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2" r:id="rId9"/>
    <p:sldId id="265" r:id="rId10"/>
    <p:sldId id="263" r:id="rId11"/>
    <p:sldId id="266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201A2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>
        <p:scale>
          <a:sx n="25" d="100"/>
          <a:sy n="25" d="100"/>
        </p:scale>
        <p:origin x="3258" y="1350"/>
      </p:cViewPr>
      <p:guideLst>
        <p:guide orient="horz" pos="4009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97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3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61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6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1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F077-700C-40E4-8E8E-0B8705A5037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691E-8D85-41D3-8C8B-B6B66FB92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D2F86A3-E25E-1B0A-D2D2-CBFE318F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1B37B6-A313-06C1-CD2B-26956A18AA0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6FCA31-B46F-06ED-63FF-AF4024092B27}"/>
              </a:ext>
            </a:extLst>
          </p:cNvPr>
          <p:cNvSpPr txBox="1"/>
          <p:nvPr/>
        </p:nvSpPr>
        <p:spPr>
          <a:xfrm>
            <a:off x="-254396" y="6177662"/>
            <a:ext cx="10036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 Rumo ao Domínio do Python no Back-</a:t>
            </a:r>
            <a:r>
              <a:rPr lang="pt-BR" sz="8000" dirty="0" err="1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end</a:t>
            </a:r>
            <a:endParaRPr lang="pt-BR" sz="8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B0815C-C3A6-933E-25E9-71C8C555E52A}"/>
              </a:ext>
            </a:extLst>
          </p:cNvPr>
          <p:cNvSpPr txBox="1"/>
          <p:nvPr/>
        </p:nvSpPr>
        <p:spPr>
          <a:xfrm>
            <a:off x="1782762" y="2133599"/>
            <a:ext cx="5962650" cy="466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9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476C45-E689-806C-95B0-70E7089BB12D}"/>
              </a:ext>
            </a:extLst>
          </p:cNvPr>
          <p:cNvSpPr/>
          <p:nvPr/>
        </p:nvSpPr>
        <p:spPr>
          <a:xfrm>
            <a:off x="2142700" y="8534400"/>
            <a:ext cx="5410626" cy="118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74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BDD7B0-1B05-2B11-75E2-36A6859F87CA}"/>
              </a:ext>
            </a:extLst>
          </p:cNvPr>
          <p:cNvSpPr txBox="1"/>
          <p:nvPr/>
        </p:nvSpPr>
        <p:spPr>
          <a:xfrm>
            <a:off x="1202266" y="4554141"/>
            <a:ext cx="71966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-Lorem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C5B8A-4CD2-EDEA-822B-B1F93FDCA344}"/>
              </a:ext>
            </a:extLst>
          </p:cNvPr>
          <p:cNvSpPr txBox="1"/>
          <p:nvPr/>
        </p:nvSpPr>
        <p:spPr>
          <a:xfrm>
            <a:off x="1202266" y="1010841"/>
            <a:ext cx="719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Python no Back-</a:t>
            </a:r>
            <a:r>
              <a:rPr lang="pt-BR" b="1" i="0" dirty="0" err="1">
                <a:solidFill>
                  <a:srgbClr val="ECECEC"/>
                </a:solidFill>
                <a:effectLst/>
                <a:latin typeface="Söhne"/>
              </a:rPr>
              <a:t>end</a:t>
            </a: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: Uma Introdução Simples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665102-BB9C-4128-E330-7AD545B85C20}"/>
              </a:ext>
            </a:extLst>
          </p:cNvPr>
          <p:cNvSpPr/>
          <p:nvPr/>
        </p:nvSpPr>
        <p:spPr>
          <a:xfrm>
            <a:off x="-6877050" y="-122634"/>
            <a:ext cx="3867150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Titulo: </a:t>
            </a:r>
            <a:r>
              <a:rPr lang="pt-BR" dirty="0" err="1"/>
              <a:t>Impact</a:t>
            </a:r>
            <a:r>
              <a:rPr lang="pt-BR" dirty="0"/>
              <a:t>(40px)</a:t>
            </a:r>
          </a:p>
          <a:p>
            <a:r>
              <a:rPr lang="pt-BR" dirty="0" err="1"/>
              <a:t>Subtitulo</a:t>
            </a:r>
            <a:r>
              <a:rPr lang="pt-BR" dirty="0"/>
              <a:t>: </a:t>
            </a:r>
            <a:r>
              <a:rPr lang="pt-BR" dirty="0" err="1"/>
              <a:t>calibri</a:t>
            </a:r>
            <a:r>
              <a:rPr lang="pt-BR" dirty="0"/>
              <a:t> light(32px)</a:t>
            </a:r>
          </a:p>
          <a:p>
            <a:r>
              <a:rPr lang="pt-BR" dirty="0"/>
              <a:t>Texto: </a:t>
            </a:r>
            <a:r>
              <a:rPr lang="pt-BR" dirty="0" err="1"/>
              <a:t>calibri</a:t>
            </a:r>
            <a:r>
              <a:rPr lang="pt-BR" dirty="0"/>
              <a:t>(24px)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F06BDB-EB69-1933-4C68-391E0534BB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683919-A578-FD2A-8775-4EFAC7327D4E}"/>
              </a:ext>
            </a:extLst>
          </p:cNvPr>
          <p:cNvSpPr txBox="1"/>
          <p:nvPr/>
        </p:nvSpPr>
        <p:spPr>
          <a:xfrm>
            <a:off x="1202266" y="-1187827"/>
            <a:ext cx="802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3200" b="0" i="0" dirty="0">
                <a:solidFill>
                  <a:srgbClr val="ECECEC"/>
                </a:solidFill>
                <a:effectLst/>
              </a:rPr>
              <a:t>Excelência em Python: Navegando Rumo ao Domínio do Back-</a:t>
            </a:r>
            <a:r>
              <a:rPr lang="pt-BR" sz="3200" b="0" i="0" dirty="0" err="1">
                <a:solidFill>
                  <a:srgbClr val="ECECEC"/>
                </a:solidFill>
                <a:effectLst/>
              </a:rPr>
              <a:t>end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82E135-0021-1D2D-F205-2EC89722E85D}"/>
              </a:ext>
            </a:extLst>
          </p:cNvPr>
          <p:cNvSpPr txBox="1"/>
          <p:nvPr/>
        </p:nvSpPr>
        <p:spPr>
          <a:xfrm>
            <a:off x="1248900" y="155372"/>
            <a:ext cx="7780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Rumo ao Domínio do Python no Back-</a:t>
            </a:r>
            <a:r>
              <a:rPr lang="pt-BR" sz="4000" dirty="0" err="1">
                <a:solidFill>
                  <a:schemeClr val="bg1"/>
                </a:solidFill>
                <a:latin typeface="Impact" panose="020B0806030902050204" pitchFamily="34" charset="0"/>
              </a:rPr>
              <a:t>end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E3B10-0A57-535A-47E7-F5E1060F7A1B}"/>
              </a:ext>
            </a:extLst>
          </p:cNvPr>
          <p:cNvSpPr/>
          <p:nvPr/>
        </p:nvSpPr>
        <p:spPr>
          <a:xfrm>
            <a:off x="1104900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B38292-E326-9D80-D0B9-C924B3512CC0}"/>
              </a:ext>
            </a:extLst>
          </p:cNvPr>
          <p:cNvSpPr txBox="1"/>
          <p:nvPr/>
        </p:nvSpPr>
        <p:spPr>
          <a:xfrm>
            <a:off x="1176900" y="6065133"/>
            <a:ext cx="7562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>O Python oferece uma abordagem intuitiva e eficaz para o desenvolvimento de aplicações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back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-end. Com sua sintaxe clara e vasta gama de bibliotecas, Python continua a ser uma escolha popular entre os desenvolvedores para uma variedade de aplicações. Esperamos que este ebook tenha fornecido uma introdução útil ao uso do Python no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back-end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e inspire você a explorar ainda mais as possibilidades que esta linguagem poderosa tem a oferecer.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5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1C8A47B2-78D8-2079-8BE3-CCC49DC67A9F}"/>
              </a:ext>
            </a:extLst>
          </p:cNvPr>
          <p:cNvSpPr/>
          <p:nvPr/>
        </p:nvSpPr>
        <p:spPr>
          <a:xfrm>
            <a:off x="1621766" y="10817525"/>
            <a:ext cx="6245525" cy="87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081300-893D-6BA4-7A60-866607DB1DBD}"/>
              </a:ext>
            </a:extLst>
          </p:cNvPr>
          <p:cNvSpPr/>
          <p:nvPr/>
        </p:nvSpPr>
        <p:spPr>
          <a:xfrm>
            <a:off x="-1" y="-17518"/>
            <a:ext cx="9601201" cy="12801600"/>
          </a:xfrm>
          <a:prstGeom prst="rect">
            <a:avLst/>
          </a:prstGeom>
          <a:solidFill>
            <a:srgbClr val="201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06218C-BEC4-F9B2-D0EE-F923F1FE5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8306"/>
            <a:ext cx="9601200" cy="6400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3C39E4-7193-C2F4-061C-6817852D3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955"/>
          <a:stretch/>
        </p:blipFill>
        <p:spPr>
          <a:xfrm>
            <a:off x="4800600" y="5524450"/>
            <a:ext cx="1535584" cy="97334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4812A9-FF54-729F-F0AA-A62B81512A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458" y1="36944" x2="46458" y2="36944"/>
                        <a14:foregroundMark x1="53542" y1="52963" x2="53542" y2="52963"/>
                        <a14:foregroundMark x1="49115" y1="72407" x2="49115" y2="72407"/>
                        <a14:foregroundMark x1="53333" y1="59259" x2="53333" y2="59259"/>
                        <a14:foregroundMark x1="47708" y1="32870" x2="47708" y2="32870"/>
                        <a14:foregroundMark x1="42604" y1="42593" x2="42604" y2="42593"/>
                        <a14:foregroundMark x1="46979" y1="31667" x2="46979" y2="31667"/>
                        <a14:foregroundMark x1="40104" y1="71759" x2="40104" y2="71759"/>
                        <a14:foregroundMark x1="44167" y1="74630" x2="44167" y2="74630"/>
                        <a14:foregroundMark x1="51927" y1="73333" x2="51927" y2="73333"/>
                        <a14:foregroundMark x1="60208" y1="74259" x2="60208" y2="74259"/>
                        <a14:foregroundMark x1="55990" y1="73981" x2="55990" y2="73981"/>
                        <a14:foregroundMark x1="57396" y1="73056" x2="57396" y2="73056"/>
                        <a14:foregroundMark x1="57396" y1="73056" x2="57396" y2="73056"/>
                        <a14:foregroundMark x1="56875" y1="77778" x2="56875" y2="77778"/>
                        <a14:foregroundMark x1="56198" y1="77407" x2="56198" y2="77407"/>
                        <a14:foregroundMark x1="57031" y1="77407" x2="57031" y2="77407"/>
                        <a14:foregroundMark x1="56875" y1="77130" x2="56875" y2="77130"/>
                        <a14:foregroundMark x1="56875" y1="77407" x2="56875" y2="77407"/>
                        <a14:foregroundMark x1="56510" y1="77130" x2="56510" y2="77130"/>
                        <a14:foregroundMark x1="56510" y1="77778" x2="56510" y2="77778"/>
                        <a14:foregroundMark x1="56875" y1="77407" x2="56875" y2="77407"/>
                        <a14:foregroundMark x1="56510" y1="77407" x2="56510" y2="77407"/>
                        <a14:foregroundMark x1="56875" y1="76481" x2="56875" y2="76481"/>
                        <a14:foregroundMark x1="56875" y1="76759" x2="56875" y2="76759"/>
                        <a14:foregroundMark x1="56719" y1="77407" x2="56719" y2="77407"/>
                        <a14:backgroundMark x1="41198" y1="71759" x2="41198" y2="71759"/>
                        <a14:backgroundMark x1="41198" y1="71759" x2="41510" y2="71759"/>
                        <a14:backgroundMark x1="56719" y1="73981" x2="56582" y2="76481"/>
                        <a14:backgroundMark x1="60573" y1="74907" x2="60573" y2="77407"/>
                        <a14:backgroundMark x1="56875" y1="75185" x2="57031" y2="7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53" t="68019" r="353" b="10993"/>
          <a:stretch/>
        </p:blipFill>
        <p:spPr>
          <a:xfrm>
            <a:off x="-8230590" y="116963"/>
            <a:ext cx="25950236" cy="32123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7B3D946-3ACF-0331-1A9F-275AB86C16EE}"/>
              </a:ext>
            </a:extLst>
          </p:cNvPr>
          <p:cNvSpPr/>
          <p:nvPr/>
        </p:nvSpPr>
        <p:spPr>
          <a:xfrm>
            <a:off x="0" y="1709950"/>
            <a:ext cx="9601200" cy="1090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60DA71-8067-5C7B-1330-9DB218C024E9}"/>
              </a:ext>
            </a:extLst>
          </p:cNvPr>
          <p:cNvSpPr txBox="1"/>
          <p:nvPr/>
        </p:nvSpPr>
        <p:spPr>
          <a:xfrm>
            <a:off x="1" y="10677847"/>
            <a:ext cx="9601200" cy="1015663"/>
          </a:xfrm>
          <a:prstGeom prst="rect">
            <a:avLst/>
          </a:prstGeom>
          <a:solidFill>
            <a:srgbClr val="5E5E5E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 LEVI NOGUEIRA</a:t>
            </a:r>
            <a:endParaRPr lang="pt-BR" sz="6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199430-54D9-92A3-BEED-2268D7894556}"/>
              </a:ext>
            </a:extLst>
          </p:cNvPr>
          <p:cNvSpPr txBox="1"/>
          <p:nvPr/>
        </p:nvSpPr>
        <p:spPr>
          <a:xfrm>
            <a:off x="0" y="2196386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0" i="0" dirty="0">
                <a:solidFill>
                  <a:schemeClr val="bg1">
                    <a:lumMod val="95000"/>
                  </a:schemeClr>
                </a:solidFill>
                <a:effectLst/>
                <a:latin typeface="Franklin Gothic Medium" panose="020B0603020102020204" pitchFamily="34" charset="0"/>
              </a:rPr>
              <a:t>Regras Essenciais para um Bom</a:t>
            </a:r>
          </a:p>
          <a:p>
            <a:pPr algn="ctr"/>
            <a:r>
              <a:rPr lang="pt-BR" sz="4400" b="0" i="0" dirty="0">
                <a:solidFill>
                  <a:schemeClr val="bg1">
                    <a:lumMod val="95000"/>
                  </a:schemeClr>
                </a:solidFill>
                <a:effectLst/>
                <a:latin typeface="Franklin Gothic Medium" panose="020B0603020102020204" pitchFamily="34" charset="0"/>
              </a:rPr>
              <a:t>Back-</a:t>
            </a:r>
            <a:r>
              <a:rPr lang="pt-BR" sz="4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Franklin Gothic Medium" panose="020B0603020102020204" pitchFamily="34" charset="0"/>
              </a:rPr>
              <a:t>end</a:t>
            </a:r>
            <a:endParaRPr lang="pt-BR" sz="4400" dirty="0">
              <a:solidFill>
                <a:schemeClr val="bg1">
                  <a:lumMod val="9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BDD7B0-1B05-2B11-75E2-36A6859F87CA}"/>
              </a:ext>
            </a:extLst>
          </p:cNvPr>
          <p:cNvSpPr txBox="1"/>
          <p:nvPr/>
        </p:nvSpPr>
        <p:spPr>
          <a:xfrm>
            <a:off x="1202266" y="4554141"/>
            <a:ext cx="71966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-Lorem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C5B8A-4CD2-EDEA-822B-B1F93FDCA344}"/>
              </a:ext>
            </a:extLst>
          </p:cNvPr>
          <p:cNvSpPr txBox="1"/>
          <p:nvPr/>
        </p:nvSpPr>
        <p:spPr>
          <a:xfrm>
            <a:off x="1202266" y="1010841"/>
            <a:ext cx="719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Python no Back-</a:t>
            </a:r>
            <a:r>
              <a:rPr lang="pt-BR" b="1" i="0" dirty="0" err="1">
                <a:solidFill>
                  <a:srgbClr val="ECECEC"/>
                </a:solidFill>
                <a:effectLst/>
                <a:latin typeface="Söhne"/>
              </a:rPr>
              <a:t>end</a:t>
            </a: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: Uma Introdução Simples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F06BDB-EB69-1933-4C68-391E0534BB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683919-A578-FD2A-8775-4EFAC7327D4E}"/>
              </a:ext>
            </a:extLst>
          </p:cNvPr>
          <p:cNvSpPr txBox="1"/>
          <p:nvPr/>
        </p:nvSpPr>
        <p:spPr>
          <a:xfrm>
            <a:off x="790574" y="-695384"/>
            <a:ext cx="80200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  Uma Introdução simples -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82E135-0021-1D2D-F205-2EC89722E85D}"/>
              </a:ext>
            </a:extLst>
          </p:cNvPr>
          <p:cNvSpPr txBox="1"/>
          <p:nvPr/>
        </p:nvSpPr>
        <p:spPr>
          <a:xfrm>
            <a:off x="0" y="788730"/>
            <a:ext cx="719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              Python no Back-</a:t>
            </a:r>
            <a:r>
              <a:rPr lang="pt-BR" sz="4000" dirty="0" err="1">
                <a:solidFill>
                  <a:schemeClr val="bg1"/>
                </a:solidFill>
                <a:latin typeface="Impact" panose="020B0806030902050204" pitchFamily="34" charset="0"/>
              </a:rPr>
              <a:t>end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E3B10-0A57-535A-47E7-F5E1060F7A1B}"/>
              </a:ext>
            </a:extLst>
          </p:cNvPr>
          <p:cNvSpPr/>
          <p:nvPr/>
        </p:nvSpPr>
        <p:spPr>
          <a:xfrm>
            <a:off x="1104900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B38292-E326-9D80-D0B9-C924B3512CC0}"/>
              </a:ext>
            </a:extLst>
          </p:cNvPr>
          <p:cNvSpPr txBox="1"/>
          <p:nvPr/>
        </p:nvSpPr>
        <p:spPr>
          <a:xfrm>
            <a:off x="1176900" y="3399979"/>
            <a:ext cx="7562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Bem-vindo ao mundo do Python no </a:t>
            </a:r>
            <a:r>
              <a:rPr lang="pt-BR" sz="2400" dirty="0" err="1">
                <a:solidFill>
                  <a:schemeClr val="bg1"/>
                </a:solidFill>
              </a:rPr>
              <a:t>back-end</a:t>
            </a:r>
            <a:r>
              <a:rPr lang="pt-BR" sz="2400" dirty="0">
                <a:solidFill>
                  <a:schemeClr val="bg1"/>
                </a:solidFill>
              </a:rPr>
              <a:t>! Este ebook oferece uma introdução clara e concisa ao uso do Python no desenvolvimento de aplicações </a:t>
            </a:r>
            <a:r>
              <a:rPr lang="pt-BR" sz="2400" dirty="0" err="1">
                <a:solidFill>
                  <a:schemeClr val="bg1"/>
                </a:solidFill>
              </a:rPr>
              <a:t>back</a:t>
            </a:r>
            <a:r>
              <a:rPr lang="pt-BR" sz="2400" dirty="0">
                <a:solidFill>
                  <a:schemeClr val="bg1"/>
                </a:solidFill>
              </a:rPr>
              <a:t>-end. Vamos explorar como o Python pode ser uma ferramenta poderosa para construir sistemas robustos e eficientes, e como isso é aplicado em contextos reais.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01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1B37B6-A313-06C1-CD2B-26956A18AA0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6FCA31-B46F-06ED-63FF-AF4024092B27}"/>
              </a:ext>
            </a:extLst>
          </p:cNvPr>
          <p:cNvSpPr txBox="1"/>
          <p:nvPr/>
        </p:nvSpPr>
        <p:spPr>
          <a:xfrm>
            <a:off x="-254396" y="4880595"/>
            <a:ext cx="100369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pt-BR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DESVENDANDO o Potencial do Python no Back-</a:t>
            </a:r>
            <a:r>
              <a:rPr lang="pt-BR" sz="8000" dirty="0" err="1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end</a:t>
            </a:r>
            <a:endParaRPr lang="pt-BR" sz="8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B0815C-C3A6-933E-25E9-71C8C555E52A}"/>
              </a:ext>
            </a:extLst>
          </p:cNvPr>
          <p:cNvSpPr txBox="1"/>
          <p:nvPr/>
        </p:nvSpPr>
        <p:spPr>
          <a:xfrm>
            <a:off x="1590676" y="754052"/>
            <a:ext cx="5962650" cy="466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9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476C45-E689-806C-95B0-70E7089BB12D}"/>
              </a:ext>
            </a:extLst>
          </p:cNvPr>
          <p:cNvSpPr/>
          <p:nvPr/>
        </p:nvSpPr>
        <p:spPr>
          <a:xfrm>
            <a:off x="2142700" y="8534400"/>
            <a:ext cx="5410626" cy="118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0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5B1730C-AF5C-FAAE-03B0-649CBD3E0CD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B640A5-58CC-67EE-AA06-DCA8AE53C7EE}"/>
              </a:ext>
            </a:extLst>
          </p:cNvPr>
          <p:cNvSpPr/>
          <p:nvPr/>
        </p:nvSpPr>
        <p:spPr>
          <a:xfrm>
            <a:off x="1104900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A78502-8E2B-677E-39D9-970223CDCAB4}"/>
              </a:ext>
            </a:extLst>
          </p:cNvPr>
          <p:cNvSpPr txBox="1"/>
          <p:nvPr/>
        </p:nvSpPr>
        <p:spPr>
          <a:xfrm>
            <a:off x="1176899" y="817164"/>
            <a:ext cx="683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Rendimento Máximo em </a:t>
            </a:r>
            <a:r>
              <a:rPr lang="pt-BR" sz="4000" dirty="0" err="1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Pyton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A55DE4-A074-259B-676E-95DD2421CEDF}"/>
              </a:ext>
            </a:extLst>
          </p:cNvPr>
          <p:cNvSpPr txBox="1"/>
          <p:nvPr/>
        </p:nvSpPr>
        <p:spPr>
          <a:xfrm>
            <a:off x="1104900" y="8892200"/>
            <a:ext cx="779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O Python tem se destacado cada vez mais como uma linguagem de programação versátil e amigável. No contexto do desenvolvimento de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back-end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, o Python oferece uma sintaxe limpa e uma ampla gama de bibliotecas e frameworks que facilitam a construção de sistemas complexos.</a:t>
            </a:r>
            <a:endParaRPr lang="pt-BR" sz="24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C628A8-4FD5-6631-47AC-E4F98295E37D}"/>
              </a:ext>
            </a:extLst>
          </p:cNvPr>
          <p:cNvSpPr txBox="1"/>
          <p:nvPr/>
        </p:nvSpPr>
        <p:spPr>
          <a:xfrm>
            <a:off x="1104900" y="1820733"/>
            <a:ext cx="7793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rgbClr val="ECECEC"/>
                </a:solidFill>
                <a:effectLst/>
              </a:rPr>
              <a:t>Versatilidade Back-</a:t>
            </a:r>
            <a:r>
              <a:rPr lang="pt-BR" sz="3200" b="0" i="0" dirty="0" err="1">
                <a:solidFill>
                  <a:srgbClr val="ECECEC"/>
                </a:solidFill>
                <a:effectLst/>
              </a:rPr>
              <a:t>end</a:t>
            </a:r>
            <a:r>
              <a:rPr lang="pt-BR" sz="3200" b="0" i="0" dirty="0">
                <a:solidFill>
                  <a:srgbClr val="ECECEC"/>
                </a:solidFill>
                <a:effectLst/>
              </a:rPr>
              <a:t>: Desvendando o Potencial do Python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DBF3AF-CE2D-CF2B-FF32-20F5F4E69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955"/>
          <a:stretch/>
        </p:blipFill>
        <p:spPr>
          <a:xfrm>
            <a:off x="1395715" y="3345783"/>
            <a:ext cx="6736746" cy="4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3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1B37B6-A313-06C1-CD2B-26956A18AA04}"/>
              </a:ext>
            </a:extLst>
          </p:cNvPr>
          <p:cNvSpPr/>
          <p:nvPr/>
        </p:nvSpPr>
        <p:spPr>
          <a:xfrm>
            <a:off x="-54768" y="-16934"/>
            <a:ext cx="9655968" cy="128185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6FCA31-B46F-06ED-63FF-AF4024092B27}"/>
              </a:ext>
            </a:extLst>
          </p:cNvPr>
          <p:cNvSpPr txBox="1"/>
          <p:nvPr/>
        </p:nvSpPr>
        <p:spPr>
          <a:xfrm>
            <a:off x="-217884" y="6091544"/>
            <a:ext cx="10036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sz="8000" dirty="0" err="1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Vantagens</a:t>
            </a: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do Python no Back-end</a:t>
            </a:r>
            <a:endParaRPr lang="pt-BR" sz="8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B0815C-C3A6-933E-25E9-71C8C555E52A}"/>
              </a:ext>
            </a:extLst>
          </p:cNvPr>
          <p:cNvSpPr txBox="1"/>
          <p:nvPr/>
        </p:nvSpPr>
        <p:spPr>
          <a:xfrm>
            <a:off x="1782763" y="2170592"/>
            <a:ext cx="5962650" cy="466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9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476C45-E689-806C-95B0-70E7089BB12D}"/>
              </a:ext>
            </a:extLst>
          </p:cNvPr>
          <p:cNvSpPr/>
          <p:nvPr/>
        </p:nvSpPr>
        <p:spPr>
          <a:xfrm>
            <a:off x="2142700" y="8534400"/>
            <a:ext cx="5410626" cy="118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BDD7B0-1B05-2B11-75E2-36A6859F87CA}"/>
              </a:ext>
            </a:extLst>
          </p:cNvPr>
          <p:cNvSpPr txBox="1"/>
          <p:nvPr/>
        </p:nvSpPr>
        <p:spPr>
          <a:xfrm>
            <a:off x="1202266" y="4554141"/>
            <a:ext cx="71966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-Lorem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C5B8A-4CD2-EDEA-822B-B1F93FDCA344}"/>
              </a:ext>
            </a:extLst>
          </p:cNvPr>
          <p:cNvSpPr txBox="1"/>
          <p:nvPr/>
        </p:nvSpPr>
        <p:spPr>
          <a:xfrm>
            <a:off x="1202266" y="1010841"/>
            <a:ext cx="719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Python no Back-</a:t>
            </a:r>
            <a:r>
              <a:rPr lang="pt-BR" b="1" i="0" dirty="0" err="1">
                <a:solidFill>
                  <a:srgbClr val="ECECEC"/>
                </a:solidFill>
                <a:effectLst/>
                <a:latin typeface="Söhne"/>
              </a:rPr>
              <a:t>end</a:t>
            </a: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: Uma Introdução Simples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665102-BB9C-4128-E330-7AD545B85C20}"/>
              </a:ext>
            </a:extLst>
          </p:cNvPr>
          <p:cNvSpPr/>
          <p:nvPr/>
        </p:nvSpPr>
        <p:spPr>
          <a:xfrm>
            <a:off x="-6877050" y="-122634"/>
            <a:ext cx="3867150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Titulo: </a:t>
            </a:r>
            <a:r>
              <a:rPr lang="pt-BR" dirty="0" err="1"/>
              <a:t>Impact</a:t>
            </a:r>
            <a:r>
              <a:rPr lang="pt-BR" dirty="0"/>
              <a:t>(40px)</a:t>
            </a:r>
          </a:p>
          <a:p>
            <a:r>
              <a:rPr lang="pt-BR" dirty="0" err="1"/>
              <a:t>Subtitulo</a:t>
            </a:r>
            <a:r>
              <a:rPr lang="pt-BR" dirty="0"/>
              <a:t>: </a:t>
            </a:r>
            <a:r>
              <a:rPr lang="pt-BR" dirty="0" err="1"/>
              <a:t>calibri</a:t>
            </a:r>
            <a:r>
              <a:rPr lang="pt-BR" dirty="0"/>
              <a:t> light(32px)</a:t>
            </a:r>
          </a:p>
          <a:p>
            <a:r>
              <a:rPr lang="pt-BR" dirty="0"/>
              <a:t>Texto: </a:t>
            </a:r>
            <a:r>
              <a:rPr lang="pt-BR" dirty="0" err="1"/>
              <a:t>calibri</a:t>
            </a:r>
            <a:r>
              <a:rPr lang="pt-BR" dirty="0"/>
              <a:t>(24px)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F06BDB-EB69-1933-4C68-391E0534BB7C}"/>
              </a:ext>
            </a:extLst>
          </p:cNvPr>
          <p:cNvSpPr/>
          <p:nvPr/>
        </p:nvSpPr>
        <p:spPr>
          <a:xfrm>
            <a:off x="-36512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683919-A578-FD2A-8775-4EFAC7327D4E}"/>
              </a:ext>
            </a:extLst>
          </p:cNvPr>
          <p:cNvSpPr txBox="1"/>
          <p:nvPr/>
        </p:nvSpPr>
        <p:spPr>
          <a:xfrm>
            <a:off x="1202266" y="-1187827"/>
            <a:ext cx="802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3200" b="0" i="0" dirty="0">
                <a:solidFill>
                  <a:srgbClr val="ECECEC"/>
                </a:solidFill>
                <a:effectLst/>
              </a:rPr>
              <a:t>Casos Reais: Python Reinando no Desenvolvimento Back-</a:t>
            </a:r>
            <a:r>
              <a:rPr lang="pt-BR" sz="3200" b="0" i="0" dirty="0" err="1">
                <a:solidFill>
                  <a:srgbClr val="ECECEC"/>
                </a:solidFill>
                <a:effectLst/>
              </a:rPr>
              <a:t>end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82E135-0021-1D2D-F205-2EC89722E85D}"/>
              </a:ext>
            </a:extLst>
          </p:cNvPr>
          <p:cNvSpPr txBox="1"/>
          <p:nvPr/>
        </p:nvSpPr>
        <p:spPr>
          <a:xfrm>
            <a:off x="1176900" y="84156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ECECEC"/>
                </a:solidFill>
                <a:effectLst/>
                <a:latin typeface="Söhne"/>
              </a:rPr>
              <a:t>Vantagens</a:t>
            </a:r>
            <a:r>
              <a:rPr lang="en-US" sz="4000" b="1" i="0" dirty="0">
                <a:solidFill>
                  <a:srgbClr val="ECECEC"/>
                </a:solidFill>
                <a:effectLst/>
                <a:latin typeface="Söhne"/>
              </a:rPr>
              <a:t> do Python no Back-end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E3B10-0A57-535A-47E7-F5E1060F7A1B}"/>
              </a:ext>
            </a:extLst>
          </p:cNvPr>
          <p:cNvSpPr/>
          <p:nvPr/>
        </p:nvSpPr>
        <p:spPr>
          <a:xfrm>
            <a:off x="1104900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B38292-E326-9D80-D0B9-C924B3512CC0}"/>
              </a:ext>
            </a:extLst>
          </p:cNvPr>
          <p:cNvSpPr txBox="1"/>
          <p:nvPr/>
        </p:nvSpPr>
        <p:spPr>
          <a:xfrm>
            <a:off x="1202266" y="6099766"/>
            <a:ext cx="7562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- Django e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Flask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: Dois dos frameworks web mais populares em Python, utilizados por grandes empresas como Instagram, Pinterest e Dropbox para construir suas plataformas.</a:t>
            </a:r>
          </a:p>
          <a:p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- Serviços de Streaming: Plataformas de streaming como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Spotify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e Netflix utilizam Python no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back-end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para gerenciar o processamento de dados e a entrega de conteúdo aos usuários.</a:t>
            </a:r>
          </a:p>
          <a:p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-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Machine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Learning e Inteligência Artificial: O Python é amplamente utilizado em projetos de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machine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learning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e IA, com bibliotecas como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TensorFlow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e </a:t>
            </a:r>
            <a:r>
              <a:rPr lang="pt-BR" sz="2400" b="0" i="0" dirty="0" err="1">
                <a:solidFill>
                  <a:srgbClr val="ECECEC"/>
                </a:solidFill>
                <a:effectLst/>
                <a:latin typeface="+mj-lt"/>
              </a:rPr>
              <a:t>PyTorch</a:t>
            </a:r>
            <a:r>
              <a:rPr lang="pt-BR" sz="2400" b="0" i="0" dirty="0">
                <a:solidFill>
                  <a:srgbClr val="ECECEC"/>
                </a:solidFill>
                <a:effectLst/>
                <a:latin typeface="+mj-lt"/>
              </a:rPr>
              <a:t> impulsionando avanços significativos nesses campos.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1B37B6-A313-06C1-CD2B-26956A18AA0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6FCA31-B46F-06ED-63FF-AF4024092B27}"/>
              </a:ext>
            </a:extLst>
          </p:cNvPr>
          <p:cNvSpPr txBox="1"/>
          <p:nvPr/>
        </p:nvSpPr>
        <p:spPr>
          <a:xfrm>
            <a:off x="-254396" y="4946555"/>
            <a:ext cx="10036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Exemplos de Aplicações em Python no Back-</a:t>
            </a:r>
            <a:r>
              <a:rPr lang="pt-BR" sz="8000" dirty="0" err="1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end</a:t>
            </a:r>
            <a:endParaRPr lang="pt-BR" sz="8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B0815C-C3A6-933E-25E9-71C8C555E52A}"/>
              </a:ext>
            </a:extLst>
          </p:cNvPr>
          <p:cNvSpPr txBox="1"/>
          <p:nvPr/>
        </p:nvSpPr>
        <p:spPr>
          <a:xfrm>
            <a:off x="1782762" y="877162"/>
            <a:ext cx="5962650" cy="466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9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476C45-E689-806C-95B0-70E7089BB12D}"/>
              </a:ext>
            </a:extLst>
          </p:cNvPr>
          <p:cNvSpPr/>
          <p:nvPr/>
        </p:nvSpPr>
        <p:spPr>
          <a:xfrm>
            <a:off x="2142700" y="8534400"/>
            <a:ext cx="5410626" cy="1182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9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BDD7B0-1B05-2B11-75E2-36A6859F87CA}"/>
              </a:ext>
            </a:extLst>
          </p:cNvPr>
          <p:cNvSpPr txBox="1"/>
          <p:nvPr/>
        </p:nvSpPr>
        <p:spPr>
          <a:xfrm>
            <a:off x="1202266" y="4554141"/>
            <a:ext cx="71966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-Lorem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DC5B8A-4CD2-EDEA-822B-B1F93FDCA344}"/>
              </a:ext>
            </a:extLst>
          </p:cNvPr>
          <p:cNvSpPr txBox="1"/>
          <p:nvPr/>
        </p:nvSpPr>
        <p:spPr>
          <a:xfrm>
            <a:off x="1202266" y="1010841"/>
            <a:ext cx="719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Python no Back-</a:t>
            </a:r>
            <a:r>
              <a:rPr lang="pt-BR" b="1" i="0" dirty="0" err="1">
                <a:solidFill>
                  <a:srgbClr val="ECECEC"/>
                </a:solidFill>
                <a:effectLst/>
                <a:latin typeface="Söhne"/>
              </a:rPr>
              <a:t>end</a:t>
            </a:r>
            <a:r>
              <a:rPr lang="pt-BR" b="1" i="0" dirty="0">
                <a:solidFill>
                  <a:srgbClr val="ECECEC"/>
                </a:solidFill>
                <a:effectLst/>
                <a:latin typeface="Söhne"/>
              </a:rPr>
              <a:t>: Uma Introdução Simples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665102-BB9C-4128-E330-7AD545B85C20}"/>
              </a:ext>
            </a:extLst>
          </p:cNvPr>
          <p:cNvSpPr/>
          <p:nvPr/>
        </p:nvSpPr>
        <p:spPr>
          <a:xfrm>
            <a:off x="-6877050" y="-122634"/>
            <a:ext cx="3867150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Titulo: </a:t>
            </a:r>
            <a:r>
              <a:rPr lang="pt-BR" dirty="0" err="1"/>
              <a:t>Impact</a:t>
            </a:r>
            <a:r>
              <a:rPr lang="pt-BR" dirty="0"/>
              <a:t>(40px)</a:t>
            </a:r>
          </a:p>
          <a:p>
            <a:r>
              <a:rPr lang="pt-BR" dirty="0" err="1"/>
              <a:t>Subtitulo</a:t>
            </a:r>
            <a:r>
              <a:rPr lang="pt-BR" dirty="0"/>
              <a:t>: </a:t>
            </a:r>
            <a:r>
              <a:rPr lang="pt-BR" dirty="0" err="1"/>
              <a:t>calibri</a:t>
            </a:r>
            <a:r>
              <a:rPr lang="pt-BR" dirty="0"/>
              <a:t> light(32px)</a:t>
            </a:r>
          </a:p>
          <a:p>
            <a:r>
              <a:rPr lang="pt-BR" dirty="0"/>
              <a:t>Texto: </a:t>
            </a:r>
            <a:r>
              <a:rPr lang="pt-BR" dirty="0" err="1"/>
              <a:t>calibri</a:t>
            </a:r>
            <a:r>
              <a:rPr lang="pt-BR" dirty="0"/>
              <a:t>(24px)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F06BDB-EB69-1933-4C68-391E0534BB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683919-A578-FD2A-8775-4EFAC7327D4E}"/>
              </a:ext>
            </a:extLst>
          </p:cNvPr>
          <p:cNvSpPr txBox="1"/>
          <p:nvPr/>
        </p:nvSpPr>
        <p:spPr>
          <a:xfrm>
            <a:off x="1202266" y="-1187827"/>
            <a:ext cx="802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3200" b="0" i="0" dirty="0">
                <a:solidFill>
                  <a:srgbClr val="ECECEC"/>
                </a:solidFill>
                <a:effectLst/>
              </a:rPr>
              <a:t>Liderança em Back-</a:t>
            </a:r>
            <a:r>
              <a:rPr lang="pt-BR" sz="3200" b="0" i="0" dirty="0" err="1">
                <a:solidFill>
                  <a:srgbClr val="ECECEC"/>
                </a:solidFill>
                <a:effectLst/>
              </a:rPr>
              <a:t>end</a:t>
            </a:r>
            <a:r>
              <a:rPr lang="pt-BR" sz="3200" b="0" i="0" dirty="0">
                <a:solidFill>
                  <a:srgbClr val="ECECEC"/>
                </a:solidFill>
                <a:effectLst/>
              </a:rPr>
              <a:t>: As Vantagens Incomparáveis do Python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82E135-0021-1D2D-F205-2EC89722E85D}"/>
              </a:ext>
            </a:extLst>
          </p:cNvPr>
          <p:cNvSpPr txBox="1"/>
          <p:nvPr/>
        </p:nvSpPr>
        <p:spPr>
          <a:xfrm>
            <a:off x="1202267" y="176333"/>
            <a:ext cx="839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0" dirty="0">
                <a:solidFill>
                  <a:srgbClr val="ECECEC"/>
                </a:solidFill>
                <a:effectLst/>
                <a:latin typeface="Impact" panose="020B0806030902050204" pitchFamily="34" charset="0"/>
              </a:rPr>
              <a:t>Exemplos de Aplicações em Python no Back-</a:t>
            </a:r>
            <a:r>
              <a:rPr lang="pt-BR" sz="4000" i="0" dirty="0" err="1">
                <a:solidFill>
                  <a:srgbClr val="ECECEC"/>
                </a:solidFill>
                <a:effectLst/>
                <a:latin typeface="Impact" panose="020B0806030902050204" pitchFamily="34" charset="0"/>
              </a:rPr>
              <a:t>end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AFE3B10-0A57-535A-47E7-F5E1060F7A1B}"/>
              </a:ext>
            </a:extLst>
          </p:cNvPr>
          <p:cNvSpPr/>
          <p:nvPr/>
        </p:nvSpPr>
        <p:spPr>
          <a:xfrm>
            <a:off x="1104900" y="0"/>
            <a:ext cx="144000" cy="136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FF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B38292-E326-9D80-D0B9-C924B3512CC0}"/>
              </a:ext>
            </a:extLst>
          </p:cNvPr>
          <p:cNvSpPr txBox="1"/>
          <p:nvPr/>
        </p:nvSpPr>
        <p:spPr>
          <a:xfrm>
            <a:off x="1204450" y="5864416"/>
            <a:ext cx="7562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</a:rPr>
              <a:t>Bem-vindo ao mundo do Python no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back-end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! Este ebook oferece uma introdução clara e concisa ao uso do Python no desenvolvimento de aplicações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back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-end. Vamos explorar como o Python pode ser uma ferramenta poderosa para construir sistemas robustos e eficientes, e como isso é aplicado em contextos reais.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58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</TotalTime>
  <Words>657</Words>
  <Application>Microsoft Office PowerPoint</Application>
  <PresentationFormat>Papel A3 (297 x 420 mm)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Medium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Levi Nogueira Paula</dc:creator>
  <cp:lastModifiedBy>Levi Nogueira Paula</cp:lastModifiedBy>
  <cp:revision>5</cp:revision>
  <dcterms:created xsi:type="dcterms:W3CDTF">2024-04-29T23:52:56Z</dcterms:created>
  <dcterms:modified xsi:type="dcterms:W3CDTF">2024-05-15T18:45:14Z</dcterms:modified>
</cp:coreProperties>
</file>