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93EFF33-8028-432A-9E56-3EA867855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안녕하십니까 자연어 처리를 기반으로 한 주식 정보 ChatBot을 발표하게 된 OOO입니다.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시스템 구성도는 다음과 같습니다.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사용자가 챗봇을 통해 데이터를 전송하면 서버에 저장되어있는 크롤링된 증권 기사들을 바탕으로 사용자가 원하는 바의 데이터를 바탕으로 학습하여 판단한 결과를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보여주게 됩니다.</a:t>
            </a: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be386ef56_2_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32" name="Google Shape;232;gcbe386ef56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개발일정은 3~4주차에 시장조사와 주제선정 및 자료조사를 완료 후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5주차부터 시스템 설계과정에 들어갑니다.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6~7주차는 데이터 수집 및 전처리 과정을 수행합니다.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8~9주차는 기능 구현 과정을 수행합니다.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10~11주차는 학습과정을 수행합니다.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12~13주차는 테스팅과정을 수행하게됩니다.</a:t>
            </a:r>
            <a:endParaRPr lang="ko-KR"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400">
                <a:latin typeface="Arial"/>
                <a:ea typeface="Arial"/>
                <a:cs typeface="Arial"/>
                <a:sym typeface="Arial"/>
              </a:rPr>
              <a:t>마지막 14~15주차는 수정기간을 거치면서 오류 수정 및 프로그램을 다듬는 시간으로 기획하게 되었습니다.</a:t>
            </a:r>
            <a:endParaRPr/>
          </a:p>
        </p:txBody>
      </p:sp>
      <p:sp>
        <p:nvSpPr>
          <p:cNvPr id="233" name="Google Shape;233;gcbe386ef56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프로젝트를 구상하는데 참고한 참고문헌들 입니다.</a:t>
            </a:r>
            <a:endParaRPr/>
          </a:p>
        </p:txBody>
      </p:sp>
      <p:sp>
        <p:nvSpPr>
          <p:cNvPr id="242" name="Google Shape;2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이상으로 발표를 마치겠습니다.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감사합니다.</a:t>
            </a:r>
            <a:endParaRPr/>
          </a:p>
        </p:txBody>
      </p:sp>
      <p:sp>
        <p:nvSpPr>
          <p:cNvPr id="251" name="Google Shape;25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발표 순서는 서론, 관련 기술 고찰, 시스템 구조, 개발일정 및 참고 문헌 순으로 되어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서론에서는 개발목적에 대해 간단한 설명을 드리겠습니다.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개발 목적은 뉴스를 활용해 개별 종목들의 신용잔고 비율이 뉴스에 어떻게 반응하는가에 대해 분석해서 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사용자의 신중한 투자를 돕기위한 시스템을 만들으려 합니다.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// 슬라이드 5에서 설명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이해를 위해 설명을 추가하자면,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안정적인 종목이 악재가 나올 때 신용잔고 비율이 얼마나 감소하며, 호재일 때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얼마나 오르는지, 불안정한 종목은 같은 상황에 어떤 결과가 나오는지를 학습해서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나온 평균적인 변화율을 가지고 사용자가 질문시 평균적인 신용잔고 변화율을 알려줍니다.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뉴스에 따른 신용 잔고비율의 평균적인 변화율을 투자자가 알게 된다면 레버리지를 활용한 투자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상황에서 보다 신중한 투자를 할 수 있는 지표가 될 수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그리고 사용자들에게 보다 친숙한 접근을 위해 채팅 봇의 방식을 사용하였습니다.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aacd50ef5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6" name="Google Shape;126;gcaacd50ef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저희는 자연어 처리를 이용하여 일상적 대화, 각 종목의 뉴스에 따른 신용잔고 변화율, 주식 내용에 대한 간단한 질의 응답을 구현하고자 합니다.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3가지 기능 중에서 저희는 신용잔고 변화율을 제공하는 것에 강점을 두려고 합니다.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QA 상황: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일상적인 대화 : 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가벼운 일상적인 대화, 대다수의 챗봇이 보유한 단순한 기능.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신용잔고 변화율 :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뉴스기사에 따른 신용잔고 변화율.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간단한 주식정보 제공 : 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증권 API가 제공하는 기능 중 일부를 사용자에게 제공.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일부 기능을 뭘 제공할거냐? =&gt; 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주식의 현재가, 현재 거래량이 많은 주식, 현재 상하한가 추가로 기능이 늘어날 수도 있습니다.</a:t>
            </a:r>
            <a:endParaRPr/>
          </a:p>
        </p:txBody>
      </p:sp>
      <p:sp>
        <p:nvSpPr>
          <p:cNvPr id="127" name="Google Shape;127;gcaacd50ef5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62b8b203_0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41" name="Google Shape;141;gc862b8b203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신용잔고란 소유한 투자금 이상의 금액을 증권사로부터 빌려서 주식을 매수하는 것으로, 이 기능의 필요성에 대해 추가 설명을 하자면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해당 종목의 신용잔고비율이 높아진다는 것은 그 종목의 상승에 대한 투자자들의 심리가 긍정적이라는 것을 알려줍니다. 하지만, 신용거래를 통해 사용한 주식의 매수 대금은 기한이 정해져있고, 증권사에 갚아야하는 ‘빚’입니다.  이렇 듯 부정과, 긍정의 신호를 모두 포함하고 있는 신용잔고비율은 투자 시 다른 지표보다 신뢰성있는 지표가 될 수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저희는 이러한 신용잔고 비율의 특성을 활용해 뉴스와 밀접시켜, 뉴스의 악재와 호재에 따른 종목들의 신용잔고의 평균 변화율을 파악하는 것이 목적입니다.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endParaRPr/>
          </a:p>
        </p:txBody>
      </p:sp>
      <p:sp>
        <p:nvSpPr>
          <p:cNvPr id="142" name="Google Shape;142;gc862b8b203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-KR"/>
              <a:t>관련 기술에는 NLP 즉 자연어 처리가 있습니다. 자연 언어 처리는 컴퓨터가 인간의 언어를 알아들을 수 있게하는 분야입니다.</a:t>
            </a: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8547d9dbf_1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63" name="Google Shape;163;gc8547d9dbf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자연어 처리를 지원해주는 API에는 여러가지가 있는데 그 중 구글 클라우드 네츄럴 랭귀지와 코엔엘파이를 사용하려고 합니다.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구글 클라우드 네츄럴 랭귀지는 구글에서 만든 API로 감정 분석, 개체 인식, 텍스트 분석등 다양한 기능을 지원하지만 12개월만 무료로 사용할 수 있다는 단점이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코엔엘파이는 국내에서 개발한 파이썬 패키지로 파이썬으로 한국어 자연어처리를 할 수 있게 지원하는 패키지입니다.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gc8547d9dbf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다른 관련 기술로는 크롤링과 증권사 API가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크롤링은 웹에서 정보를 가지고와 데이터를 추출해내는 기술입니다.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증권사 API는 주식과 관련된 데이터를 보관하고 있는 증권사 서버에 접속할 수 있는 모듈로 저희 프로젝트에서 핵심적인 요소라고 할 수 있겠습니다.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862b8b203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89" name="Google Shape;189;gc862b8b2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유사시스템으로는 대신증권의 벤자민이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벤자민은 다양한 증권업무부터 일상대화까지 가능한 인공지능 금융전문 챗봇입니다. 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단점으로는 대신증권에서만 사용할 수 있다는 것이 있습니다.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저희 팀은 기사들을 크롤링한 내용을 바탕으로 신용잔고비율을 도출하여 사용자가 조금 더 안정적인 투자를 할 수 있도록 유도하고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/>
              <a:t>어떤 증권사어플을 사용하든 상관없이 범용적으로 이용할 수 있도록 차별화를 둘 것입니다.</a:t>
            </a:r>
            <a:endParaRPr 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gc862b8b2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49803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Relationship Id="rId3" Type="http://schemas.openxmlformats.org/officeDocument/2006/relationships/hyperlink" Target="https://medium.com/@aimap.marker/%EA%B0%80%EC%9E%A5-%EC%9C%A0%EC%9A%A9%ED%95%9C-%ED%85%8D%EC%8A%A4%ED%8A%B8-%EC%B2%98%EB%A6%AC-api%EB%93%A4%EC%9D%98-%EB%B9%84%EA%B5%90-a13e0bb35a4" TargetMode="External" /><Relationship Id="rId4" Type="http://schemas.openxmlformats.org/officeDocument/2006/relationships/hyperlink" Target="https:\\datascienceschool.net\03%20machine%20learning\03.01.02%20KoNLPy%20%ED%95%9C%EA%B5%AD%EC%96%B4%20%EC%B2%98%EB%A6%AC%20%ED%8C%A8%ED%82%A4%EC%A7%80.html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438417" y="2922628"/>
            <a:ext cx="6753970" cy="20951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-KR" sz="4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자연어 처리를 기반으로 한</a:t>
            </a:r>
            <a:endParaRPr lang="ko-KR" sz="4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-KR" sz="44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주식 정보 ChatBot</a:t>
            </a:r>
            <a:endParaRPr lang="ko-KR" sz="44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400">
              <a:solidFill>
                <a:srgbClr val="595959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751425" y="2802325"/>
            <a:ext cx="5366700" cy="1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963875" y="4807225"/>
            <a:ext cx="3422100" cy="10677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과목명 : 캡스톤디자인</a:t>
            </a:r>
            <a:endParaRPr lang="ko-KR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담당교수 : 이세훈 </a:t>
            </a:r>
            <a:r>
              <a:rPr lang="ko-KR" sz="1600">
                <a:solidFill>
                  <a:srgbClr val="595959"/>
                </a:solidFill>
              </a:rPr>
              <a:t>교수</a:t>
            </a:r>
            <a:endParaRPr lang="ko-KR" sz="160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595959"/>
                </a:solidFill>
              </a:rPr>
              <a:t>201645084 노영훈</a:t>
            </a:r>
            <a:endParaRPr lang="ko-KR" sz="160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595959"/>
                </a:solidFill>
              </a:rPr>
              <a:t>201745060 이승엽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3302907" y="170165"/>
            <a:ext cx="6218008" cy="830997"/>
            <a:chOff x="4284051" y="170165"/>
            <a:chExt cx="6218008" cy="830997"/>
          </a:xfrm>
        </p:grpSpPr>
        <p:sp>
          <p:nvSpPr>
            <p:cNvPr id="205" name="Google Shape;205;p22"/>
            <p:cNvSpPr/>
            <p:nvPr/>
          </p:nvSpPr>
          <p:spPr>
            <a:xfrm>
              <a:off x="5324584" y="256504"/>
              <a:ext cx="51774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시스템 구성도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4284051" y="170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강의실" id="207" name="Google Shape;2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8262" y="2754293"/>
            <a:ext cx="1195211" cy="1195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기어 헤드" id="208" name="Google Shape;20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728" y="5341109"/>
            <a:ext cx="1106390" cy="979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데이터베이스" id="209" name="Google Shape;20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0298" y="2709367"/>
            <a:ext cx="1195211" cy="119521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762331" y="3904578"/>
            <a:ext cx="11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사용자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5510526" y="3890816"/>
            <a:ext cx="11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8769026" y="3902063"/>
            <a:ext cx="20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5586726" y="6320501"/>
            <a:ext cx="11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판단</a:t>
            </a:r>
            <a:endParaRPr/>
          </a:p>
        </p:txBody>
      </p:sp>
      <p:cxnSp>
        <p:nvCxnSpPr>
          <p:cNvPr id="214" name="Google Shape;214;p22"/>
          <p:cNvCxnSpPr/>
          <p:nvPr/>
        </p:nvCxnSpPr>
        <p:spPr>
          <a:xfrm>
            <a:off x="3252479" y="3306973"/>
            <a:ext cx="1894800" cy="0"/>
          </a:xfrm>
          <a:prstGeom prst="straightConnector1">
            <a:avLst/>
          </a:prstGeom>
          <a:noFill/>
          <a:ln cap="flat" cmpd="sng" w="38100">
            <a:solidFill>
              <a:srgbClr val="0A0AFE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6821848" y="3306973"/>
            <a:ext cx="1894800" cy="0"/>
          </a:xfrm>
          <a:prstGeom prst="straightConnector1">
            <a:avLst/>
          </a:prstGeom>
          <a:noFill/>
          <a:ln cap="flat" cmpd="sng" w="38100">
            <a:solidFill>
              <a:srgbClr val="0A0AFE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rot="10800000">
            <a:off x="3220300" y="3647686"/>
            <a:ext cx="192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2"/>
          <p:cNvCxnSpPr/>
          <p:nvPr/>
        </p:nvCxnSpPr>
        <p:spPr>
          <a:xfrm rot="10800000">
            <a:off x="6105516" y="4285273"/>
            <a:ext cx="0" cy="96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3449237" y="2861475"/>
            <a:ext cx="14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DATA전송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7012237" y="2836100"/>
            <a:ext cx="14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DATA전송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7307849" y="5303650"/>
            <a:ext cx="18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학습DATA전송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3897575" y="4799438"/>
            <a:ext cx="20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판단 결과 전송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3313763" y="3719911"/>
            <a:ext cx="17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판단 결과 전송</a:t>
            </a:r>
            <a:endParaRPr/>
          </a:p>
        </p:txBody>
      </p:sp>
      <p:cxnSp>
        <p:nvCxnSpPr>
          <p:cNvPr id="223" name="Google Shape;223;p22"/>
          <p:cNvCxnSpPr>
            <a:stCxn id="212" idx="2"/>
            <a:endCxn id="208" idx="3"/>
          </p:cNvCxnSpPr>
          <p:nvPr/>
        </p:nvCxnSpPr>
        <p:spPr>
          <a:xfrm rot="5400000">
            <a:off x="7476026" y="3488513"/>
            <a:ext cx="1559400" cy="31251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2"/>
          <p:cNvCxnSpPr/>
          <p:nvPr/>
        </p:nvCxnSpPr>
        <p:spPr>
          <a:xfrm rot="10800000">
            <a:off x="6817417" y="3647686"/>
            <a:ext cx="1923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6900680" y="3725485"/>
            <a:ext cx="17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학습DATA전송</a:t>
            </a:r>
            <a:endParaRPr/>
          </a:p>
        </p:txBody>
      </p:sp>
      <p:pic>
        <p:nvPicPr>
          <p:cNvPr descr="스마트폰" id="226" name="Google Shape;22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2334" y="2765927"/>
            <a:ext cx="1195209" cy="119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47063" y="1257313"/>
            <a:ext cx="1106400" cy="11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8914250" y="2277200"/>
            <a:ext cx="20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크롤링</a:t>
            </a:r>
            <a:endParaRPr/>
          </a:p>
        </p:txBody>
      </p:sp>
      <p:cxnSp>
        <p:nvCxnSpPr>
          <p:cNvPr id="229" name="Google Shape;229;p22"/>
          <p:cNvCxnSpPr>
            <a:stCxn id="227" idx="1"/>
            <a:endCxn id="209" idx="0"/>
          </p:cNvCxnSpPr>
          <p:nvPr/>
        </p:nvCxnSpPr>
        <p:spPr>
          <a:xfrm flipH="1">
            <a:off x="6057763" y="1810513"/>
            <a:ext cx="3189300" cy="8988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4105427" y="188165"/>
            <a:ext cx="87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4343440" y="256504"/>
            <a:ext cx="5177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95959"/>
                </a:solidFill>
              </a:rPr>
              <a:t>개발일정</a:t>
            </a:r>
            <a:endParaRPr/>
          </a:p>
        </p:txBody>
      </p:sp>
      <p:graphicFrame>
        <p:nvGraphicFramePr>
          <p:cNvPr id="238" name="Google Shape;238;p23"/>
          <p:cNvGraphicFramePr/>
          <p:nvPr/>
        </p:nvGraphicFramePr>
        <p:xfrm>
          <a:off x="1091950" y="164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{193EFF33-8028-432A-9E56-3EA8678553B6}</a:tableStyleId>
              </a:tblPr>
              <a:tblGrid>
                <a:gridCol w="140927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  <a:gridCol w="67852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내용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5월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6월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시장조사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주제선정 및 자료조사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시스템 설계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데이터 수집 및 전처리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기능 구현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학습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테스팅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수정기간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105427" y="188165"/>
            <a:ext cx="877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343440" y="256504"/>
            <a:ext cx="5177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참고문헌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1766692" y="1832159"/>
            <a:ext cx="9246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가장 유용한 텍스트 처리 api들의 비교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000" u="sng">
                <a:solidFill>
                  <a:schemeClr val="hlink"/>
                </a:solidFill>
                <a:hlinkClick r:id="rId3"/>
              </a:rPr>
              <a:t>https://medium.com/@aimap.marker/%EA%B0%80%EC%9E%A5-%EC%9C%A0%EC%9A%A9%ED%95%9C-%ED%85%8D%EC%8A%A4%ED%8A%B8-%EC%B2%98%EB%A6%AC-api%EB%93%A4%EC%9D%98-%EB%B9%84%EA%B5%90-a13e0bb35a4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000">
                <a:solidFill>
                  <a:schemeClr val="dk1"/>
                </a:solidFill>
              </a:rPr>
              <a:t>KoNLPy 한국어 처리 패키지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000" u="sng">
                <a:solidFill>
                  <a:schemeClr val="hlink"/>
                </a:solidFill>
                <a:hlinkClick r:id="rId4"/>
              </a:rPr>
              <a:t>https://datascienceschool.net/03%20machine%20learning/03.01.02%20KoNLPy%20%ED%95%9C%EA%B5%AD%EC%96%B4%20%EC%B2%98%EB%A6%AC%20%ED%8C%A8%ED%82%A4%EC%A7%80.html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135895" y="2922628"/>
            <a:ext cx="608371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경청해 주셔서 감사합니다.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-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430943" y="3975509"/>
            <a:ext cx="3927859" cy="830997"/>
            <a:chOff x="3403338" y="2598003"/>
            <a:chExt cx="3927859" cy="830997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454034" y="2598003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4281735" y="2780425"/>
            <a:ext cx="11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</a:rPr>
              <a:t>서론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308106" y="4142826"/>
            <a:ext cx="14141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시스템 구조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439225" y="4142825"/>
            <a:ext cx="157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</a:rPr>
              <a:t>개발일정 및 참고문헌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3430943" y="2598003"/>
            <a:ext cx="3927896" cy="831000"/>
            <a:chOff x="3403338" y="2598003"/>
            <a:chExt cx="3927896" cy="8310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3403338" y="2598003"/>
              <a:ext cx="1055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6454034" y="2598003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7358796" y="2704225"/>
            <a:ext cx="157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</a:rPr>
              <a:t>관련 기술</a:t>
            </a:r>
            <a:endParaRPr sz="20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95959"/>
                </a:solidFill>
              </a:rPr>
              <a:t>고찰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4105427" y="188165"/>
            <a:ext cx="5029218" cy="830997"/>
            <a:chOff x="3819245" y="188165"/>
            <a:chExt cx="5029218" cy="830997"/>
          </a:xfrm>
        </p:grpSpPr>
        <p:sp>
          <p:nvSpPr>
            <p:cNvPr id="118" name="Google Shape;118;p15"/>
            <p:cNvSpPr/>
            <p:nvPr/>
          </p:nvSpPr>
          <p:spPr>
            <a:xfrm>
              <a:off x="5651173" y="257435"/>
              <a:ext cx="31972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</a:rPr>
                <a:t>서론</a:t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6157275" y="1706800"/>
            <a:ext cx="4181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주식 :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주식 투자자는 최소의 위험부담을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가지고 최대의 이익을 얻으려는 집단.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주식의 가격은 ‘심리’요인에 많은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영향을 받음.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심리에 영향을 주는 자료는 주식의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가격에 영향을 미침.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163" y="4084550"/>
            <a:ext cx="2568201" cy="22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725" y="1366800"/>
            <a:ext cx="2644567" cy="22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6397875" y="4747000"/>
            <a:ext cx="3941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채팅 봇</a:t>
            </a:r>
            <a:r>
              <a:rPr lang="ko-KR" sz="2000">
                <a:solidFill>
                  <a:schemeClr val="dk1"/>
                </a:solidFill>
              </a:rPr>
              <a:t> :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사용자가 요구하는 종목</a:t>
            </a:r>
            <a:r>
              <a:rPr lang="ko-KR" sz="1600">
                <a:solidFill>
                  <a:schemeClr val="dk1"/>
                </a:solidFill>
              </a:rPr>
              <a:t>에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대한 정보 제공.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4105427" y="188165"/>
            <a:ext cx="5029328" cy="831000"/>
            <a:chOff x="3819245" y="188165"/>
            <a:chExt cx="5029328" cy="831000"/>
          </a:xfrm>
        </p:grpSpPr>
        <p:sp>
          <p:nvSpPr>
            <p:cNvPr id="131" name="Google Shape;131;p16"/>
            <p:cNvSpPr/>
            <p:nvPr/>
          </p:nvSpPr>
          <p:spPr>
            <a:xfrm>
              <a:off x="5651173" y="257435"/>
              <a:ext cx="319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</a:rPr>
                <a:t>서론</a:t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3819245" y="188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0" y="3294662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440000" y="2752550"/>
            <a:ext cx="41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일상적인 대화</a:t>
            </a:r>
            <a:r>
              <a:rPr lang="ko-KR" sz="20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000" y="3294638"/>
            <a:ext cx="2142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4680000" y="2742050"/>
            <a:ext cx="2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신용잔고 변화율</a:t>
            </a:r>
            <a:r>
              <a:rPr lang="ko-KR" sz="20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7920000" y="2748050"/>
            <a:ext cx="3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간단한 주식정보 제공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000" y="3295222"/>
            <a:ext cx="2142000" cy="21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4105427" y="188165"/>
            <a:ext cx="5029328" cy="831000"/>
            <a:chOff x="3819245" y="188165"/>
            <a:chExt cx="5029328" cy="831000"/>
          </a:xfrm>
        </p:grpSpPr>
        <p:sp>
          <p:nvSpPr>
            <p:cNvPr id="146" name="Google Shape;146;p17"/>
            <p:cNvSpPr/>
            <p:nvPr/>
          </p:nvSpPr>
          <p:spPr>
            <a:xfrm>
              <a:off x="5651173" y="257435"/>
              <a:ext cx="319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</a:rPr>
                <a:t>서론</a:t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3819245" y="188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1080725" y="1935600"/>
            <a:ext cx="418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</a:rPr>
              <a:t>신용잔고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주식 매수자들이 주식 매수 시 신용거래를 통해 매수한 주식 잔고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신용거래를 통한 주식의 매수는 소유한 투자금 이상의 금액을 증권사로부터 빌려서 주식을 매수한 것이므로 특정한 기한 내에 주식을 매도해서 빌린 주식 대금을 되갚아야 함.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75" y="1797675"/>
            <a:ext cx="5388325" cy="35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3302907" y="170165"/>
            <a:ext cx="6998244" cy="830997"/>
            <a:chOff x="4284051" y="170165"/>
            <a:chExt cx="6998244" cy="830997"/>
          </a:xfrm>
        </p:grpSpPr>
        <p:sp>
          <p:nvSpPr>
            <p:cNvPr id="157" name="Google Shape;157;p18"/>
            <p:cNvSpPr/>
            <p:nvPr/>
          </p:nvSpPr>
          <p:spPr>
            <a:xfrm>
              <a:off x="5324596" y="256500"/>
              <a:ext cx="5957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관련 기술 및 유사시스템 고찰</a:t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4284051" y="170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8"/>
          <p:cNvSpPr txBox="1"/>
          <p:nvPr/>
        </p:nvSpPr>
        <p:spPr>
          <a:xfrm>
            <a:off x="959925" y="2822738"/>
            <a:ext cx="5470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NLP(Natural Language Processing)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자연 언어 처리는 컴퓨터와 인간 언어 사이의 상호작용하는 기술로 인공지능의 핵심 기능 중 하나이다.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25" y="2055750"/>
            <a:ext cx="4828175" cy="32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p19"/>
          <p:cNvGrpSpPr/>
          <p:nvPr/>
        </p:nvGrpSpPr>
        <p:grpSpPr>
          <a:xfrm>
            <a:off x="3302907" y="170165"/>
            <a:ext cx="6998244" cy="831000"/>
            <a:chOff x="4284051" y="170165"/>
            <a:chExt cx="6998244" cy="831000"/>
          </a:xfrm>
        </p:grpSpPr>
        <p:sp>
          <p:nvSpPr>
            <p:cNvPr id="168" name="Google Shape;168;p19"/>
            <p:cNvSpPr/>
            <p:nvPr/>
          </p:nvSpPr>
          <p:spPr>
            <a:xfrm>
              <a:off x="5324596" y="256500"/>
              <a:ext cx="5957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관련 기술 및 유사시스템 고찰</a:t>
              </a:r>
              <a:endParaRPr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4284051" y="170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1255750" y="1906425"/>
            <a:ext cx="531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Google Cloud Natural Language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구글에서 만든 API로 감정 분석, 개체 인식, 주제 모델링, 텍스트 분석 등을 지원한다.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1255752" y="4276725"/>
            <a:ext cx="5317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KoNLPy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한국어 정보처리를 위한 파이썬 패키지로 한국어 말뭉치, 형태소 분석, 명사 추출 등의 기능을 지원한다.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5375" y="4155550"/>
            <a:ext cx="1791074" cy="22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675" y="1689125"/>
            <a:ext cx="1960469" cy="17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210450" y="1850150"/>
            <a:ext cx="5115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크롤링(crawling)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스크레이핑이라고도 불리며 웹페이지를 그대로 가져와서 데이터를 추출해 내는 행위이다.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1210450" y="4435475"/>
            <a:ext cx="4694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증권사 API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주식과 관련된 데이터를 보관하고 있는 증권사 서버에 접속하여 데이터를 조회하거나 주문 또는 잔고 조회를 할 수 있는 증권사 서버 접속 모듈이다.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63" y="1521181"/>
            <a:ext cx="2859450" cy="22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375" y="4298450"/>
            <a:ext cx="2859425" cy="244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0"/>
          <p:cNvGrpSpPr/>
          <p:nvPr/>
        </p:nvGrpSpPr>
        <p:grpSpPr>
          <a:xfrm>
            <a:off x="3302907" y="170165"/>
            <a:ext cx="6998244" cy="831000"/>
            <a:chOff x="4284051" y="170165"/>
            <a:chExt cx="6998244" cy="831000"/>
          </a:xfrm>
        </p:grpSpPr>
        <p:sp>
          <p:nvSpPr>
            <p:cNvPr id="185" name="Google Shape;185;p20"/>
            <p:cNvSpPr/>
            <p:nvPr/>
          </p:nvSpPr>
          <p:spPr>
            <a:xfrm>
              <a:off x="5324596" y="256500"/>
              <a:ext cx="5957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관련 기술 및 유사시스템 고찰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4284051" y="170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561825" y="2768725"/>
            <a:ext cx="5115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chemeClr val="dk1"/>
                </a:solidFill>
              </a:rPr>
              <a:t>대신증권의 벤자민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다양한 증권업무부터 종목상담, 일상 대화까지 가능한 인공지능 주식 챗봇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1"/>
          <p:cNvGrpSpPr/>
          <p:nvPr/>
        </p:nvGrpSpPr>
        <p:grpSpPr>
          <a:xfrm>
            <a:off x="3302907" y="170165"/>
            <a:ext cx="6998244" cy="831000"/>
            <a:chOff x="4284051" y="170165"/>
            <a:chExt cx="6998244" cy="831000"/>
          </a:xfrm>
        </p:grpSpPr>
        <p:sp>
          <p:nvSpPr>
            <p:cNvPr id="195" name="Google Shape;195;p21"/>
            <p:cNvSpPr/>
            <p:nvPr/>
          </p:nvSpPr>
          <p:spPr>
            <a:xfrm>
              <a:off x="5324596" y="256500"/>
              <a:ext cx="5957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관련 기술 및 유사시스템 고찰</a:t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4284051" y="170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700" y="1962446"/>
            <a:ext cx="2548950" cy="39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2021-03-30T15:09:58.665</dcterms:modified>
  <cp:revision>1</cp:revision>
  <cp:version>1000.0000.01</cp:version>
</cp:coreProperties>
</file>