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2" roundtripDataSignature="AMtx7miFZnEw/6Xvwn0J2I12PHfz0Nk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B1E18E-8606-4D73-93FE-E28DEEE646F7}">
  <a:tblStyle styleId="{D4B1E18E-8606-4D73-93FE-E28DEEE646F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b5a85272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1b5a852721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3" name="Shape 13"/>
        <p:cNvGrpSpPr/>
        <p:nvPr/>
      </p:nvGrpSpPr>
      <p:grpSpPr>
        <a:xfrm>
          <a:off x="0" y="0"/>
          <a:ext cx="0" cy="0"/>
          <a:chOff x="0" y="0"/>
          <a:chExt cx="0" cy="0"/>
        </a:xfrm>
      </p:grpSpPr>
      <p:sp>
        <p:nvSpPr>
          <p:cNvPr id="14" name="Google Shape;14;p26"/>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6"/>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p:txBody>
      </p:sp>
      <p:sp>
        <p:nvSpPr>
          <p:cNvPr id="16" name="Google Shape;16;p2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ko-KR"/>
              <a:t>‹#›</a:t>
            </a:fld>
            <a:endParaRPr/>
          </a:p>
        </p:txBody>
      </p:sp>
      <p:cxnSp>
        <p:nvCxnSpPr>
          <p:cNvPr id="19" name="Google Shape;19;p26"/>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4" name="Shape 74"/>
        <p:cNvGrpSpPr/>
        <p:nvPr/>
      </p:nvGrpSpPr>
      <p:grpSpPr>
        <a:xfrm>
          <a:off x="0" y="0"/>
          <a:ext cx="0" cy="0"/>
          <a:chOff x="0" y="0"/>
          <a:chExt cx="0" cy="0"/>
        </a:xfrm>
      </p:grpSpPr>
      <p:sp>
        <p:nvSpPr>
          <p:cNvPr id="75" name="Google Shape;75;p3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3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80" name="Shape 80"/>
        <p:cNvGrpSpPr/>
        <p:nvPr/>
      </p:nvGrpSpPr>
      <p:grpSpPr>
        <a:xfrm>
          <a:off x="0" y="0"/>
          <a:ext cx="0" cy="0"/>
          <a:chOff x="0" y="0"/>
          <a:chExt cx="0" cy="0"/>
        </a:xfrm>
      </p:grpSpPr>
      <p:sp>
        <p:nvSpPr>
          <p:cNvPr id="81" name="Google Shape;81;p36"/>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6"/>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3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0" name="Shape 20"/>
        <p:cNvGrpSpPr/>
        <p:nvPr/>
      </p:nvGrpSpPr>
      <p:grpSpPr>
        <a:xfrm>
          <a:off x="0" y="0"/>
          <a:ext cx="0" cy="0"/>
          <a:chOff x="0" y="0"/>
          <a:chExt cx="0" cy="0"/>
        </a:xfrm>
      </p:grpSpPr>
      <p:sp>
        <p:nvSpPr>
          <p:cNvPr id="21" name="Google Shape;21;p2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2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bg>
      <p:bgPr>
        <a:solidFill>
          <a:schemeClr val="dk2"/>
        </a:solidFill>
      </p:bgPr>
    </p:bg>
    <p:spTree>
      <p:nvGrpSpPr>
        <p:cNvPr id="26" name="Shape 26"/>
        <p:cNvGrpSpPr/>
        <p:nvPr/>
      </p:nvGrpSpPr>
      <p:grpSpPr>
        <a:xfrm>
          <a:off x="0" y="0"/>
          <a:ext cx="0" cy="0"/>
          <a:chOff x="0" y="0"/>
          <a:chExt cx="0" cy="0"/>
        </a:xfrm>
      </p:grpSpPr>
      <p:sp>
        <p:nvSpPr>
          <p:cNvPr id="27" name="Google Shape;27;p28"/>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Aria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8"/>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29" name="Google Shape;29;p2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ko-KR"/>
              <a:t>‹#›</a:t>
            </a:fld>
            <a:endParaRPr/>
          </a:p>
        </p:txBody>
      </p:sp>
      <p:cxnSp>
        <p:nvCxnSpPr>
          <p:cNvPr id="32" name="Google Shape;32;p28"/>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6" name="Google Shape;36;p29"/>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7" name="Google Shape;37;p2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3" name="Google Shape;43;p30"/>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4" name="Google Shape;44;p30"/>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30"/>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3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ko-KR"/>
              <a:t>‹#›</a:t>
            </a:fld>
            <a:endParaRPr/>
          </a:p>
        </p:txBody>
      </p:sp>
      <p:cxnSp>
        <p:nvCxnSpPr>
          <p:cNvPr id="49" name="Google Shape;49;p30"/>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50" name="Shape 50"/>
        <p:cNvGrpSpPr/>
        <p:nvPr/>
      </p:nvGrpSpPr>
      <p:grpSpPr>
        <a:xfrm>
          <a:off x="0" y="0"/>
          <a:ext cx="0" cy="0"/>
          <a:chOff x="0" y="0"/>
          <a:chExt cx="0" cy="0"/>
        </a:xfrm>
      </p:grpSpPr>
      <p:sp>
        <p:nvSpPr>
          <p:cNvPr id="51" name="Google Shape;51;p3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5" name="Shape 55"/>
        <p:cNvGrpSpPr/>
        <p:nvPr/>
      </p:nvGrpSpPr>
      <p:grpSpPr>
        <a:xfrm>
          <a:off x="0" y="0"/>
          <a:ext cx="0" cy="0"/>
          <a:chOff x="0" y="0"/>
          <a:chExt cx="0" cy="0"/>
        </a:xfrm>
      </p:grpSpPr>
      <p:sp>
        <p:nvSpPr>
          <p:cNvPr id="56" name="Google Shape;56;p3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9" name="Shape 59"/>
        <p:cNvGrpSpPr/>
        <p:nvPr/>
      </p:nvGrpSpPr>
      <p:grpSpPr>
        <a:xfrm>
          <a:off x="0" y="0"/>
          <a:ext cx="0" cy="0"/>
          <a:chOff x="0" y="0"/>
          <a:chExt cx="0" cy="0"/>
        </a:xfrm>
      </p:grpSpPr>
      <p:sp>
        <p:nvSpPr>
          <p:cNvPr id="60" name="Google Shape;60;p33"/>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3"/>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2" name="Google Shape;62;p33"/>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3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ko-KR"/>
              <a:t>‹#›</a:t>
            </a:fld>
            <a:endParaRPr/>
          </a:p>
        </p:txBody>
      </p:sp>
      <p:cxnSp>
        <p:nvCxnSpPr>
          <p:cNvPr id="66" name="Google Shape;66;p33"/>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7" name="Shape 67"/>
        <p:cNvGrpSpPr/>
        <p:nvPr/>
      </p:nvGrpSpPr>
      <p:grpSpPr>
        <a:xfrm>
          <a:off x="0" y="0"/>
          <a:ext cx="0" cy="0"/>
          <a:chOff x="0" y="0"/>
          <a:chExt cx="0" cy="0"/>
        </a:xfrm>
      </p:grpSpPr>
      <p:sp>
        <p:nvSpPr>
          <p:cNvPr id="68" name="Google Shape;68;p34"/>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4"/>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sp>
      <p:sp>
        <p:nvSpPr>
          <p:cNvPr id="70" name="Google Shape;70;p34"/>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3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2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Google Shape;9;p25"/>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Google Shape;10;p2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2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2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 Id="rId11" Type="http://schemas.openxmlformats.org/officeDocument/2006/relationships/image" Target="../media/image9.png"/><Relationship Id="rId10"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20.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17.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b="1" lang="ko-KR"/>
              <a:t>결 과 보 고 서</a:t>
            </a:r>
            <a:endParaRPr b="1"/>
          </a:p>
        </p:txBody>
      </p:sp>
      <p:sp>
        <p:nvSpPr>
          <p:cNvPr id="91" name="Google Shape;91;p1"/>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lang="ko-KR">
                <a:latin typeface="Arial"/>
                <a:ea typeface="Arial"/>
                <a:cs typeface="Arial"/>
                <a:sym typeface="Arial"/>
              </a:rPr>
              <a:t>2 조</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D. 개발 인원</a:t>
            </a:r>
            <a:endParaRPr/>
          </a:p>
        </p:txBody>
      </p:sp>
      <p:sp>
        <p:nvSpPr>
          <p:cNvPr id="158" name="Google Shape;158;p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ko-KR"/>
              <a:t>팀장 :</a:t>
            </a:r>
            <a:endParaRPr/>
          </a:p>
          <a:p>
            <a:pPr indent="0" lvl="0" marL="0" rtl="0" algn="l">
              <a:spcBef>
                <a:spcPts val="480"/>
              </a:spcBef>
              <a:spcAft>
                <a:spcPts val="0"/>
              </a:spcAft>
              <a:buSzPts val="2040"/>
              <a:buNone/>
            </a:pPr>
            <a:r>
              <a:rPr lang="ko-KR"/>
              <a:t>박나연</a:t>
            </a:r>
            <a:endParaRPr/>
          </a:p>
          <a:p>
            <a:pPr indent="0" lvl="0" marL="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ko-KR"/>
              <a:t>팀원 :</a:t>
            </a:r>
            <a:endParaRPr/>
          </a:p>
          <a:p>
            <a:pPr indent="0" lvl="0" marL="0" rtl="0" algn="l">
              <a:spcBef>
                <a:spcPts val="480"/>
              </a:spcBef>
              <a:spcAft>
                <a:spcPts val="0"/>
              </a:spcAft>
              <a:buSzPts val="2040"/>
              <a:buNone/>
            </a:pPr>
            <a:r>
              <a:rPr lang="ko-KR"/>
              <a:t>김노윤 , 김성호 , 김아림</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467544" y="2924944"/>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Arial"/>
              <a:buNone/>
            </a:pPr>
            <a:r>
              <a:rPr b="1" lang="ko-KR">
                <a:latin typeface="Arial"/>
                <a:ea typeface="Arial"/>
                <a:cs typeface="Arial"/>
                <a:sym typeface="Arial"/>
              </a:rPr>
              <a:t>3. 개발내용</a:t>
            </a:r>
            <a:endParaRPr b="1">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A. 개념도</a:t>
            </a:r>
            <a:endParaRPr/>
          </a:p>
        </p:txBody>
      </p:sp>
      <p:pic>
        <p:nvPicPr>
          <p:cNvPr id="169" name="Google Shape;169;p11"/>
          <p:cNvPicPr preferRelativeResize="0"/>
          <p:nvPr/>
        </p:nvPicPr>
        <p:blipFill>
          <a:blip r:embed="rId3">
            <a:alphaModFix/>
          </a:blip>
          <a:stretch>
            <a:fillRect/>
          </a:stretch>
        </p:blipFill>
        <p:spPr>
          <a:xfrm>
            <a:off x="152400" y="1676400"/>
            <a:ext cx="8839201" cy="37429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B. 메뉴구성</a:t>
            </a:r>
            <a:endParaRPr/>
          </a:p>
        </p:txBody>
      </p:sp>
      <p:pic>
        <p:nvPicPr>
          <p:cNvPr id="175" name="Google Shape;175;p12"/>
          <p:cNvPicPr preferRelativeResize="0"/>
          <p:nvPr/>
        </p:nvPicPr>
        <p:blipFill>
          <a:blip r:embed="rId3">
            <a:alphaModFix/>
          </a:blip>
          <a:stretch>
            <a:fillRect/>
          </a:stretch>
        </p:blipFill>
        <p:spPr>
          <a:xfrm>
            <a:off x="152400" y="1395200"/>
            <a:ext cx="8830626" cy="5310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C. 수행절차</a:t>
            </a:r>
            <a:endParaRPr/>
          </a:p>
        </p:txBody>
      </p:sp>
      <p:sp>
        <p:nvSpPr>
          <p:cNvPr id="181" name="Google Shape;181;p1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lang="ko-KR"/>
              <a:t>1. MVC패턴으로 JSP 파일 별로 서블릿파일 생성</a:t>
            </a:r>
            <a:endParaRPr/>
          </a:p>
          <a:p>
            <a:pPr indent="0" lvl="0" marL="0" rtl="0" algn="l">
              <a:spcBef>
                <a:spcPts val="480"/>
              </a:spcBef>
              <a:spcAft>
                <a:spcPts val="0"/>
              </a:spcAft>
              <a:buSzPts val="2040"/>
              <a:buNone/>
            </a:pPr>
            <a:r>
              <a:rPr lang="ko-KR"/>
              <a:t>2. DB에 작성된 테이블로 DTO,DAO생성</a:t>
            </a:r>
            <a:endParaRPr/>
          </a:p>
          <a:p>
            <a:pPr indent="-355600" lvl="0" marL="457200" rtl="0" algn="l">
              <a:lnSpc>
                <a:spcPct val="115000"/>
              </a:lnSpc>
              <a:spcBef>
                <a:spcPts val="480"/>
              </a:spcBef>
              <a:spcAft>
                <a:spcPts val="0"/>
              </a:spcAft>
              <a:buSzPts val="2000"/>
              <a:buChar char="-"/>
            </a:pPr>
            <a:r>
              <a:rPr lang="ko-KR" sz="2000"/>
              <a:t>클라우드 전자지갑 사용</a:t>
            </a:r>
            <a:endParaRPr sz="2000"/>
          </a:p>
          <a:p>
            <a:pPr indent="0" lvl="0" marL="0" rtl="0" algn="l">
              <a:lnSpc>
                <a:spcPct val="115000"/>
              </a:lnSpc>
              <a:spcBef>
                <a:spcPts val="480"/>
              </a:spcBef>
              <a:spcAft>
                <a:spcPts val="0"/>
              </a:spcAft>
              <a:buSzPts val="2040"/>
              <a:buNone/>
            </a:pPr>
            <a:r>
              <a:rPr lang="ko-KR"/>
              <a:t>3. 개발에 차질이 생긴경우 신속히 공유</a:t>
            </a:r>
            <a:endParaRPr/>
          </a:p>
          <a:p>
            <a:pPr indent="0" lvl="0" marL="0" rtl="0" algn="l">
              <a:spcBef>
                <a:spcPts val="480"/>
              </a:spcBef>
              <a:spcAft>
                <a:spcPts val="0"/>
              </a:spcAft>
              <a:buSzPts val="2040"/>
              <a:buNone/>
            </a:pPr>
            <a:r>
              <a:rPr lang="ko-KR"/>
              <a:t>4. 공유된 내용은 공동개발로 진행</a:t>
            </a:r>
            <a:endParaRPr/>
          </a:p>
          <a:p>
            <a:pPr indent="0" lvl="0" marL="0" rtl="0" algn="l">
              <a:spcBef>
                <a:spcPts val="480"/>
              </a:spcBef>
              <a:spcAft>
                <a:spcPts val="0"/>
              </a:spcAft>
              <a:buSzPts val="2040"/>
              <a:buNone/>
            </a:pPr>
            <a:r>
              <a:rPr lang="ko-KR"/>
              <a:t>5. 본인 작업이 마무리된 경우 단톡방에 보고</a:t>
            </a:r>
            <a:endParaRPr/>
          </a:p>
          <a:p>
            <a:pPr indent="0" lvl="0" marL="0" rtl="0" algn="l">
              <a:spcBef>
                <a:spcPts val="480"/>
              </a:spcBef>
              <a:spcAft>
                <a:spcPts val="0"/>
              </a:spcAft>
              <a:buSzPts val="2040"/>
              <a:buNone/>
            </a:pPr>
            <a:r>
              <a:rPr lang="ko-KR"/>
              <a:t>6. push 전후로 단톡방에 보고</a:t>
            </a:r>
            <a:endParaRPr/>
          </a:p>
          <a:p>
            <a:pPr indent="0" lvl="0" marL="0" rtl="0" algn="l">
              <a:spcBef>
                <a:spcPts val="480"/>
              </a:spcBef>
              <a:spcAft>
                <a:spcPts val="0"/>
              </a:spcAft>
              <a:buSzPts val="2040"/>
              <a:buNone/>
            </a:pPr>
            <a:r>
              <a:rPr lang="ko-KR"/>
              <a:t>7. 팀장은 branch에 push된 내용을 merge 후 단톡방에 보고</a:t>
            </a:r>
            <a:endParaRPr/>
          </a:p>
          <a:p>
            <a:pPr indent="0" lvl="0" marL="0" rtl="0" algn="l">
              <a:spcBef>
                <a:spcPts val="480"/>
              </a:spcBef>
              <a:spcAft>
                <a:spcPts val="0"/>
              </a:spcAft>
              <a:buSzPts val="2040"/>
              <a:buNone/>
            </a:pPr>
            <a:r>
              <a:rPr lang="ko-KR"/>
              <a:t>8. 각자 pull</a:t>
            </a:r>
            <a:endParaRPr/>
          </a:p>
          <a:p>
            <a:pPr indent="-53339" lvl="0" marL="182880" rtl="0" algn="l">
              <a:spcBef>
                <a:spcPts val="480"/>
              </a:spcBef>
              <a:spcAft>
                <a:spcPts val="0"/>
              </a:spcAft>
              <a:buSzPts val="204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D. 기능</a:t>
            </a:r>
            <a:endParaRPr/>
          </a:p>
        </p:txBody>
      </p:sp>
      <p:sp>
        <p:nvSpPr>
          <p:cNvPr id="187" name="Google Shape;187;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368300" lvl="0" marL="457200" rtl="0" algn="l">
              <a:lnSpc>
                <a:spcPct val="80000"/>
              </a:lnSpc>
              <a:spcBef>
                <a:spcPts val="0"/>
              </a:spcBef>
              <a:spcAft>
                <a:spcPts val="0"/>
              </a:spcAft>
              <a:buClr>
                <a:srgbClr val="000000"/>
              </a:buClr>
              <a:buSzPts val="2200"/>
              <a:buAutoNum type="arabicPeriod"/>
            </a:pPr>
            <a:r>
              <a:rPr lang="ko-KR" sz="2200">
                <a:solidFill>
                  <a:srgbClr val="000000"/>
                </a:solidFill>
              </a:rPr>
              <a:t>회원관리</a:t>
            </a:r>
            <a:endParaRPr sz="2200">
              <a:solidFill>
                <a:srgbClr val="000000"/>
              </a:solidFill>
            </a:endParaRPr>
          </a:p>
          <a:p>
            <a:pPr indent="-368300" lvl="0" marL="457200" rtl="0" algn="l">
              <a:lnSpc>
                <a:spcPct val="80000"/>
              </a:lnSpc>
              <a:spcBef>
                <a:spcPts val="0"/>
              </a:spcBef>
              <a:spcAft>
                <a:spcPts val="0"/>
              </a:spcAft>
              <a:buClr>
                <a:srgbClr val="000000"/>
              </a:buClr>
              <a:buSzPts val="2200"/>
              <a:buChar char="-"/>
            </a:pPr>
            <a:r>
              <a:rPr lang="ko-KR" sz="2200">
                <a:solidFill>
                  <a:srgbClr val="000000"/>
                </a:solidFill>
              </a:rPr>
              <a:t>회원 가입(유효성 검사), 회원탈퇴 기능</a:t>
            </a:r>
            <a:endParaRPr sz="2200">
              <a:solidFill>
                <a:srgbClr val="000000"/>
              </a:solidFill>
            </a:endParaRPr>
          </a:p>
          <a:p>
            <a:pPr indent="-368300" lvl="0" marL="457200" rtl="0" algn="l">
              <a:lnSpc>
                <a:spcPct val="80000"/>
              </a:lnSpc>
              <a:spcBef>
                <a:spcPts val="0"/>
              </a:spcBef>
              <a:spcAft>
                <a:spcPts val="0"/>
              </a:spcAft>
              <a:buClr>
                <a:srgbClr val="000000"/>
              </a:buClr>
              <a:buSzPts val="2200"/>
              <a:buChar char="-"/>
            </a:pPr>
            <a:r>
              <a:rPr lang="ko-KR" sz="2200">
                <a:solidFill>
                  <a:srgbClr val="000000"/>
                </a:solidFill>
              </a:rPr>
              <a:t>로그인/로그아웃 기능</a:t>
            </a:r>
            <a:endParaRPr sz="2200">
              <a:solidFill>
                <a:srgbClr val="000000"/>
              </a:solidFill>
            </a:endParaRPr>
          </a:p>
          <a:p>
            <a:pPr indent="-368300" lvl="0" marL="457200" rtl="0" algn="l">
              <a:lnSpc>
                <a:spcPct val="80000"/>
              </a:lnSpc>
              <a:spcBef>
                <a:spcPts val="0"/>
              </a:spcBef>
              <a:spcAft>
                <a:spcPts val="0"/>
              </a:spcAft>
              <a:buClr>
                <a:srgbClr val="000000"/>
              </a:buClr>
              <a:buSzPts val="2200"/>
              <a:buChar char="-"/>
            </a:pPr>
            <a:r>
              <a:rPr lang="ko-KR" sz="2200">
                <a:solidFill>
                  <a:srgbClr val="000000"/>
                </a:solidFill>
              </a:rPr>
              <a:t>마이 페이지 회원정보 수정/탈퇴 기능</a:t>
            </a:r>
            <a:endParaRPr sz="2200">
              <a:solidFill>
                <a:srgbClr val="4A86E8"/>
              </a:solidFill>
            </a:endParaRPr>
          </a:p>
          <a:p>
            <a:pPr indent="-368300" lvl="0" marL="457200" rtl="0" algn="l">
              <a:lnSpc>
                <a:spcPct val="80000"/>
              </a:lnSpc>
              <a:spcBef>
                <a:spcPts val="0"/>
              </a:spcBef>
              <a:spcAft>
                <a:spcPts val="0"/>
              </a:spcAft>
              <a:buClr>
                <a:srgbClr val="000000"/>
              </a:buClr>
              <a:buSzPts val="2200"/>
              <a:buChar char="-"/>
            </a:pPr>
            <a:r>
              <a:rPr lang="ko-KR" sz="2200">
                <a:solidFill>
                  <a:srgbClr val="000000"/>
                </a:solidFill>
              </a:rPr>
              <a:t>관리자 페이지 전체 회원 조회/탈퇴 기능</a:t>
            </a:r>
            <a:endParaRPr sz="2200">
              <a:solidFill>
                <a:srgbClr val="000000"/>
              </a:solidFill>
            </a:endParaRPr>
          </a:p>
          <a:p>
            <a:pPr indent="0" lvl="0" marL="0" rtl="0" algn="l">
              <a:lnSpc>
                <a:spcPct val="80000"/>
              </a:lnSpc>
              <a:spcBef>
                <a:spcPts val="0"/>
              </a:spcBef>
              <a:spcAft>
                <a:spcPts val="0"/>
              </a:spcAft>
              <a:buNone/>
            </a:pPr>
            <a:r>
              <a:t/>
            </a:r>
            <a:endParaRPr sz="2200">
              <a:solidFill>
                <a:srgbClr val="000000"/>
              </a:solidFill>
            </a:endParaRPr>
          </a:p>
          <a:p>
            <a:pPr indent="-368300" lvl="0" marL="457200" rtl="0" algn="l">
              <a:lnSpc>
                <a:spcPct val="80000"/>
              </a:lnSpc>
              <a:spcBef>
                <a:spcPts val="0"/>
              </a:spcBef>
              <a:spcAft>
                <a:spcPts val="0"/>
              </a:spcAft>
              <a:buClr>
                <a:srgbClr val="000000"/>
              </a:buClr>
              <a:buSzPts val="2200"/>
              <a:buAutoNum type="arabicPeriod"/>
            </a:pPr>
            <a:r>
              <a:rPr lang="ko-KR" sz="2200">
                <a:solidFill>
                  <a:srgbClr val="000000"/>
                </a:solidFill>
              </a:rPr>
              <a:t>리뷰/찜 관리</a:t>
            </a:r>
            <a:endParaRPr sz="2200">
              <a:solidFill>
                <a:srgbClr val="000000"/>
              </a:solidFill>
            </a:endParaRPr>
          </a:p>
          <a:p>
            <a:pPr indent="-368300" lvl="0" marL="457200" rtl="0" algn="l">
              <a:lnSpc>
                <a:spcPct val="80000"/>
              </a:lnSpc>
              <a:spcBef>
                <a:spcPts val="0"/>
              </a:spcBef>
              <a:spcAft>
                <a:spcPts val="0"/>
              </a:spcAft>
              <a:buClr>
                <a:srgbClr val="000000"/>
              </a:buClr>
              <a:buSzPts val="2200"/>
              <a:buChar char="-"/>
            </a:pPr>
            <a:r>
              <a:rPr lang="ko-KR" sz="2200">
                <a:solidFill>
                  <a:srgbClr val="000000"/>
                </a:solidFill>
              </a:rPr>
              <a:t>행사 상세페이지 리뷰 조회, 작성, 찜추가 기능</a:t>
            </a:r>
            <a:endParaRPr sz="2200">
              <a:solidFill>
                <a:srgbClr val="000000"/>
              </a:solidFill>
            </a:endParaRPr>
          </a:p>
          <a:p>
            <a:pPr indent="-368300" lvl="0" marL="457200" rtl="0" algn="l">
              <a:lnSpc>
                <a:spcPct val="80000"/>
              </a:lnSpc>
              <a:spcBef>
                <a:spcPts val="0"/>
              </a:spcBef>
              <a:spcAft>
                <a:spcPts val="0"/>
              </a:spcAft>
              <a:buClr>
                <a:srgbClr val="000000"/>
              </a:buClr>
              <a:buSzPts val="2200"/>
              <a:buChar char="-"/>
            </a:pPr>
            <a:r>
              <a:rPr lang="ko-KR" sz="2200">
                <a:solidFill>
                  <a:srgbClr val="000000"/>
                </a:solidFill>
              </a:rPr>
              <a:t>마이 페이지 리뷰, 찜 조회, 수정, 삭제 기능</a:t>
            </a:r>
            <a:endParaRPr sz="2200">
              <a:solidFill>
                <a:srgbClr val="000000"/>
              </a:solidFill>
            </a:endParaRPr>
          </a:p>
          <a:p>
            <a:pPr indent="-368300" lvl="0" marL="457200" rtl="0" algn="l">
              <a:lnSpc>
                <a:spcPct val="80000"/>
              </a:lnSpc>
              <a:spcBef>
                <a:spcPts val="0"/>
              </a:spcBef>
              <a:spcAft>
                <a:spcPts val="0"/>
              </a:spcAft>
              <a:buClr>
                <a:srgbClr val="000000"/>
              </a:buClr>
              <a:buSzPts val="2200"/>
              <a:buChar char="-"/>
            </a:pPr>
            <a:r>
              <a:rPr lang="ko-KR" sz="2200">
                <a:solidFill>
                  <a:srgbClr val="000000"/>
                </a:solidFill>
              </a:rPr>
              <a:t>관리자 페이지 전체 회원, 리뷰  삭제기능</a:t>
            </a:r>
            <a:endParaRPr sz="2200">
              <a:solidFill>
                <a:srgbClr val="000000"/>
              </a:solidFill>
            </a:endParaRPr>
          </a:p>
          <a:p>
            <a:pPr indent="-368300" lvl="0" marL="457200" rtl="0" algn="l">
              <a:lnSpc>
                <a:spcPct val="80000"/>
              </a:lnSpc>
              <a:spcBef>
                <a:spcPts val="0"/>
              </a:spcBef>
              <a:spcAft>
                <a:spcPts val="0"/>
              </a:spcAft>
              <a:buClr>
                <a:srgbClr val="4A86E8"/>
              </a:buClr>
              <a:buSzPts val="2200"/>
              <a:buChar char="-"/>
            </a:pPr>
            <a:r>
              <a:rPr lang="ko-KR" sz="2200">
                <a:solidFill>
                  <a:srgbClr val="4A86E8"/>
                </a:solidFill>
              </a:rPr>
              <a:t>자신이 (찜,리뷰작성)한 행사 확인 기능</a:t>
            </a:r>
            <a:endParaRPr sz="2200">
              <a:solidFill>
                <a:srgbClr val="000000"/>
              </a:solidFill>
            </a:endParaRPr>
          </a:p>
          <a:p>
            <a:pPr indent="0" lvl="0" marL="0" rtl="0" algn="l">
              <a:lnSpc>
                <a:spcPct val="80000"/>
              </a:lnSpc>
              <a:spcBef>
                <a:spcPts val="0"/>
              </a:spcBef>
              <a:spcAft>
                <a:spcPts val="0"/>
              </a:spcAft>
              <a:buNone/>
            </a:pPr>
            <a:r>
              <a:t/>
            </a:r>
            <a:endParaRPr sz="2200">
              <a:solidFill>
                <a:srgbClr val="000000"/>
              </a:solidFill>
            </a:endParaRPr>
          </a:p>
          <a:p>
            <a:pPr indent="-368300" lvl="0" marL="457200" rtl="0" algn="l">
              <a:lnSpc>
                <a:spcPct val="80000"/>
              </a:lnSpc>
              <a:spcBef>
                <a:spcPts val="0"/>
              </a:spcBef>
              <a:spcAft>
                <a:spcPts val="0"/>
              </a:spcAft>
              <a:buClr>
                <a:srgbClr val="000000"/>
              </a:buClr>
              <a:buSzPts val="2200"/>
              <a:buAutoNum type="arabicPeriod"/>
            </a:pPr>
            <a:r>
              <a:rPr lang="ko-KR" sz="2200">
                <a:solidFill>
                  <a:srgbClr val="000000"/>
                </a:solidFill>
              </a:rPr>
              <a:t>게시판 관리</a:t>
            </a:r>
            <a:endParaRPr sz="2200">
              <a:solidFill>
                <a:srgbClr val="000000"/>
              </a:solidFill>
            </a:endParaRPr>
          </a:p>
          <a:p>
            <a:pPr indent="-368300" lvl="0" marL="457200" rtl="0" algn="l">
              <a:lnSpc>
                <a:spcPct val="80000"/>
              </a:lnSpc>
              <a:spcBef>
                <a:spcPts val="0"/>
              </a:spcBef>
              <a:spcAft>
                <a:spcPts val="0"/>
              </a:spcAft>
              <a:buClr>
                <a:srgbClr val="000000"/>
              </a:buClr>
              <a:buSzPts val="2200"/>
              <a:buChar char="-"/>
            </a:pPr>
            <a:r>
              <a:rPr lang="ko-KR" sz="2200">
                <a:solidFill>
                  <a:srgbClr val="000000"/>
                </a:solidFill>
              </a:rPr>
              <a:t>행사게시판 목록보기, 상세내용 조회</a:t>
            </a:r>
            <a:endParaRPr sz="2200">
              <a:solidFill>
                <a:srgbClr val="000000"/>
              </a:solidFill>
            </a:endParaRPr>
          </a:p>
          <a:p>
            <a:pPr indent="-368300" lvl="0" marL="457200" rtl="0" algn="l">
              <a:lnSpc>
                <a:spcPct val="80000"/>
              </a:lnSpc>
              <a:spcBef>
                <a:spcPts val="0"/>
              </a:spcBef>
              <a:spcAft>
                <a:spcPts val="0"/>
              </a:spcAft>
              <a:buClr>
                <a:srgbClr val="000000"/>
              </a:buClr>
              <a:buSzPts val="2200"/>
              <a:buChar char="-"/>
            </a:pPr>
            <a:r>
              <a:rPr lang="ko-KR" sz="2200">
                <a:solidFill>
                  <a:srgbClr val="000000"/>
                </a:solidFill>
              </a:rPr>
              <a:t>리뷰 작성, 찜 기능</a:t>
            </a:r>
            <a:endParaRPr sz="2200">
              <a:solidFill>
                <a:srgbClr val="000000"/>
              </a:solidFill>
            </a:endParaRPr>
          </a:p>
          <a:p>
            <a:pPr indent="-368300" lvl="0" marL="457200" rtl="0" algn="l">
              <a:lnSpc>
                <a:spcPct val="80000"/>
              </a:lnSpc>
              <a:spcBef>
                <a:spcPts val="0"/>
              </a:spcBef>
              <a:spcAft>
                <a:spcPts val="0"/>
              </a:spcAft>
              <a:buClr>
                <a:srgbClr val="000000"/>
              </a:buClr>
              <a:buSzPts val="2200"/>
              <a:buChar char="-"/>
            </a:pPr>
            <a:r>
              <a:rPr lang="ko-KR" sz="2200">
                <a:solidFill>
                  <a:srgbClr val="000000"/>
                </a:solidFill>
              </a:rPr>
              <a:t>게시글 더보기 기능(페이징)</a:t>
            </a:r>
            <a:endParaRPr sz="2200">
              <a:solidFill>
                <a:srgbClr val="000000"/>
              </a:solidFill>
            </a:endParaRPr>
          </a:p>
          <a:p>
            <a:pPr indent="-368300" lvl="0" marL="457200" rtl="0" algn="l">
              <a:lnSpc>
                <a:spcPct val="80000"/>
              </a:lnSpc>
              <a:spcBef>
                <a:spcPts val="0"/>
              </a:spcBef>
              <a:spcAft>
                <a:spcPts val="0"/>
              </a:spcAft>
              <a:buClr>
                <a:srgbClr val="000000"/>
              </a:buClr>
              <a:buSzPts val="2200"/>
              <a:buChar char="-"/>
            </a:pPr>
            <a:r>
              <a:rPr lang="ko-KR" sz="2200">
                <a:solidFill>
                  <a:srgbClr val="000000"/>
                </a:solidFill>
              </a:rPr>
              <a:t>각 게시물별 위치 알고리즘을 통한 게시물 추천</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E.용어정의</a:t>
            </a:r>
            <a:endParaRPr/>
          </a:p>
        </p:txBody>
      </p:sp>
      <p:graphicFrame>
        <p:nvGraphicFramePr>
          <p:cNvPr id="193" name="Google Shape;193;p15"/>
          <p:cNvGraphicFramePr/>
          <p:nvPr/>
        </p:nvGraphicFramePr>
        <p:xfrm>
          <a:off x="565624" y="1988840"/>
          <a:ext cx="3000000" cy="3000000"/>
        </p:xfrm>
        <a:graphic>
          <a:graphicData uri="http://schemas.openxmlformats.org/drawingml/2006/table">
            <a:tbl>
              <a:tblPr>
                <a:noFill/>
                <a:tableStyleId>{D4B1E18E-8606-4D73-93FE-E28DEEE646F7}</a:tableStyleId>
              </a:tblPr>
              <a:tblGrid>
                <a:gridCol w="1339800"/>
                <a:gridCol w="1339800"/>
                <a:gridCol w="1339800"/>
                <a:gridCol w="1339800"/>
                <a:gridCol w="1339800"/>
                <a:gridCol w="1339800"/>
              </a:tblGrid>
              <a:tr h="792100">
                <a:tc>
                  <a:txBody>
                    <a:bodyPr/>
                    <a:lstStyle/>
                    <a:p>
                      <a:pPr indent="0" lvl="0" marL="0" marR="0" rtl="0" algn="ctr">
                        <a:spcBef>
                          <a:spcPts val="0"/>
                        </a:spcBef>
                        <a:spcAft>
                          <a:spcPts val="0"/>
                        </a:spcAft>
                        <a:buNone/>
                      </a:pPr>
                      <a:r>
                        <a:rPr i="0" lang="ko-KR" sz="2000" u="none" cap="none" strike="noStrike">
                          <a:solidFill>
                            <a:srgbClr val="000000"/>
                          </a:solidFill>
                        </a:rPr>
                        <a:t>메뉴이름</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i="0" lang="ko-KR" sz="2400" u="none" cap="none" strike="noStrike">
                          <a:solidFill>
                            <a:srgbClr val="000000"/>
                          </a:solidFill>
                        </a:rPr>
                        <a:t>행사</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i="0" lang="ko-KR" sz="2400" u="none" cap="none" strike="noStrike">
                          <a:solidFill>
                            <a:srgbClr val="000000"/>
                          </a:solidFill>
                        </a:rPr>
                        <a:t>리뷰</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i="0" lang="ko-KR" sz="2400" u="none" cap="none" strike="noStrike">
                          <a:solidFill>
                            <a:srgbClr val="000000"/>
                          </a:solidFill>
                        </a:rPr>
                        <a:t>찜</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i="0" lang="ko-KR" sz="2400" u="none" cap="none" strike="noStrike">
                          <a:solidFill>
                            <a:srgbClr val="000000"/>
                          </a:solidFill>
                        </a:rPr>
                        <a:t>멤버</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i="0" lang="ko-KR" sz="2400" u="none" cap="none" strike="noStrike">
                          <a:solidFill>
                            <a:srgbClr val="000000"/>
                          </a:solidFill>
                        </a:rPr>
                        <a:t>이벤트</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92100">
                <a:tc>
                  <a:txBody>
                    <a:bodyPr/>
                    <a:lstStyle/>
                    <a:p>
                      <a:pPr indent="0" lvl="0" marL="0" marR="0" rtl="0" algn="ctr">
                        <a:spcBef>
                          <a:spcPts val="0"/>
                        </a:spcBef>
                        <a:spcAft>
                          <a:spcPts val="0"/>
                        </a:spcAft>
                        <a:buNone/>
                      </a:pPr>
                      <a:r>
                        <a:rPr i="0" lang="ko-KR" sz="2000" u="none" cap="none" strike="noStrike">
                          <a:solidFill>
                            <a:srgbClr val="000000"/>
                          </a:solidFill>
                        </a:rPr>
                        <a:t>메뉴코드</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i="0" lang="ko-KR" sz="2400" u="none" cap="none" strike="noStrike">
                          <a:solidFill>
                            <a:srgbClr val="000000"/>
                          </a:solidFill>
                        </a:rPr>
                        <a:t>fv</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i="0" lang="ko-KR" sz="2400" u="none" cap="none" strike="noStrike">
                          <a:solidFill>
                            <a:srgbClr val="000000"/>
                          </a:solidFill>
                        </a:rPr>
                        <a:t>rv</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i="0" lang="ko-KR" sz="2400" u="none" cap="none" strike="noStrike">
                          <a:solidFill>
                            <a:srgbClr val="000000"/>
                          </a:solidFill>
                        </a:rPr>
                        <a:t>lk</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i="0" lang="ko-KR" sz="2400" u="none" cap="none" strike="noStrike">
                          <a:solidFill>
                            <a:srgbClr val="000000"/>
                          </a:solidFill>
                        </a:rPr>
                        <a:t>mm</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i="0" lang="ko-KR" sz="2400" u="none" cap="none" strike="noStrike">
                          <a:solidFill>
                            <a:srgbClr val="000000"/>
                          </a:solidFill>
                        </a:rPr>
                        <a:t>ev</a:t>
                      </a:r>
                      <a:endParaRPr sz="36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4" name="Google Shape;194;p15"/>
          <p:cNvSpPr/>
          <p:nvPr/>
        </p:nvSpPr>
        <p:spPr>
          <a:xfrm>
            <a:off x="1706563" y="37290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ulim"/>
              <a:buNone/>
            </a:pPr>
            <a:br>
              <a:rPr b="0" i="0" lang="ko-KR" sz="1800" u="none" cap="none" strike="noStrike">
                <a:solidFill>
                  <a:schemeClr val="dk1"/>
                </a:solidFill>
                <a:latin typeface="Gulim"/>
                <a:ea typeface="Gulim"/>
                <a:cs typeface="Gulim"/>
                <a:sym typeface="Gulim"/>
              </a:rPr>
            </a:br>
            <a:endParaRPr b="0" i="0" sz="1800" u="none" cap="none" strike="noStrike">
              <a:solidFill>
                <a:schemeClr val="dk1"/>
              </a:solidFill>
              <a:latin typeface="Gulim"/>
              <a:ea typeface="Gulim"/>
              <a:cs typeface="Gulim"/>
              <a:sym typeface="Guli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467544" y="2924944"/>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Arial"/>
              <a:buNone/>
            </a:pPr>
            <a:r>
              <a:rPr b="1" lang="ko-KR">
                <a:latin typeface="Arial"/>
                <a:ea typeface="Arial"/>
                <a:cs typeface="Arial"/>
                <a:sym typeface="Arial"/>
              </a:rPr>
              <a:t>4. 개발일정</a:t>
            </a:r>
            <a:endParaRPr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A. 기능별 구현 기간</a:t>
            </a:r>
            <a:endParaRPr/>
          </a:p>
        </p:txBody>
      </p:sp>
      <p:sp>
        <p:nvSpPr>
          <p:cNvPr id="205" name="Google Shape;205;p1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ko-KR"/>
              <a:t>기능 : </a:t>
            </a:r>
            <a:endParaRPr/>
          </a:p>
          <a:p>
            <a:pPr indent="0" lvl="0" marL="0" rtl="0" algn="l">
              <a:spcBef>
                <a:spcPts val="480"/>
              </a:spcBef>
              <a:spcAft>
                <a:spcPts val="0"/>
              </a:spcAft>
              <a:buSzPts val="2040"/>
              <a:buNone/>
            </a:pPr>
            <a:r>
              <a:rPr lang="ko-KR"/>
              <a:t>회원가입, 로그인/로그아웃, 마이페이지, 관리자페이지,</a:t>
            </a:r>
            <a:endParaRPr/>
          </a:p>
          <a:p>
            <a:pPr indent="0" lvl="0" marL="0" rtl="0" algn="l">
              <a:spcBef>
                <a:spcPts val="480"/>
              </a:spcBef>
              <a:spcAft>
                <a:spcPts val="0"/>
              </a:spcAft>
              <a:buSzPts val="2040"/>
              <a:buNone/>
            </a:pPr>
            <a:r>
              <a:rPr lang="ko-KR"/>
              <a:t>이벤트페이지, 행사페이지</a:t>
            </a:r>
            <a:endParaRPr/>
          </a:p>
          <a:p>
            <a:pPr indent="-182880" lvl="0" marL="182880" rtl="0" algn="l">
              <a:spcBef>
                <a:spcPts val="480"/>
              </a:spcBef>
              <a:spcAft>
                <a:spcPts val="0"/>
              </a:spcAft>
              <a:buSzPts val="2040"/>
              <a:buChar char="•"/>
            </a:pPr>
            <a:r>
              <a:rPr lang="ko-KR"/>
              <a:t>일정 : B에서 상세 기록</a:t>
            </a:r>
            <a:endParaRPr/>
          </a:p>
          <a:p>
            <a:pPr indent="0" lvl="0" marL="0" rtl="0" algn="l">
              <a:spcBef>
                <a:spcPts val="480"/>
              </a:spcBef>
              <a:spcAft>
                <a:spcPts val="0"/>
              </a:spcAft>
              <a:buSzPts val="2040"/>
              <a:buNone/>
            </a:pPr>
            <a:r>
              <a:t/>
            </a:r>
            <a:endParaRPr/>
          </a:p>
          <a:p>
            <a:pPr indent="0" lvl="0" marL="0" rtl="0" algn="l">
              <a:spcBef>
                <a:spcPts val="480"/>
              </a:spcBef>
              <a:spcAft>
                <a:spcPts val="0"/>
              </a:spcAft>
              <a:buSzPts val="2040"/>
              <a:buNone/>
            </a:pPr>
            <a:r>
              <a:t/>
            </a:r>
            <a:endParaRPr/>
          </a:p>
          <a:p>
            <a:pPr indent="0" lvl="0" marL="0" rtl="0" algn="l">
              <a:spcBef>
                <a:spcPts val="480"/>
              </a:spcBef>
              <a:spcAft>
                <a:spcPts val="0"/>
              </a:spcAft>
              <a:buSzPts val="204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B. 상세 일정</a:t>
            </a:r>
            <a:endParaRPr/>
          </a:p>
        </p:txBody>
      </p:sp>
      <p:graphicFrame>
        <p:nvGraphicFramePr>
          <p:cNvPr id="211" name="Google Shape;211;p18"/>
          <p:cNvGraphicFramePr/>
          <p:nvPr/>
        </p:nvGraphicFramePr>
        <p:xfrm>
          <a:off x="827584" y="1700808"/>
          <a:ext cx="3000000" cy="3000000"/>
        </p:xfrm>
        <a:graphic>
          <a:graphicData uri="http://schemas.openxmlformats.org/drawingml/2006/table">
            <a:tbl>
              <a:tblPr>
                <a:noFill/>
                <a:tableStyleId>{D4B1E18E-8606-4D73-93FE-E28DEEE646F7}</a:tableStyleId>
              </a:tblPr>
              <a:tblGrid>
                <a:gridCol w="2146750"/>
                <a:gridCol w="5486100"/>
              </a:tblGrid>
              <a:tr h="896525">
                <a:tc>
                  <a:txBody>
                    <a:bodyPr/>
                    <a:lstStyle/>
                    <a:p>
                      <a:pPr indent="0" lvl="0" marL="0" marR="0" rtl="0" algn="ctr">
                        <a:spcBef>
                          <a:spcPts val="0"/>
                        </a:spcBef>
                        <a:spcAft>
                          <a:spcPts val="0"/>
                        </a:spcAft>
                        <a:buNone/>
                      </a:pPr>
                      <a:r>
                        <a:rPr i="0" lang="ko-KR" sz="1500" u="none" cap="none" strike="noStrike">
                          <a:solidFill>
                            <a:srgbClr val="000000"/>
                          </a:solidFill>
                        </a:rPr>
                        <a:t>제안서</a:t>
                      </a:r>
                      <a:endParaRPr sz="2300" u="none" cap="none" strike="noStrike"/>
                    </a:p>
                    <a:p>
                      <a:pPr indent="0" lvl="0" marL="0" marR="0" rtl="0" algn="ctr">
                        <a:spcBef>
                          <a:spcPts val="0"/>
                        </a:spcBef>
                        <a:spcAft>
                          <a:spcPts val="0"/>
                        </a:spcAft>
                        <a:buNone/>
                      </a:pPr>
                      <a:r>
                        <a:rPr i="0" lang="ko-KR" sz="1300" u="none" cap="none" strike="noStrike">
                          <a:solidFill>
                            <a:srgbClr val="000000"/>
                          </a:solidFill>
                        </a:rPr>
                        <a:t>(22. 2. 21 ~ 22, 2. 25)</a:t>
                      </a:r>
                      <a:endParaRPr sz="23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ko-KR" sz="1500" u="none" cap="none" strike="noStrike">
                          <a:solidFill>
                            <a:srgbClr val="000000"/>
                          </a:solidFill>
                        </a:rPr>
                        <a:t>- 팀 프로젝트 주제, 개발 도구, 개발 내용 선정</a:t>
                      </a:r>
                      <a:endParaRPr sz="2300" u="none" cap="none" strike="noStrike"/>
                    </a:p>
                    <a:p>
                      <a:pPr indent="0" lvl="0" marL="0" marR="0" rtl="0" algn="l">
                        <a:spcBef>
                          <a:spcPts val="0"/>
                        </a:spcBef>
                        <a:spcAft>
                          <a:spcPts val="0"/>
                        </a:spcAft>
                        <a:buNone/>
                      </a:pPr>
                      <a:r>
                        <a:rPr i="0" lang="ko-KR" sz="1500" u="none" cap="none" strike="noStrike">
                          <a:solidFill>
                            <a:srgbClr val="000000"/>
                          </a:solidFill>
                        </a:rPr>
                        <a:t>- 기능별 개념도 작성</a:t>
                      </a:r>
                      <a:endParaRPr sz="2300" u="none" cap="none" strike="noStrike"/>
                    </a:p>
                    <a:p>
                      <a:pPr indent="0" lvl="0" marL="0" marR="0" rtl="0" algn="l">
                        <a:spcBef>
                          <a:spcPts val="0"/>
                        </a:spcBef>
                        <a:spcAft>
                          <a:spcPts val="0"/>
                        </a:spcAft>
                        <a:buNone/>
                      </a:pPr>
                      <a:r>
                        <a:rPr i="0" lang="ko-KR" sz="1500" u="none" cap="none" strike="noStrike">
                          <a:solidFill>
                            <a:srgbClr val="000000"/>
                          </a:solidFill>
                        </a:rPr>
                        <a:t>- 개발 일정표 작성</a:t>
                      </a:r>
                      <a:endParaRPr sz="23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63475">
                <a:tc>
                  <a:txBody>
                    <a:bodyPr/>
                    <a:lstStyle/>
                    <a:p>
                      <a:pPr indent="0" lvl="0" marL="0" marR="0" rtl="0" algn="ctr">
                        <a:spcBef>
                          <a:spcPts val="0"/>
                        </a:spcBef>
                        <a:spcAft>
                          <a:spcPts val="0"/>
                        </a:spcAft>
                        <a:buNone/>
                      </a:pPr>
                      <a:r>
                        <a:rPr i="0" lang="ko-KR" sz="1500" u="none" cap="none" strike="noStrike">
                          <a:solidFill>
                            <a:srgbClr val="000000"/>
                          </a:solidFill>
                        </a:rPr>
                        <a:t>요구사항명세서</a:t>
                      </a:r>
                      <a:endParaRPr sz="2300" u="none" cap="none" strike="noStrike"/>
                    </a:p>
                    <a:p>
                      <a:pPr indent="0" lvl="0" marL="0" marR="0" rtl="0" algn="ctr">
                        <a:spcBef>
                          <a:spcPts val="0"/>
                        </a:spcBef>
                        <a:spcAft>
                          <a:spcPts val="0"/>
                        </a:spcAft>
                        <a:buNone/>
                      </a:pPr>
                      <a:r>
                        <a:rPr i="0" lang="ko-KR" sz="1300" u="none" cap="none" strike="noStrike">
                          <a:solidFill>
                            <a:srgbClr val="000000"/>
                          </a:solidFill>
                        </a:rPr>
                        <a:t>(22. 2. 28 ~ 22, 3. 4)</a:t>
                      </a:r>
                      <a:endParaRPr sz="23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ko-KR" sz="1500" u="none" cap="none" strike="noStrike">
                          <a:solidFill>
                            <a:srgbClr val="000000"/>
                          </a:solidFill>
                        </a:rPr>
                        <a:t>- 유즈케이스 식별자 목록 작성</a:t>
                      </a:r>
                      <a:endParaRPr sz="2300" u="none" cap="none" strike="noStrike"/>
                    </a:p>
                    <a:p>
                      <a:pPr indent="0" lvl="0" marL="0" marR="0" rtl="0" algn="l">
                        <a:spcBef>
                          <a:spcPts val="0"/>
                        </a:spcBef>
                        <a:spcAft>
                          <a:spcPts val="0"/>
                        </a:spcAft>
                        <a:buNone/>
                      </a:pPr>
                      <a:r>
                        <a:rPr i="0" lang="ko-KR" sz="1500" u="none" cap="none" strike="noStrike">
                          <a:solidFill>
                            <a:srgbClr val="000000"/>
                          </a:solidFill>
                        </a:rPr>
                        <a:t>- 유즈케이스 다이어그램, 상세 작성</a:t>
                      </a:r>
                      <a:endParaRPr sz="2300" u="none" cap="none" strike="noStrike"/>
                    </a:p>
                    <a:p>
                      <a:pPr indent="0" lvl="0" marL="0" marR="0" rtl="0" algn="l">
                        <a:spcBef>
                          <a:spcPts val="0"/>
                        </a:spcBef>
                        <a:spcAft>
                          <a:spcPts val="0"/>
                        </a:spcAft>
                        <a:buNone/>
                      </a:pPr>
                      <a:r>
                        <a:rPr i="0" lang="ko-KR" sz="1500" u="none" cap="none" strike="noStrike">
                          <a:solidFill>
                            <a:srgbClr val="000000"/>
                          </a:solidFill>
                        </a:rPr>
                        <a:t>- 프로그램 저수준 프로토타입 제작 </a:t>
                      </a:r>
                      <a:r>
                        <a:rPr i="0" lang="ko-KR" u="none" cap="none" strike="noStrike">
                          <a:solidFill>
                            <a:srgbClr val="000000"/>
                          </a:solidFill>
                        </a:rPr>
                        <a:t>(작성 프로그램 : kakao oven)</a:t>
                      </a:r>
                      <a:endParaRPr sz="2300" u="none" cap="none" strike="noStrike"/>
                    </a:p>
                    <a:p>
                      <a:pPr indent="0" lvl="0" marL="0" marR="0" rtl="0" algn="l">
                        <a:spcBef>
                          <a:spcPts val="0"/>
                        </a:spcBef>
                        <a:spcAft>
                          <a:spcPts val="0"/>
                        </a:spcAft>
                        <a:buNone/>
                      </a:pPr>
                      <a:r>
                        <a:rPr i="0" lang="ko-KR" sz="1500" u="none" cap="none" strike="noStrike">
                          <a:solidFill>
                            <a:srgbClr val="000000"/>
                          </a:solidFill>
                        </a:rPr>
                        <a:t>- 웹 페이지 계층 구조 작성</a:t>
                      </a:r>
                      <a:endParaRPr sz="23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96525">
                <a:tc>
                  <a:txBody>
                    <a:bodyPr/>
                    <a:lstStyle/>
                    <a:p>
                      <a:pPr indent="0" lvl="0" marL="0" marR="0" rtl="0" algn="ctr">
                        <a:spcBef>
                          <a:spcPts val="0"/>
                        </a:spcBef>
                        <a:spcAft>
                          <a:spcPts val="0"/>
                        </a:spcAft>
                        <a:buNone/>
                      </a:pPr>
                      <a:r>
                        <a:rPr i="0" lang="ko-KR" sz="1500" u="none" cap="none" strike="noStrike">
                          <a:solidFill>
                            <a:srgbClr val="000000"/>
                          </a:solidFill>
                        </a:rPr>
                        <a:t>설계명세서 1주차</a:t>
                      </a:r>
                      <a:endParaRPr sz="2300" u="none" cap="none" strike="noStrike"/>
                    </a:p>
                    <a:p>
                      <a:pPr indent="0" lvl="0" marL="0" marR="0" rtl="0" algn="ctr">
                        <a:spcBef>
                          <a:spcPts val="0"/>
                        </a:spcBef>
                        <a:spcAft>
                          <a:spcPts val="0"/>
                        </a:spcAft>
                        <a:buNone/>
                      </a:pPr>
                      <a:r>
                        <a:rPr i="0" lang="ko-KR" sz="1300" u="none" cap="none" strike="noStrike">
                          <a:solidFill>
                            <a:srgbClr val="000000"/>
                          </a:solidFill>
                        </a:rPr>
                        <a:t>(22. 3. 7 ~ 22, 3. 11)</a:t>
                      </a:r>
                      <a:endParaRPr sz="23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ko-KR" sz="1500" u="none" cap="none" strike="noStrike">
                          <a:solidFill>
                            <a:srgbClr val="000000"/>
                          </a:solidFill>
                        </a:rPr>
                        <a:t>- 테이블 정의서 작성</a:t>
                      </a:r>
                      <a:endParaRPr sz="2300" u="none" cap="none" strike="noStrike"/>
                    </a:p>
                    <a:p>
                      <a:pPr indent="0" lvl="0" marL="0" marR="0" rtl="0" algn="l">
                        <a:spcBef>
                          <a:spcPts val="0"/>
                        </a:spcBef>
                        <a:spcAft>
                          <a:spcPts val="0"/>
                        </a:spcAft>
                        <a:buNone/>
                      </a:pPr>
                      <a:r>
                        <a:rPr i="0" lang="ko-KR" sz="1500" u="none" cap="none" strike="noStrike">
                          <a:solidFill>
                            <a:srgbClr val="000000"/>
                          </a:solidFill>
                        </a:rPr>
                        <a:t>- 개체 - 관계 다이어그램 작성</a:t>
                      </a:r>
                      <a:endParaRPr sz="2300" u="none" cap="none" strike="noStrike"/>
                    </a:p>
                    <a:p>
                      <a:pPr indent="0" lvl="0" marL="0" marR="0" rtl="0" algn="l">
                        <a:spcBef>
                          <a:spcPts val="0"/>
                        </a:spcBef>
                        <a:spcAft>
                          <a:spcPts val="0"/>
                        </a:spcAft>
                        <a:buNone/>
                      </a:pPr>
                      <a:r>
                        <a:rPr i="0" lang="ko-KR" sz="1500" u="none" cap="none" strike="noStrike">
                          <a:solidFill>
                            <a:srgbClr val="000000"/>
                          </a:solidFill>
                        </a:rPr>
                        <a:t>- 논리 데이터 모델 작성</a:t>
                      </a:r>
                      <a:endParaRPr sz="2300" u="none" cap="none" strike="noStrike"/>
                    </a:p>
                    <a:p>
                      <a:pPr indent="0" lvl="0" marL="0" marR="0" rtl="0" algn="l">
                        <a:spcBef>
                          <a:spcPts val="0"/>
                        </a:spcBef>
                        <a:spcAft>
                          <a:spcPts val="0"/>
                        </a:spcAft>
                        <a:buNone/>
                      </a:pPr>
                      <a:r>
                        <a:rPr i="0" lang="ko-KR" sz="1500" u="none" cap="none" strike="noStrike">
                          <a:solidFill>
                            <a:srgbClr val="000000"/>
                          </a:solidFill>
                        </a:rPr>
                        <a:t>- 엔티티 관계도 작성</a:t>
                      </a:r>
                      <a:endParaRPr sz="23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23975">
                <a:tc>
                  <a:txBody>
                    <a:bodyPr/>
                    <a:lstStyle/>
                    <a:p>
                      <a:pPr indent="0" lvl="0" marL="0" marR="0" rtl="0" algn="ctr">
                        <a:spcBef>
                          <a:spcPts val="0"/>
                        </a:spcBef>
                        <a:spcAft>
                          <a:spcPts val="0"/>
                        </a:spcAft>
                        <a:buNone/>
                      </a:pPr>
                      <a:r>
                        <a:rPr i="0" lang="ko-KR" sz="1500" u="none" cap="none" strike="noStrike">
                          <a:solidFill>
                            <a:srgbClr val="000000"/>
                          </a:solidFill>
                        </a:rPr>
                        <a:t>설계명세서 2주차</a:t>
                      </a:r>
                      <a:endParaRPr sz="2300" u="none" cap="none" strike="noStrike"/>
                    </a:p>
                    <a:p>
                      <a:pPr indent="0" lvl="0" marL="0" marR="0" rtl="0" algn="ctr">
                        <a:spcBef>
                          <a:spcPts val="0"/>
                        </a:spcBef>
                        <a:spcAft>
                          <a:spcPts val="0"/>
                        </a:spcAft>
                        <a:buNone/>
                      </a:pPr>
                      <a:r>
                        <a:rPr i="0" lang="ko-KR" sz="1300" u="none" cap="none" strike="noStrike">
                          <a:solidFill>
                            <a:srgbClr val="000000"/>
                          </a:solidFill>
                        </a:rPr>
                        <a:t>(22. 3. 14 ~ 22, 3. 18)</a:t>
                      </a:r>
                      <a:endParaRPr sz="23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ko-KR" sz="1500" u="none" cap="none" strike="noStrike">
                          <a:solidFill>
                            <a:srgbClr val="000000"/>
                          </a:solidFill>
                        </a:rPr>
                        <a:t>- 작성된 설계를 바탕으로 테이블 생성 및 샘플 데이터 생성</a:t>
                      </a:r>
                      <a:endParaRPr sz="2300" u="none" cap="none" strike="noStrike"/>
                    </a:p>
                    <a:p>
                      <a:pPr indent="0" lvl="0" marL="0" marR="0" rtl="0" algn="l">
                        <a:spcBef>
                          <a:spcPts val="0"/>
                        </a:spcBef>
                        <a:spcAft>
                          <a:spcPts val="0"/>
                        </a:spcAft>
                        <a:buNone/>
                      </a:pPr>
                      <a:r>
                        <a:rPr i="0" lang="ko-KR" sz="1500" u="none" cap="none" strike="noStrike">
                          <a:solidFill>
                            <a:srgbClr val="000000"/>
                          </a:solidFill>
                        </a:rPr>
                        <a:t>- 클래스 다이어그램 작성</a:t>
                      </a:r>
                      <a:endParaRPr sz="2300" u="none" cap="none" strike="noStrike"/>
                    </a:p>
                    <a:p>
                      <a:pPr indent="0" lvl="0" marL="0" marR="0" rtl="0" algn="l">
                        <a:spcBef>
                          <a:spcPts val="0"/>
                        </a:spcBef>
                        <a:spcAft>
                          <a:spcPts val="0"/>
                        </a:spcAft>
                        <a:buNone/>
                      </a:pPr>
                      <a:r>
                        <a:rPr i="0" lang="ko-KR" sz="1500" u="none" cap="none" strike="noStrike">
                          <a:solidFill>
                            <a:srgbClr val="000000"/>
                          </a:solidFill>
                        </a:rPr>
                        <a:t>- 기능별 업무 분담</a:t>
                      </a:r>
                      <a:endParaRPr sz="2300" u="none" cap="none" strike="noStrike"/>
                    </a:p>
                    <a:p>
                      <a:pPr indent="0" lvl="0" marL="0" marR="0" rtl="0" algn="l">
                        <a:spcBef>
                          <a:spcPts val="0"/>
                        </a:spcBef>
                        <a:spcAft>
                          <a:spcPts val="0"/>
                        </a:spcAft>
                        <a:buNone/>
                      </a:pPr>
                      <a:r>
                        <a:rPr i="0" lang="ko-KR" sz="1500" u="none" cap="none" strike="noStrike">
                          <a:solidFill>
                            <a:srgbClr val="000000"/>
                          </a:solidFill>
                        </a:rPr>
                        <a:t>      박나연 : 행사 게시판</a:t>
                      </a:r>
                      <a:endParaRPr sz="2300" u="none" cap="none" strike="noStrike"/>
                    </a:p>
                    <a:p>
                      <a:pPr indent="0" lvl="0" marL="0" marR="0" rtl="0" algn="l">
                        <a:spcBef>
                          <a:spcPts val="0"/>
                        </a:spcBef>
                        <a:spcAft>
                          <a:spcPts val="0"/>
                        </a:spcAft>
                        <a:buNone/>
                      </a:pPr>
                      <a:r>
                        <a:rPr i="0" lang="ko-KR" sz="1500" u="none" cap="none" strike="noStrike">
                          <a:solidFill>
                            <a:srgbClr val="000000"/>
                          </a:solidFill>
                        </a:rPr>
                        <a:t>      김노윤 : 관리자 페이지</a:t>
                      </a:r>
                      <a:endParaRPr sz="2300" u="none" cap="none" strike="noStrike"/>
                    </a:p>
                    <a:p>
                      <a:pPr indent="0" lvl="0" marL="0" marR="0" rtl="0" algn="l">
                        <a:spcBef>
                          <a:spcPts val="0"/>
                        </a:spcBef>
                        <a:spcAft>
                          <a:spcPts val="0"/>
                        </a:spcAft>
                        <a:buNone/>
                      </a:pPr>
                      <a:r>
                        <a:rPr i="0" lang="ko-KR" sz="1500" u="none" cap="none" strike="noStrike">
                          <a:solidFill>
                            <a:srgbClr val="000000"/>
                          </a:solidFill>
                        </a:rPr>
                        <a:t>      김성호 : 마이 페이지</a:t>
                      </a:r>
                      <a:endParaRPr sz="2300" u="none" cap="none" strike="noStrike"/>
                    </a:p>
                    <a:p>
                      <a:pPr indent="0" lvl="0" marL="0" marR="0" rtl="0" algn="l">
                        <a:spcBef>
                          <a:spcPts val="0"/>
                        </a:spcBef>
                        <a:spcAft>
                          <a:spcPts val="0"/>
                        </a:spcAft>
                        <a:buNone/>
                      </a:pPr>
                      <a:r>
                        <a:rPr i="0" lang="ko-KR" sz="1500" u="none" cap="none" strike="noStrike">
                          <a:solidFill>
                            <a:srgbClr val="000000"/>
                          </a:solidFill>
                        </a:rPr>
                        <a:t>      김아림 : 로그인, 로그아웃, 회원가입, 이벤트</a:t>
                      </a:r>
                      <a:endParaRPr sz="23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67544" y="2924944"/>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Arial"/>
              <a:buNone/>
            </a:pPr>
            <a:r>
              <a:rPr b="1" lang="ko-KR">
                <a:latin typeface="Arial"/>
                <a:ea typeface="Arial"/>
                <a:cs typeface="Arial"/>
                <a:sym typeface="Arial"/>
              </a:rPr>
              <a:t>1. 프로그램 개발 요약</a:t>
            </a:r>
            <a:endParaRPr b="1">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467544" y="2924944"/>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Arial"/>
              <a:buNone/>
            </a:pPr>
            <a:r>
              <a:rPr b="1" lang="ko-KR">
                <a:latin typeface="Arial"/>
                <a:ea typeface="Arial"/>
                <a:cs typeface="Arial"/>
                <a:sym typeface="Arial"/>
              </a:rPr>
              <a:t>개인 발표</a:t>
            </a:r>
            <a:endParaRPr b="1">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67544" y="2924944"/>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Arial"/>
              <a:buNone/>
            </a:pPr>
            <a:r>
              <a:rPr b="1" lang="ko-KR">
                <a:latin typeface="Arial"/>
                <a:ea typeface="Arial"/>
                <a:cs typeface="Arial"/>
                <a:sym typeface="Arial"/>
              </a:rPr>
              <a:t>5. 결과</a:t>
            </a:r>
            <a:endParaRPr b="1">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A. 결과물 설명</a:t>
            </a:r>
            <a:endParaRPr/>
          </a:p>
        </p:txBody>
      </p:sp>
      <p:sp>
        <p:nvSpPr>
          <p:cNvPr id="227" name="Google Shape;227;p2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70000" lnSpcReduction="10000"/>
          </a:bodyPr>
          <a:lstStyle/>
          <a:p>
            <a:pPr indent="-182880" lvl="0" marL="182880" rtl="0" algn="l">
              <a:spcBef>
                <a:spcPts val="0"/>
              </a:spcBef>
              <a:spcAft>
                <a:spcPts val="0"/>
              </a:spcAft>
              <a:buSzPct val="85000"/>
              <a:buChar char="•"/>
            </a:pPr>
            <a:r>
              <a:rPr lang="ko-KR"/>
              <a:t>주제, 개요 파트 :</a:t>
            </a:r>
            <a:endParaRPr/>
          </a:p>
          <a:p>
            <a:pPr indent="0" lvl="0" marL="0" rtl="0" algn="l">
              <a:spcBef>
                <a:spcPts val="336"/>
              </a:spcBef>
              <a:spcAft>
                <a:spcPts val="0"/>
              </a:spcAft>
              <a:buSzPct val="85000"/>
              <a:buNone/>
            </a:pPr>
            <a:r>
              <a:rPr lang="ko-KR"/>
              <a:t>최근 코로나로 인하여 사람들이 고통받고 있어 이를 도움이 되고 싶었음 우리팀원들은 각자 취미로써 여행이라는 공통점이 있었고 이에 기획하게 되었음</a:t>
            </a:r>
            <a:endParaRPr/>
          </a:p>
          <a:p>
            <a:pPr indent="0" lvl="0" marL="0" rtl="0" algn="l">
              <a:spcBef>
                <a:spcPts val="336"/>
              </a:spcBef>
              <a:spcAft>
                <a:spcPts val="0"/>
              </a:spcAft>
              <a:buSzPct val="85000"/>
              <a:buNone/>
            </a:pPr>
            <a:r>
              <a:t/>
            </a:r>
            <a:endParaRPr/>
          </a:p>
          <a:p>
            <a:pPr indent="-182880" lvl="0" marL="182880" rtl="0" algn="l">
              <a:spcBef>
                <a:spcPts val="336"/>
              </a:spcBef>
              <a:spcAft>
                <a:spcPts val="0"/>
              </a:spcAft>
              <a:buSzPct val="85000"/>
              <a:buChar char="•"/>
            </a:pPr>
            <a:r>
              <a:rPr lang="ko-KR"/>
              <a:t>요구사항 파트 :</a:t>
            </a:r>
            <a:endParaRPr/>
          </a:p>
          <a:p>
            <a:pPr indent="0" lvl="0" marL="0" rtl="0" algn="l">
              <a:spcBef>
                <a:spcPts val="336"/>
              </a:spcBef>
              <a:spcAft>
                <a:spcPts val="0"/>
              </a:spcAft>
              <a:buSzPct val="85000"/>
              <a:buNone/>
            </a:pPr>
            <a:r>
              <a:rPr lang="ko-KR"/>
              <a:t>위에 나온 사안들을 효과적으로 사람들에게 보여주기 위하여 유즈케이스를 작성하였음 이를 기반으로 저수준 프로토타입을 작성함</a:t>
            </a:r>
            <a:endParaRPr/>
          </a:p>
          <a:p>
            <a:pPr indent="-92202" lvl="0" marL="182880" rtl="0" algn="l">
              <a:spcBef>
                <a:spcPts val="336"/>
              </a:spcBef>
              <a:spcAft>
                <a:spcPts val="0"/>
              </a:spcAft>
              <a:buSzPct val="85000"/>
              <a:buNone/>
            </a:pPr>
            <a:r>
              <a:t/>
            </a:r>
            <a:endParaRPr/>
          </a:p>
          <a:p>
            <a:pPr indent="-182880" lvl="0" marL="182880" rtl="0" algn="l">
              <a:spcBef>
                <a:spcPts val="336"/>
              </a:spcBef>
              <a:spcAft>
                <a:spcPts val="0"/>
              </a:spcAft>
              <a:buSzPct val="85000"/>
              <a:buChar char="•"/>
            </a:pPr>
            <a:r>
              <a:rPr lang="ko-KR"/>
              <a:t>설계 파트 :</a:t>
            </a:r>
            <a:endParaRPr/>
          </a:p>
          <a:p>
            <a:pPr indent="0" lvl="0" marL="0" rtl="0" algn="l">
              <a:spcBef>
                <a:spcPts val="336"/>
              </a:spcBef>
              <a:spcAft>
                <a:spcPts val="0"/>
              </a:spcAft>
              <a:buSzPct val="85000"/>
              <a:buNone/>
            </a:pPr>
            <a:r>
              <a:rPr lang="ko-KR"/>
              <a:t>요구사항의 유즈케이스로 ERD모델링을하였고 ERD 모델링으로 논리모델링과 클래스다이어그램을 작성함</a:t>
            </a:r>
            <a:endParaRPr/>
          </a:p>
          <a:p>
            <a:pPr indent="0" lvl="0" marL="0" rtl="0" algn="l">
              <a:spcBef>
                <a:spcPts val="336"/>
              </a:spcBef>
              <a:spcAft>
                <a:spcPts val="0"/>
              </a:spcAft>
              <a:buSzPct val="85000"/>
              <a:buNone/>
            </a:pPr>
            <a:r>
              <a:rPr lang="ko-KR"/>
              <a:t>이때 DB에 테이블과 샘플데이터(CRUD)를 생성함</a:t>
            </a:r>
            <a:endParaRPr/>
          </a:p>
          <a:p>
            <a:pPr indent="-92202" lvl="0" marL="182880" rtl="0" algn="l">
              <a:spcBef>
                <a:spcPts val="336"/>
              </a:spcBef>
              <a:spcAft>
                <a:spcPts val="0"/>
              </a:spcAft>
              <a:buSzPct val="85000"/>
              <a:buNone/>
            </a:pPr>
            <a:r>
              <a:t/>
            </a:r>
            <a:endParaRPr/>
          </a:p>
          <a:p>
            <a:pPr indent="-182880" lvl="0" marL="182880" rtl="0" algn="l">
              <a:spcBef>
                <a:spcPts val="336"/>
              </a:spcBef>
              <a:spcAft>
                <a:spcPts val="0"/>
              </a:spcAft>
              <a:buSzPct val="85000"/>
              <a:buChar char="•"/>
            </a:pPr>
            <a:r>
              <a:rPr lang="ko-KR"/>
              <a:t>산출물 파트 : </a:t>
            </a:r>
            <a:endParaRPr/>
          </a:p>
          <a:p>
            <a:pPr indent="0" lvl="0" marL="0" rtl="0" algn="l">
              <a:spcBef>
                <a:spcPts val="336"/>
              </a:spcBef>
              <a:spcAft>
                <a:spcPts val="0"/>
              </a:spcAft>
              <a:buSzPct val="85000"/>
              <a:buNone/>
            </a:pPr>
            <a:r>
              <a:rPr lang="ko-KR"/>
              <a:t>마이페이지</a:t>
            </a:r>
            <a:endParaRPr/>
          </a:p>
          <a:p>
            <a:pPr indent="0" lvl="0" marL="0" rtl="0" algn="l">
              <a:spcBef>
                <a:spcPts val="336"/>
              </a:spcBef>
              <a:spcAft>
                <a:spcPts val="0"/>
              </a:spcAft>
              <a:buSzPct val="85000"/>
              <a:buNone/>
            </a:pPr>
            <a:r>
              <a:rPr lang="ko-KR"/>
              <a:t>관리자페이지</a:t>
            </a:r>
            <a:endParaRPr/>
          </a:p>
          <a:p>
            <a:pPr indent="0" lvl="0" marL="0" rtl="0" algn="l">
              <a:spcBef>
                <a:spcPts val="336"/>
              </a:spcBef>
              <a:spcAft>
                <a:spcPts val="0"/>
              </a:spcAft>
              <a:buSzPct val="85000"/>
              <a:buNone/>
            </a:pPr>
            <a:r>
              <a:rPr lang="ko-KR"/>
              <a:t>행사페이지</a:t>
            </a:r>
            <a:endParaRPr/>
          </a:p>
          <a:p>
            <a:pPr indent="0" lvl="0" marL="0" rtl="0" algn="l">
              <a:spcBef>
                <a:spcPts val="336"/>
              </a:spcBef>
              <a:spcAft>
                <a:spcPts val="0"/>
              </a:spcAft>
              <a:buSzPct val="85000"/>
              <a:buNone/>
            </a:pPr>
            <a:r>
              <a:rPr lang="ko-KR"/>
              <a:t>메인페이지</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B. 총 결론</a:t>
            </a:r>
            <a:endParaRPr/>
          </a:p>
        </p:txBody>
      </p:sp>
      <p:sp>
        <p:nvSpPr>
          <p:cNvPr id="233" name="Google Shape;233;p2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225425" lvl="0" marL="182880" rtl="0" algn="l">
              <a:lnSpc>
                <a:spcPct val="100000"/>
              </a:lnSpc>
              <a:spcBef>
                <a:spcPts val="0"/>
              </a:spcBef>
              <a:spcAft>
                <a:spcPts val="0"/>
              </a:spcAft>
              <a:buSzPts val="2200"/>
              <a:buChar char="•"/>
            </a:pPr>
            <a:r>
              <a:rPr lang="ko-KR" sz="2200">
                <a:solidFill>
                  <a:srgbClr val="000000"/>
                </a:solidFill>
              </a:rPr>
              <a:t>설계부터 개발까지 온갖 처음해보는것 투성이였다. 하지만 각 팀원이 서로 인터넷 검색과 선생님께 질문하는 등으로 하나씩 해결하였다. 이를 통해 우리팀은 설계의 중요성과 그로 인해 생겨나는 방향성에 대해 알게되었고 이후 복잡한 프로젝트라도 설계를 잘하면 차후 개발은 어렵지 않음을 느끼게 되었다.</a:t>
            </a:r>
            <a:endParaRPr sz="2200">
              <a:solidFill>
                <a:srgbClr val="000000"/>
              </a:solidFill>
            </a:endParaRPr>
          </a:p>
          <a:p>
            <a:pPr indent="0" lvl="0" marL="182880" rtl="0" algn="l">
              <a:lnSpc>
                <a:spcPct val="100000"/>
              </a:lnSpc>
              <a:spcBef>
                <a:spcPts val="0"/>
              </a:spcBef>
              <a:spcAft>
                <a:spcPts val="0"/>
              </a:spcAft>
              <a:buNone/>
            </a:pPr>
            <a:r>
              <a:t/>
            </a:r>
            <a:endParaRPr sz="2200">
              <a:solidFill>
                <a:srgbClr val="000000"/>
              </a:solidFill>
            </a:endParaRPr>
          </a:p>
          <a:p>
            <a:pPr indent="-225425" lvl="0" marL="182880" rtl="0" algn="l">
              <a:lnSpc>
                <a:spcPct val="100000"/>
              </a:lnSpc>
              <a:spcBef>
                <a:spcPts val="0"/>
              </a:spcBef>
              <a:spcAft>
                <a:spcPts val="0"/>
              </a:spcAft>
              <a:buSzPts val="2200"/>
              <a:buChar char="•"/>
            </a:pPr>
            <a:r>
              <a:rPr lang="ko-KR" sz="2200">
                <a:solidFill>
                  <a:srgbClr val="000000"/>
                </a:solidFill>
              </a:rPr>
              <a:t>개발부분에서 어려웠던점은 OpenAPI라는 개념인데 쉽게 다가오는 부분은 아니라서 활용에 애를 먹었었다.</a:t>
            </a:r>
            <a:endParaRPr sz="2200">
              <a:solidFill>
                <a:srgbClr val="000000"/>
              </a:solidFill>
            </a:endParaRPr>
          </a:p>
          <a:p>
            <a:pPr indent="0" lvl="0" marL="182880" rtl="0" algn="l">
              <a:lnSpc>
                <a:spcPct val="100000"/>
              </a:lnSpc>
              <a:spcBef>
                <a:spcPts val="0"/>
              </a:spcBef>
              <a:spcAft>
                <a:spcPts val="0"/>
              </a:spcAft>
              <a:buNone/>
            </a:pPr>
            <a:r>
              <a:t/>
            </a:r>
            <a:endParaRPr sz="2200">
              <a:solidFill>
                <a:srgbClr val="000000"/>
              </a:solidFill>
            </a:endParaRPr>
          </a:p>
          <a:p>
            <a:pPr indent="-225425" lvl="0" marL="182880" rtl="0" algn="l">
              <a:lnSpc>
                <a:spcPct val="100000"/>
              </a:lnSpc>
              <a:spcBef>
                <a:spcPts val="0"/>
              </a:spcBef>
              <a:spcAft>
                <a:spcPts val="0"/>
              </a:spcAft>
              <a:buSzPts val="2200"/>
              <a:buChar char="•"/>
            </a:pPr>
            <a:r>
              <a:rPr lang="ko-KR" sz="2200">
                <a:solidFill>
                  <a:srgbClr val="000000"/>
                </a:solidFill>
              </a:rPr>
              <a:t>이에 팀장이 json파일을 파싱해 jar파일로 좀더 쉽게 사용할 수 있게 가공하여 활용이 용이하게 변화하였다.</a:t>
            </a:r>
            <a:endParaRPr sz="2200">
              <a:solidFill>
                <a:srgbClr val="000000"/>
              </a:solidFill>
            </a:endParaRPr>
          </a:p>
          <a:p>
            <a:pPr indent="0" lvl="0" marL="182880" rtl="0" algn="l">
              <a:lnSpc>
                <a:spcPct val="100000"/>
              </a:lnSpc>
              <a:spcBef>
                <a:spcPts val="0"/>
              </a:spcBef>
              <a:spcAft>
                <a:spcPts val="0"/>
              </a:spcAft>
              <a:buNone/>
            </a:pPr>
            <a:r>
              <a:rPr lang="ko-KR" sz="2200">
                <a:solidFill>
                  <a:srgbClr val="000000"/>
                </a:solidFill>
              </a:rPr>
              <a:t> </a:t>
            </a:r>
            <a:endParaRPr sz="2200">
              <a:solidFill>
                <a:srgbClr val="000000"/>
              </a:solidFill>
            </a:endParaRPr>
          </a:p>
          <a:p>
            <a:pPr indent="-225425" lvl="0" marL="182880" rtl="0" algn="l">
              <a:lnSpc>
                <a:spcPct val="100000"/>
              </a:lnSpc>
              <a:spcBef>
                <a:spcPts val="0"/>
              </a:spcBef>
              <a:spcAft>
                <a:spcPts val="0"/>
              </a:spcAft>
              <a:buSzPts val="2200"/>
              <a:buChar char="•"/>
            </a:pPr>
            <a:r>
              <a:rPr lang="ko-KR" sz="2200">
                <a:solidFill>
                  <a:srgbClr val="000000"/>
                </a:solidFill>
              </a:rPr>
              <a:t>이번 우리의 결과물은 다른 웹페이지에도 적용이 가능하며 우리에게 잠재성을 심어주었다.</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C. 차후 계획</a:t>
            </a:r>
            <a:endParaRPr/>
          </a:p>
        </p:txBody>
      </p:sp>
      <p:sp>
        <p:nvSpPr>
          <p:cNvPr id="239" name="Google Shape;239;p2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lang="ko-KR" sz="1900">
                <a:solidFill>
                  <a:srgbClr val="000000"/>
                </a:solidFill>
              </a:rPr>
              <a:t>개선 사항 :</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마이페이지의 행사 관련 내용을 행사번호가 아닌 행사이름으로 출력하며 클릭 시 해당 행사의 상세 페이지로 이동</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 </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이벤트페이지의 숫자 클릭 시 해당 숫자가 삽입되고 재 클릭 시 숫자 감춤, 미 로그인시 로그인창 이동, 이벤트 중복 참여 불가, 선택한 숫자 3개 미충족 응모시에 알림 창, 정상 제출 시 선택한 숫자 3개 오름차순대로 저장</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 </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당첨자 확인페이지 구현</a:t>
            </a:r>
            <a:endParaRPr sz="1900">
              <a:solidFill>
                <a:srgbClr val="000000"/>
              </a:solidFill>
            </a:endParaRPr>
          </a:p>
          <a:p>
            <a:pPr indent="0" lvl="0" marL="0" rtl="0" algn="l">
              <a:lnSpc>
                <a:spcPct val="80000"/>
              </a:lnSpc>
              <a:spcBef>
                <a:spcPts val="0"/>
              </a:spcBef>
              <a:spcAft>
                <a:spcPts val="0"/>
              </a:spcAft>
              <a:buNone/>
            </a:pPr>
            <a:r>
              <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회원가입과정 이메일 발송, 인증기술 구현</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 </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설계파트에서 시작한 html태그들의 id,class java,servlet,jsp파일들  명명규칙에 따른 통일</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 </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활용 계획 :</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홍보,광고배너 등으로 콜라보레이션하여 수익구조 실현</a:t>
            </a:r>
            <a:endParaRPr sz="1900">
              <a:solidFill>
                <a:srgbClr val="000000"/>
              </a:solidFill>
            </a:endParaRPr>
          </a:p>
          <a:p>
            <a:pPr indent="0" lvl="0" marL="0" rtl="0" algn="l">
              <a:lnSpc>
                <a:spcPct val="80000"/>
              </a:lnSpc>
              <a:spcBef>
                <a:spcPts val="0"/>
              </a:spcBef>
              <a:spcAft>
                <a:spcPts val="0"/>
              </a:spcAft>
              <a:buNone/>
            </a:pPr>
            <a:r>
              <a:t/>
            </a:r>
            <a:endParaRPr sz="1900">
              <a:solidFill>
                <a:srgbClr val="000000"/>
              </a:solidFill>
            </a:endParaRPr>
          </a:p>
          <a:p>
            <a:pPr indent="0" lvl="0" marL="0" rtl="0" algn="l">
              <a:lnSpc>
                <a:spcPct val="80000"/>
              </a:lnSpc>
              <a:spcBef>
                <a:spcPts val="0"/>
              </a:spcBef>
              <a:spcAft>
                <a:spcPts val="0"/>
              </a:spcAft>
              <a:buNone/>
            </a:pPr>
            <a:r>
              <a:rPr lang="ko-KR" sz="1900">
                <a:solidFill>
                  <a:srgbClr val="000000"/>
                </a:solidFill>
              </a:rPr>
              <a:t>금번 프로젝트 개발경험으로 차후 다른 웹페이지 구성 및 기능 구현시 참조</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467544" y="2924944"/>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Arial"/>
              <a:buNone/>
            </a:pPr>
            <a:r>
              <a:rPr b="1" lang="ko-KR">
                <a:latin typeface="Arial"/>
                <a:ea typeface="Arial"/>
                <a:cs typeface="Arial"/>
                <a:sym typeface="Arial"/>
              </a:rPr>
              <a:t>감사합니다.</a:t>
            </a:r>
            <a:endParaRPr b="1">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A. 프로그램 설명</a:t>
            </a:r>
            <a:endParaRPr/>
          </a:p>
        </p:txBody>
      </p:sp>
      <p:sp>
        <p:nvSpPr>
          <p:cNvPr id="102" name="Google Shape;102;p3"/>
          <p:cNvSpPr txBox="1"/>
          <p:nvPr>
            <p:ph idx="1" type="body"/>
          </p:nvPr>
        </p:nvSpPr>
        <p:spPr>
          <a:xfrm>
            <a:off x="4572000" y="1600200"/>
            <a:ext cx="4114800" cy="4876800"/>
          </a:xfrm>
          <a:prstGeom prst="rect">
            <a:avLst/>
          </a:prstGeom>
          <a:noFill/>
          <a:ln>
            <a:noFill/>
          </a:ln>
        </p:spPr>
        <p:txBody>
          <a:bodyPr anchorCtr="0" anchor="t" bIns="45700" lIns="91425" spcFirstLastPara="1" rIns="91425" wrap="square" tIns="45700">
            <a:noAutofit/>
          </a:bodyPr>
          <a:lstStyle/>
          <a:p>
            <a:pPr indent="-205740" lvl="0" marL="182880" rtl="0" algn="l">
              <a:spcBef>
                <a:spcPts val="0"/>
              </a:spcBef>
              <a:spcAft>
                <a:spcPts val="0"/>
              </a:spcAft>
              <a:buSzPts val="2400"/>
              <a:buChar char="•"/>
            </a:pPr>
            <a:r>
              <a:rPr lang="ko-KR"/>
              <a:t>주제 :  어쩌다 여행</a:t>
            </a:r>
            <a:endParaRPr/>
          </a:p>
          <a:p>
            <a:pPr indent="0" lvl="0" marL="0" rtl="0" algn="l">
              <a:spcBef>
                <a:spcPts val="0"/>
              </a:spcBef>
              <a:spcAft>
                <a:spcPts val="0"/>
              </a:spcAft>
              <a:buNone/>
            </a:pPr>
            <a:r>
              <a:rPr lang="ko-KR">
                <a:solidFill>
                  <a:srgbClr val="000000"/>
                </a:solidFill>
              </a:rPr>
              <a:t>(축제,관광 정보제공</a:t>
            </a:r>
            <a:endParaRPr>
              <a:solidFill>
                <a:srgbClr val="000000"/>
              </a:solidFill>
            </a:endParaRPr>
          </a:p>
          <a:p>
            <a:pPr indent="0" lvl="0" marL="0" rtl="0" algn="l">
              <a:spcBef>
                <a:spcPts val="0"/>
              </a:spcBef>
              <a:spcAft>
                <a:spcPts val="0"/>
              </a:spcAft>
              <a:buNone/>
            </a:pPr>
            <a:r>
              <a:rPr lang="ko-KR">
                <a:solidFill>
                  <a:srgbClr val="000000"/>
                </a:solidFill>
              </a:rPr>
              <a:t> 웹 페이지)</a:t>
            </a:r>
            <a:endParaRPr/>
          </a:p>
          <a:p>
            <a:pPr indent="-53339" lvl="0" marL="182880" rtl="0" algn="l">
              <a:spcBef>
                <a:spcPts val="480"/>
              </a:spcBef>
              <a:spcAft>
                <a:spcPts val="0"/>
              </a:spcAft>
              <a:buSzPts val="2040"/>
              <a:buNone/>
            </a:pPr>
            <a:r>
              <a:t/>
            </a:r>
            <a:endParaRPr/>
          </a:p>
          <a:p>
            <a:pPr indent="-205740" lvl="0" marL="182880" rtl="0" algn="l">
              <a:spcBef>
                <a:spcPts val="480"/>
              </a:spcBef>
              <a:spcAft>
                <a:spcPts val="0"/>
              </a:spcAft>
              <a:buSzPts val="2400"/>
              <a:buChar char="•"/>
            </a:pPr>
            <a:r>
              <a:rPr lang="ko-KR"/>
              <a:t>배경 : 코로나 극복을 위한 여행 정보제공 웹 페이지 </a:t>
            </a:r>
            <a:endParaRPr/>
          </a:p>
          <a:p>
            <a:pPr indent="0" lvl="0" marL="0" rtl="0" algn="l">
              <a:spcBef>
                <a:spcPts val="480"/>
              </a:spcBef>
              <a:spcAft>
                <a:spcPts val="0"/>
              </a:spcAft>
              <a:buSzPts val="2040"/>
              <a:buNone/>
            </a:pPr>
            <a:r>
              <a:rPr lang="ko-KR"/>
              <a:t>  제작 시도</a:t>
            </a:r>
            <a:endParaRPr/>
          </a:p>
          <a:p>
            <a:pPr indent="-53339" lvl="0" marL="182880" rtl="0" algn="l">
              <a:spcBef>
                <a:spcPts val="480"/>
              </a:spcBef>
              <a:spcAft>
                <a:spcPts val="0"/>
              </a:spcAft>
              <a:buSzPts val="2040"/>
              <a:buNone/>
            </a:pPr>
            <a:r>
              <a:t/>
            </a:r>
            <a:endParaRPr/>
          </a:p>
          <a:p>
            <a:pPr indent="-205740" lvl="0" marL="182880" rtl="0" algn="l">
              <a:spcBef>
                <a:spcPts val="480"/>
              </a:spcBef>
              <a:spcAft>
                <a:spcPts val="0"/>
              </a:spcAft>
              <a:buSzPts val="2400"/>
              <a:buChar char="•"/>
            </a:pPr>
            <a:r>
              <a:rPr lang="ko-KR"/>
              <a:t>목적 : 국내 여행 독려</a:t>
            </a:r>
            <a:endParaRPr/>
          </a:p>
          <a:p>
            <a:pPr indent="-53339" lvl="0" marL="182880" rtl="0" algn="l">
              <a:spcBef>
                <a:spcPts val="480"/>
              </a:spcBef>
              <a:spcAft>
                <a:spcPts val="0"/>
              </a:spcAft>
              <a:buSzPts val="2040"/>
              <a:buNone/>
            </a:pPr>
            <a:r>
              <a:t/>
            </a:r>
            <a:endParaRPr/>
          </a:p>
          <a:p>
            <a:pPr indent="-205740" lvl="0" marL="182880" rtl="0" algn="l">
              <a:spcBef>
                <a:spcPts val="480"/>
              </a:spcBef>
              <a:spcAft>
                <a:spcPts val="0"/>
              </a:spcAft>
              <a:buSzPts val="2400"/>
              <a:buChar char="•"/>
            </a:pPr>
            <a:r>
              <a:rPr lang="ko-KR"/>
              <a:t>기대효과 : 코로나 극복 </a:t>
            </a:r>
            <a:endParaRPr/>
          </a:p>
          <a:p>
            <a:pPr indent="0" lvl="0" marL="0" rtl="0" algn="l">
              <a:spcBef>
                <a:spcPts val="480"/>
              </a:spcBef>
              <a:spcAft>
                <a:spcPts val="0"/>
              </a:spcAft>
              <a:buSzPts val="2040"/>
              <a:buNone/>
            </a:pPr>
            <a:r>
              <a:rPr lang="ko-KR"/>
              <a:t>  관광시장 수요 증가</a:t>
            </a:r>
            <a:endParaRPr/>
          </a:p>
          <a:p>
            <a:pPr indent="-53339" lvl="0" marL="182880" rtl="0" algn="l">
              <a:spcBef>
                <a:spcPts val="480"/>
              </a:spcBef>
              <a:spcAft>
                <a:spcPts val="0"/>
              </a:spcAft>
              <a:buSzPts val="2040"/>
              <a:buNone/>
            </a:pPr>
            <a:r>
              <a:t/>
            </a:r>
            <a:endParaRPr/>
          </a:p>
          <a:p>
            <a:pPr indent="-53339" lvl="0" marL="182880" rtl="0" algn="l">
              <a:spcBef>
                <a:spcPts val="480"/>
              </a:spcBef>
              <a:spcAft>
                <a:spcPts val="0"/>
              </a:spcAft>
              <a:buSzPts val="2040"/>
              <a:buNone/>
            </a:pPr>
            <a:r>
              <a:t/>
            </a:r>
            <a:endParaRPr/>
          </a:p>
          <a:p>
            <a:pPr indent="-53339" lvl="0" marL="182880" rtl="0" algn="l">
              <a:spcBef>
                <a:spcPts val="480"/>
              </a:spcBef>
              <a:spcAft>
                <a:spcPts val="0"/>
              </a:spcAft>
              <a:buSzPts val="2040"/>
              <a:buNone/>
            </a:pPr>
            <a:r>
              <a:t/>
            </a:r>
            <a:endParaRPr/>
          </a:p>
        </p:txBody>
      </p:sp>
      <p:pic>
        <p:nvPicPr>
          <p:cNvPr id="103" name="Google Shape;103;p3"/>
          <p:cNvPicPr preferRelativeResize="0"/>
          <p:nvPr/>
        </p:nvPicPr>
        <p:blipFill rotWithShape="1">
          <a:blip r:embed="rId3">
            <a:alphaModFix/>
          </a:blip>
          <a:srcRect b="0" l="0" r="0" t="0"/>
          <a:stretch/>
        </p:blipFill>
        <p:spPr>
          <a:xfrm>
            <a:off x="375989" y="1412776"/>
            <a:ext cx="3763963" cy="53419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B. 프로그램 대략적인 기능</a:t>
            </a:r>
            <a:endParaRPr/>
          </a:p>
        </p:txBody>
      </p:sp>
      <p:sp>
        <p:nvSpPr>
          <p:cNvPr id="109" name="Google Shape;109;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205740" lvl="0" marL="182880" rtl="0" algn="l">
              <a:spcBef>
                <a:spcPts val="0"/>
              </a:spcBef>
              <a:spcAft>
                <a:spcPts val="0"/>
              </a:spcAft>
              <a:buSzPts val="2400"/>
              <a:buChar char="•"/>
            </a:pPr>
            <a:r>
              <a:rPr lang="ko-KR"/>
              <a:t>컨셉 : 전국의 지역 축제 정보와 관광정보 안내 웹페이지</a:t>
            </a:r>
            <a:endParaRPr/>
          </a:p>
          <a:p>
            <a:pPr indent="-53339" lvl="0" marL="182880" rtl="0" algn="l">
              <a:spcBef>
                <a:spcPts val="480"/>
              </a:spcBef>
              <a:spcAft>
                <a:spcPts val="0"/>
              </a:spcAft>
              <a:buSzPts val="2040"/>
              <a:buNone/>
            </a:pPr>
            <a:r>
              <a:t/>
            </a:r>
            <a:endParaRPr/>
          </a:p>
          <a:p>
            <a:pPr indent="-205740" lvl="0" marL="182880" rtl="0" algn="l">
              <a:spcBef>
                <a:spcPts val="480"/>
              </a:spcBef>
              <a:spcAft>
                <a:spcPts val="0"/>
              </a:spcAft>
              <a:buSzPts val="2400"/>
              <a:buChar char="•"/>
            </a:pPr>
            <a:r>
              <a:rPr lang="ko-KR"/>
              <a:t>컨텐츠 : </a:t>
            </a:r>
            <a:endParaRPr/>
          </a:p>
          <a:p>
            <a:pPr indent="0" lvl="0" marL="182880" rtl="0" algn="l">
              <a:spcBef>
                <a:spcPts val="480"/>
              </a:spcBef>
              <a:spcAft>
                <a:spcPts val="0"/>
              </a:spcAft>
              <a:buNone/>
            </a:pPr>
            <a:r>
              <a:rPr lang="ko-KR">
                <a:solidFill>
                  <a:srgbClr val="000000"/>
                </a:solidFill>
              </a:rPr>
              <a:t>“</a:t>
            </a:r>
            <a:r>
              <a:rPr lang="ko-KR">
                <a:solidFill>
                  <a:srgbClr val="000000"/>
                </a:solidFill>
              </a:rPr>
              <a:t>한국관광공사”에서 제공하는 openAPI를 통한 전국의 행사 정보 제공</a:t>
            </a:r>
            <a:endParaRPr/>
          </a:p>
          <a:p>
            <a:pPr indent="0" lvl="0" marL="182880" rtl="0" algn="l">
              <a:spcBef>
                <a:spcPts val="480"/>
              </a:spcBef>
              <a:spcAft>
                <a:spcPts val="0"/>
              </a:spcAft>
              <a:buNone/>
            </a:pPr>
            <a:r>
              <a:rPr lang="ko-KR"/>
              <a:t>지</a:t>
            </a:r>
            <a:r>
              <a:rPr lang="ko-KR">
                <a:solidFill>
                  <a:srgbClr val="000000"/>
                </a:solidFill>
              </a:rPr>
              <a:t>역별 행사 분류</a:t>
            </a:r>
            <a:endParaRPr/>
          </a:p>
          <a:p>
            <a:pPr indent="0" lvl="0" marL="182880" rtl="0" algn="l">
              <a:spcBef>
                <a:spcPts val="480"/>
              </a:spcBef>
              <a:spcAft>
                <a:spcPts val="0"/>
              </a:spcAft>
              <a:buNone/>
            </a:pPr>
            <a:r>
              <a:rPr lang="ko-KR"/>
              <a:t>행</a:t>
            </a:r>
            <a:r>
              <a:rPr lang="ko-KR">
                <a:solidFill>
                  <a:srgbClr val="000000"/>
                </a:solidFill>
              </a:rPr>
              <a:t>사 검색하기(타이틀검색, 지역별검색)</a:t>
            </a:r>
            <a:endParaRPr/>
          </a:p>
          <a:p>
            <a:pPr indent="0" lvl="0" marL="182880" rtl="0" algn="l">
              <a:spcBef>
                <a:spcPts val="480"/>
              </a:spcBef>
              <a:spcAft>
                <a:spcPts val="0"/>
              </a:spcAft>
              <a:buNone/>
            </a:pPr>
            <a:r>
              <a:rPr lang="ko-KR"/>
              <a:t>행</a:t>
            </a:r>
            <a:r>
              <a:rPr lang="ko-KR">
                <a:solidFill>
                  <a:srgbClr val="000000"/>
                </a:solidFill>
              </a:rPr>
              <a:t>사 상세 정보 보기</a:t>
            </a:r>
            <a:endParaRPr/>
          </a:p>
          <a:p>
            <a:pPr indent="0" lvl="0" marL="182880" rtl="0" algn="l">
              <a:spcBef>
                <a:spcPts val="480"/>
              </a:spcBef>
              <a:spcAft>
                <a:spcPts val="0"/>
              </a:spcAft>
              <a:buNone/>
            </a:pPr>
            <a:r>
              <a:rPr lang="ko-KR"/>
              <a:t>관</a:t>
            </a:r>
            <a:r>
              <a:rPr lang="ko-KR">
                <a:solidFill>
                  <a:srgbClr val="000000"/>
                </a:solidFill>
              </a:rPr>
              <a:t>광지별 리뷰 작성 및 찜 기능</a:t>
            </a:r>
            <a:endParaRPr/>
          </a:p>
          <a:p>
            <a:pPr indent="0" lvl="0" marL="182880" rtl="0" algn="l">
              <a:spcBef>
                <a:spcPts val="480"/>
              </a:spcBef>
              <a:spcAft>
                <a:spcPts val="0"/>
              </a:spcAft>
              <a:buNone/>
            </a:pPr>
            <a:r>
              <a:rPr lang="ko-KR"/>
              <a:t>주</a:t>
            </a:r>
            <a:r>
              <a:rPr lang="ko-KR">
                <a:solidFill>
                  <a:srgbClr val="000000"/>
                </a:solidFill>
              </a:rPr>
              <a:t>변 관광지 정보 제공</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1b5a852721_1_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B. 프로그램 대략적인 기능</a:t>
            </a:r>
            <a:endParaRPr/>
          </a:p>
        </p:txBody>
      </p:sp>
      <p:sp>
        <p:nvSpPr>
          <p:cNvPr id="115" name="Google Shape;115;g11b5a852721_1_7"/>
          <p:cNvSpPr txBox="1"/>
          <p:nvPr>
            <p:ph idx="1" type="body"/>
          </p:nvPr>
        </p:nvSpPr>
        <p:spPr>
          <a:xfrm>
            <a:off x="4037000" y="1600200"/>
            <a:ext cx="4649700" cy="4876800"/>
          </a:xfrm>
          <a:prstGeom prst="rect">
            <a:avLst/>
          </a:prstGeom>
          <a:noFill/>
          <a:ln>
            <a:noFill/>
          </a:ln>
        </p:spPr>
        <p:txBody>
          <a:bodyPr anchorCtr="0" anchor="t" bIns="45700" lIns="91425" spcFirstLastPara="1" rIns="91425" wrap="square" tIns="45700">
            <a:normAutofit/>
          </a:bodyPr>
          <a:lstStyle/>
          <a:p>
            <a:pPr indent="0" lvl="0" marL="182880" rtl="0" algn="l">
              <a:spcBef>
                <a:spcPts val="480"/>
              </a:spcBef>
              <a:spcAft>
                <a:spcPts val="0"/>
              </a:spcAft>
              <a:buNone/>
            </a:pPr>
            <a:r>
              <a:rPr lang="ko-KR" sz="2200">
                <a:solidFill>
                  <a:srgbClr val="000000"/>
                </a:solidFill>
              </a:rPr>
              <a:t>클라우드 전자지갑 사용하여 DB 구성 및 호출</a:t>
            </a:r>
            <a:endParaRPr sz="2200">
              <a:solidFill>
                <a:srgbClr val="000000"/>
              </a:solidFill>
            </a:endParaRPr>
          </a:p>
          <a:p>
            <a:pPr indent="0" lvl="0" marL="182880" rtl="0" algn="l">
              <a:spcBef>
                <a:spcPts val="480"/>
              </a:spcBef>
              <a:spcAft>
                <a:spcPts val="0"/>
              </a:spcAft>
              <a:buNone/>
            </a:pPr>
            <a:r>
              <a:t/>
            </a:r>
            <a:endParaRPr sz="2200">
              <a:solidFill>
                <a:srgbClr val="000000"/>
              </a:solidFill>
            </a:endParaRPr>
          </a:p>
          <a:p>
            <a:pPr indent="0" lvl="0" marL="0" rtl="0" algn="l">
              <a:spcBef>
                <a:spcPts val="480"/>
              </a:spcBef>
              <a:spcAft>
                <a:spcPts val="0"/>
              </a:spcAft>
              <a:buNone/>
            </a:pPr>
            <a:r>
              <a:rPr lang="ko-KR" sz="2200">
                <a:solidFill>
                  <a:srgbClr val="4A86E8"/>
                </a:solidFill>
              </a:rPr>
              <a:t>  </a:t>
            </a:r>
            <a:r>
              <a:rPr lang="ko-KR" sz="2200">
                <a:solidFill>
                  <a:srgbClr val="000000"/>
                </a:solidFill>
              </a:rPr>
              <a:t>다양한 라이브러리 제작 및 사용</a:t>
            </a:r>
            <a:endParaRPr sz="2200">
              <a:solidFill>
                <a:srgbClr val="000000"/>
              </a:solidFill>
            </a:endParaRPr>
          </a:p>
        </p:txBody>
      </p:sp>
      <p:pic>
        <p:nvPicPr>
          <p:cNvPr id="116" name="Google Shape;116;g11b5a852721_1_7"/>
          <p:cNvPicPr preferRelativeResize="0"/>
          <p:nvPr/>
        </p:nvPicPr>
        <p:blipFill>
          <a:blip r:embed="rId3">
            <a:alphaModFix/>
          </a:blip>
          <a:stretch>
            <a:fillRect/>
          </a:stretch>
        </p:blipFill>
        <p:spPr>
          <a:xfrm>
            <a:off x="457200" y="1600200"/>
            <a:ext cx="3579793" cy="487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67544" y="2924944"/>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Arial"/>
              <a:buNone/>
            </a:pPr>
            <a:r>
              <a:rPr b="1" lang="ko-KR">
                <a:latin typeface="Arial"/>
                <a:ea typeface="Arial"/>
                <a:cs typeface="Arial"/>
                <a:sym typeface="Arial"/>
              </a:rPr>
              <a:t>2. 개발 범위</a:t>
            </a:r>
            <a:endParaRPr b="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A. 운영 체제</a:t>
            </a:r>
            <a:endParaRPr/>
          </a:p>
        </p:txBody>
      </p:sp>
      <p:pic>
        <p:nvPicPr>
          <p:cNvPr id="127" name="Google Shape;127;p6"/>
          <p:cNvPicPr preferRelativeResize="0"/>
          <p:nvPr/>
        </p:nvPicPr>
        <p:blipFill rotWithShape="1">
          <a:blip r:embed="rId3">
            <a:alphaModFix/>
          </a:blip>
          <a:srcRect b="0" l="0" r="0" t="0"/>
          <a:stretch/>
        </p:blipFill>
        <p:spPr>
          <a:xfrm>
            <a:off x="2771800" y="2189137"/>
            <a:ext cx="3284537" cy="30400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B. 사용 기술</a:t>
            </a:r>
            <a:endParaRPr/>
          </a:p>
        </p:txBody>
      </p:sp>
      <p:pic>
        <p:nvPicPr>
          <p:cNvPr id="133" name="Google Shape;133;p7"/>
          <p:cNvPicPr preferRelativeResize="0"/>
          <p:nvPr/>
        </p:nvPicPr>
        <p:blipFill rotWithShape="1">
          <a:blip r:embed="rId3">
            <a:alphaModFix/>
          </a:blip>
          <a:srcRect b="0" l="0" r="0" t="0"/>
          <a:stretch/>
        </p:blipFill>
        <p:spPr>
          <a:xfrm>
            <a:off x="4755857" y="4884273"/>
            <a:ext cx="1425064" cy="1409822"/>
          </a:xfrm>
          <a:prstGeom prst="rect">
            <a:avLst/>
          </a:prstGeom>
          <a:noFill/>
          <a:ln>
            <a:noFill/>
          </a:ln>
        </p:spPr>
      </p:pic>
      <p:pic>
        <p:nvPicPr>
          <p:cNvPr id="134" name="Google Shape;134;p7"/>
          <p:cNvPicPr preferRelativeResize="0"/>
          <p:nvPr/>
        </p:nvPicPr>
        <p:blipFill rotWithShape="1">
          <a:blip r:embed="rId4">
            <a:alphaModFix/>
          </a:blip>
          <a:srcRect b="0" l="0" r="0" t="0"/>
          <a:stretch/>
        </p:blipFill>
        <p:spPr>
          <a:xfrm>
            <a:off x="2138187" y="3059205"/>
            <a:ext cx="762066" cy="1173582"/>
          </a:xfrm>
          <a:prstGeom prst="rect">
            <a:avLst/>
          </a:prstGeom>
          <a:noFill/>
          <a:ln>
            <a:noFill/>
          </a:ln>
        </p:spPr>
      </p:pic>
      <p:pic>
        <p:nvPicPr>
          <p:cNvPr id="135" name="Google Shape;135;p7"/>
          <p:cNvPicPr preferRelativeResize="0"/>
          <p:nvPr/>
        </p:nvPicPr>
        <p:blipFill rotWithShape="1">
          <a:blip r:embed="rId5">
            <a:alphaModFix/>
          </a:blip>
          <a:srcRect b="0" l="0" r="0" t="0"/>
          <a:stretch/>
        </p:blipFill>
        <p:spPr>
          <a:xfrm>
            <a:off x="5580112" y="3256536"/>
            <a:ext cx="2034716" cy="937341"/>
          </a:xfrm>
          <a:prstGeom prst="rect">
            <a:avLst/>
          </a:prstGeom>
          <a:noFill/>
          <a:ln>
            <a:noFill/>
          </a:ln>
        </p:spPr>
      </p:pic>
      <p:pic>
        <p:nvPicPr>
          <p:cNvPr id="136" name="Google Shape;136;p7"/>
          <p:cNvPicPr preferRelativeResize="0"/>
          <p:nvPr/>
        </p:nvPicPr>
        <p:blipFill rotWithShape="1">
          <a:blip r:embed="rId6">
            <a:alphaModFix/>
          </a:blip>
          <a:srcRect b="0" l="0" r="0" t="0"/>
          <a:stretch/>
        </p:blipFill>
        <p:spPr>
          <a:xfrm>
            <a:off x="949825" y="3070630"/>
            <a:ext cx="807790" cy="1150720"/>
          </a:xfrm>
          <a:prstGeom prst="rect">
            <a:avLst/>
          </a:prstGeom>
          <a:noFill/>
          <a:ln>
            <a:noFill/>
          </a:ln>
        </p:spPr>
      </p:pic>
      <p:pic>
        <p:nvPicPr>
          <p:cNvPr id="137" name="Google Shape;137;p7"/>
          <p:cNvPicPr preferRelativeResize="0"/>
          <p:nvPr/>
        </p:nvPicPr>
        <p:blipFill rotWithShape="1">
          <a:blip r:embed="rId7">
            <a:alphaModFix/>
          </a:blip>
          <a:srcRect b="0" l="0" r="0" t="0"/>
          <a:stretch/>
        </p:blipFill>
        <p:spPr>
          <a:xfrm>
            <a:off x="2520550" y="5104971"/>
            <a:ext cx="1505256" cy="675519"/>
          </a:xfrm>
          <a:prstGeom prst="rect">
            <a:avLst/>
          </a:prstGeom>
          <a:noFill/>
          <a:ln>
            <a:noFill/>
          </a:ln>
        </p:spPr>
      </p:pic>
      <p:pic>
        <p:nvPicPr>
          <p:cNvPr id="138" name="Google Shape;138;p7"/>
          <p:cNvPicPr preferRelativeResize="0"/>
          <p:nvPr/>
        </p:nvPicPr>
        <p:blipFill rotWithShape="1">
          <a:blip r:embed="rId8">
            <a:alphaModFix/>
          </a:blip>
          <a:srcRect b="0" l="0" r="0" t="0"/>
          <a:stretch/>
        </p:blipFill>
        <p:spPr>
          <a:xfrm>
            <a:off x="2469050" y="1524004"/>
            <a:ext cx="1874683" cy="1226926"/>
          </a:xfrm>
          <a:prstGeom prst="rect">
            <a:avLst/>
          </a:prstGeom>
          <a:noFill/>
          <a:ln>
            <a:noFill/>
          </a:ln>
        </p:spPr>
      </p:pic>
      <p:pic>
        <p:nvPicPr>
          <p:cNvPr id="139" name="Google Shape;139;p7"/>
          <p:cNvPicPr preferRelativeResize="0"/>
          <p:nvPr/>
        </p:nvPicPr>
        <p:blipFill rotWithShape="1">
          <a:blip r:embed="rId9">
            <a:alphaModFix/>
          </a:blip>
          <a:srcRect b="0" l="0" r="0" t="0"/>
          <a:stretch/>
        </p:blipFill>
        <p:spPr>
          <a:xfrm>
            <a:off x="1130075" y="1628800"/>
            <a:ext cx="1028789" cy="1265030"/>
          </a:xfrm>
          <a:prstGeom prst="rect">
            <a:avLst/>
          </a:prstGeom>
          <a:noFill/>
          <a:ln>
            <a:noFill/>
          </a:ln>
        </p:spPr>
      </p:pic>
      <p:pic>
        <p:nvPicPr>
          <p:cNvPr id="140" name="Google Shape;140;p7"/>
          <p:cNvPicPr preferRelativeResize="0"/>
          <p:nvPr/>
        </p:nvPicPr>
        <p:blipFill rotWithShape="1">
          <a:blip r:embed="rId10">
            <a:alphaModFix/>
          </a:blip>
          <a:srcRect b="0" l="0" r="0" t="0"/>
          <a:stretch/>
        </p:blipFill>
        <p:spPr>
          <a:xfrm>
            <a:off x="3276400" y="3078251"/>
            <a:ext cx="784928" cy="1135478"/>
          </a:xfrm>
          <a:prstGeom prst="rect">
            <a:avLst/>
          </a:prstGeom>
          <a:noFill/>
          <a:ln>
            <a:noFill/>
          </a:ln>
        </p:spPr>
      </p:pic>
      <p:pic>
        <p:nvPicPr>
          <p:cNvPr id="141" name="Google Shape;141;p7"/>
          <p:cNvPicPr preferRelativeResize="0"/>
          <p:nvPr/>
        </p:nvPicPr>
        <p:blipFill rotWithShape="1">
          <a:blip r:embed="rId11">
            <a:alphaModFix/>
          </a:blip>
          <a:srcRect b="0" l="0" r="0" t="0"/>
          <a:stretch/>
        </p:blipFill>
        <p:spPr>
          <a:xfrm>
            <a:off x="5940245" y="1620933"/>
            <a:ext cx="1314450" cy="143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ko-KR"/>
              <a:t>C. 프로그램언어 및 툴</a:t>
            </a:r>
            <a:endParaRPr/>
          </a:p>
        </p:txBody>
      </p:sp>
      <p:pic>
        <p:nvPicPr>
          <p:cNvPr id="147" name="Google Shape;147;p8"/>
          <p:cNvPicPr preferRelativeResize="0"/>
          <p:nvPr/>
        </p:nvPicPr>
        <p:blipFill rotWithShape="1">
          <a:blip r:embed="rId3">
            <a:alphaModFix/>
          </a:blip>
          <a:srcRect b="0" l="0" r="0" t="0"/>
          <a:stretch/>
        </p:blipFill>
        <p:spPr>
          <a:xfrm>
            <a:off x="3752048" y="1628801"/>
            <a:ext cx="1141219" cy="1265030"/>
          </a:xfrm>
          <a:prstGeom prst="rect">
            <a:avLst/>
          </a:prstGeom>
          <a:noFill/>
          <a:ln>
            <a:noFill/>
          </a:ln>
        </p:spPr>
      </p:pic>
      <p:pic>
        <p:nvPicPr>
          <p:cNvPr id="148" name="Google Shape;148;p8"/>
          <p:cNvPicPr preferRelativeResize="0"/>
          <p:nvPr/>
        </p:nvPicPr>
        <p:blipFill rotWithShape="1">
          <a:blip r:embed="rId4">
            <a:alphaModFix/>
          </a:blip>
          <a:srcRect b="0" l="0" r="0" t="0"/>
          <a:stretch/>
        </p:blipFill>
        <p:spPr>
          <a:xfrm>
            <a:off x="467544" y="3501009"/>
            <a:ext cx="1000531" cy="1008111"/>
          </a:xfrm>
          <a:prstGeom prst="rect">
            <a:avLst/>
          </a:prstGeom>
          <a:noFill/>
          <a:ln>
            <a:noFill/>
          </a:ln>
        </p:spPr>
      </p:pic>
      <p:pic>
        <p:nvPicPr>
          <p:cNvPr id="149" name="Google Shape;149;p8"/>
          <p:cNvPicPr preferRelativeResize="0"/>
          <p:nvPr/>
        </p:nvPicPr>
        <p:blipFill rotWithShape="1">
          <a:blip r:embed="rId5">
            <a:alphaModFix/>
          </a:blip>
          <a:srcRect b="0" l="0" r="0" t="0"/>
          <a:stretch/>
        </p:blipFill>
        <p:spPr>
          <a:xfrm>
            <a:off x="1907704" y="5113482"/>
            <a:ext cx="1102180" cy="978406"/>
          </a:xfrm>
          <a:prstGeom prst="rect">
            <a:avLst/>
          </a:prstGeom>
          <a:noFill/>
          <a:ln>
            <a:noFill/>
          </a:ln>
        </p:spPr>
      </p:pic>
      <p:pic>
        <p:nvPicPr>
          <p:cNvPr id="150" name="Google Shape;150;p8"/>
          <p:cNvPicPr preferRelativeResize="0"/>
          <p:nvPr/>
        </p:nvPicPr>
        <p:blipFill rotWithShape="1">
          <a:blip r:embed="rId6">
            <a:alphaModFix/>
          </a:blip>
          <a:srcRect b="0" l="0" r="0" t="0"/>
          <a:stretch/>
        </p:blipFill>
        <p:spPr>
          <a:xfrm>
            <a:off x="456112" y="4941168"/>
            <a:ext cx="1051651" cy="1150720"/>
          </a:xfrm>
          <a:prstGeom prst="rect">
            <a:avLst/>
          </a:prstGeom>
          <a:noFill/>
          <a:ln>
            <a:noFill/>
          </a:ln>
        </p:spPr>
      </p:pic>
      <p:pic>
        <p:nvPicPr>
          <p:cNvPr id="151" name="Google Shape;151;p8"/>
          <p:cNvPicPr preferRelativeResize="0"/>
          <p:nvPr/>
        </p:nvPicPr>
        <p:blipFill rotWithShape="1">
          <a:blip r:embed="rId7">
            <a:alphaModFix/>
          </a:blip>
          <a:srcRect b="0" l="0" r="0" t="0"/>
          <a:stretch/>
        </p:blipFill>
        <p:spPr>
          <a:xfrm>
            <a:off x="1907704" y="1628800"/>
            <a:ext cx="1303133" cy="1310754"/>
          </a:xfrm>
          <a:prstGeom prst="rect">
            <a:avLst/>
          </a:prstGeom>
          <a:noFill/>
          <a:ln>
            <a:noFill/>
          </a:ln>
        </p:spPr>
      </p:pic>
      <p:pic>
        <p:nvPicPr>
          <p:cNvPr id="152" name="Google Shape;152;p8"/>
          <p:cNvPicPr preferRelativeResize="0"/>
          <p:nvPr/>
        </p:nvPicPr>
        <p:blipFill rotWithShape="1">
          <a:blip r:embed="rId8">
            <a:alphaModFix/>
          </a:blip>
          <a:srcRect b="0" l="0" r="0" t="0"/>
          <a:stretch/>
        </p:blipFill>
        <p:spPr>
          <a:xfrm>
            <a:off x="467544" y="1628800"/>
            <a:ext cx="1028789" cy="12650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투명도">
  <a:themeElements>
    <a:clrScheme name="투명도">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2022-04-26T00:11:20Z</dcterms:created>
  <dc:creator>user</dc:creator>
</cp:coreProperties>
</file>