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2575A-16CC-491E-8D59-678C28CD9AA4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melissarossi.f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si.gouv.fr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psl.eu/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hyperlink" Target="https://media2.ledevoir.com/images_galerie/nwd_760796_597322/image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23kfRJGH0k" TargetMode="External"/><Relationship Id="rId2" Type="http://schemas.openxmlformats.org/officeDocument/2006/relationships/hyperlink" Target="https://www.di.ens.fr/~mrossi/docs/thesis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g"/><Relationship Id="rId5" Type="http://schemas.openxmlformats.org/officeDocument/2006/relationships/hyperlink" Target="https://fishandchild.org/wp-content/uploads/2017/01/We-want-you-e1484055028928.jpg" TargetMode="External"/><Relationship Id="rId4" Type="http://schemas.openxmlformats.org/officeDocument/2006/relationships/hyperlink" Target="https://melissarossi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E66C-6B44-4C30-81DA-8236F8E5B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Introduction to </a:t>
            </a:r>
            <a:r>
              <a:rPr lang="en-US" dirty="0"/>
              <a:t>Extended Security of Lattice-Based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DE40-6167-4C30-AB00-80D2B621B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of </a:t>
            </a:r>
            <a:r>
              <a:rPr lang="fr-FR" dirty="0"/>
              <a:t>Mélissa</a:t>
            </a:r>
            <a:r>
              <a:rPr lang="en-US" dirty="0"/>
              <a:t> Rossi (2020)</a:t>
            </a:r>
          </a:p>
        </p:txBody>
      </p:sp>
    </p:spTree>
    <p:extLst>
      <p:ext uri="{BB962C8B-B14F-4D97-AF65-F5344CB8AC3E}">
        <p14:creationId xmlns:p14="http://schemas.microsoft.com/office/powerpoint/2010/main" val="1043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4ABB-4C89-4AFF-AA94-C7A3C5261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53" y="545009"/>
            <a:ext cx="8825658" cy="1348381"/>
          </a:xfrm>
        </p:spPr>
        <p:txBody>
          <a:bodyPr/>
          <a:lstStyle/>
          <a:p>
            <a:r>
              <a:rPr lang="en-US" dirty="0" err="1"/>
              <a:t>Mélissa</a:t>
            </a:r>
            <a:r>
              <a:rPr lang="en-US" dirty="0"/>
              <a:t>	 Rossi</a:t>
            </a:r>
          </a:p>
        </p:txBody>
      </p:sp>
      <p:pic>
        <p:nvPicPr>
          <p:cNvPr id="6" name="Picture Placeholder 5">
            <a:hlinkClick r:id="rId2"/>
            <a:extLst>
              <a:ext uri="{FF2B5EF4-FFF2-40B4-BE49-F238E27FC236}">
                <a16:creationId xmlns:a16="http://schemas.microsoft.com/office/drawing/2014/main" id="{751E893E-43AB-48C9-9CD6-47A51902D57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1701" b="1701"/>
          <a:stretch>
            <a:fillRect/>
          </a:stretch>
        </p:blipFill>
        <p:spPr>
          <a:xfrm>
            <a:off x="7888964" y="1998540"/>
            <a:ext cx="2002452" cy="28609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7916F5CF-EFC9-4100-B67C-B4F4AA09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584" y="2354344"/>
            <a:ext cx="2819549" cy="1160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498226AC-8578-4D35-9AE8-1A13E90A6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131" y="4220850"/>
            <a:ext cx="1880453" cy="18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AE08-190F-4ADE-9ACE-935AA3BA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261015-B683-4D42-A109-CB4297108E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773" b="3503"/>
          <a:stretch/>
        </p:blipFill>
        <p:spPr>
          <a:xfrm>
            <a:off x="825469" y="3086272"/>
            <a:ext cx="2664719" cy="165541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D483BF-7E4C-4448-BFF5-3093F5183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8884" y="2970521"/>
            <a:ext cx="2034232" cy="203423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1F9F58-7F2D-4714-A872-B8C129FE2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812" y="3123786"/>
            <a:ext cx="2169854" cy="16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92C4-EDDE-4CD0-9A84-196E61B4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… ?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085F010-870B-47CE-98CF-4D7E9D4003DA}"/>
              </a:ext>
            </a:extLst>
          </p:cNvPr>
          <p:cNvSpPr/>
          <p:nvPr/>
        </p:nvSpPr>
        <p:spPr>
          <a:xfrm>
            <a:off x="1684255" y="1951348"/>
            <a:ext cx="2271860" cy="22238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52A2D8D-F98F-4F28-AE48-C76B4B74D4A6}"/>
              </a:ext>
            </a:extLst>
          </p:cNvPr>
          <p:cNvSpPr/>
          <p:nvPr/>
        </p:nvSpPr>
        <p:spPr>
          <a:xfrm>
            <a:off x="7552442" y="1951348"/>
            <a:ext cx="2271860" cy="22238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g^x</a:t>
            </a:r>
            <a:r>
              <a:rPr lang="en-US" dirty="0"/>
              <a:t> = a [p]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FD2269D-7193-4278-B742-97B7FC83A70C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3131678" y="3863701"/>
            <a:ext cx="1118165" cy="174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C89F64-823D-4779-AC25-C2F36191576B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5400000">
            <a:off x="7201702" y="3806688"/>
            <a:ext cx="1118165" cy="1855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3D9D7B7-ED80-4BF6-A2FF-420066FF22A0}"/>
              </a:ext>
            </a:extLst>
          </p:cNvPr>
          <p:cNvSpPr/>
          <p:nvPr/>
        </p:nvSpPr>
        <p:spPr>
          <a:xfrm>
            <a:off x="4561335" y="4181436"/>
            <a:ext cx="2271860" cy="22238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712 854</a:t>
            </a:r>
          </a:p>
        </p:txBody>
      </p:sp>
      <p:pic>
        <p:nvPicPr>
          <p:cNvPr id="22" name="Graphic 21" descr="Stopwatch">
            <a:extLst>
              <a:ext uri="{FF2B5EF4-FFF2-40B4-BE49-F238E27FC236}">
                <a16:creationId xmlns:a16="http://schemas.microsoft.com/office/drawing/2014/main" id="{4A070CAA-2EA4-4425-9399-FFB678F6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220" y="4833131"/>
            <a:ext cx="559418" cy="559418"/>
          </a:xfrm>
          <a:prstGeom prst="rect">
            <a:avLst/>
          </a:prstGeom>
        </p:spPr>
      </p:pic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C7D9F8E7-07F5-4DAC-B6BE-D758FC3B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41" y="1951348"/>
            <a:ext cx="5692047" cy="3643460"/>
          </a:xfrm>
          <a:prstGeom prst="rect">
            <a:avLst/>
          </a:prstGeom>
        </p:spPr>
      </p:pic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BE550F75-7A60-4FBA-871D-60777C3D1DF0}"/>
              </a:ext>
            </a:extLst>
          </p:cNvPr>
          <p:cNvSpPr/>
          <p:nvPr/>
        </p:nvSpPr>
        <p:spPr>
          <a:xfrm>
            <a:off x="2367698" y="2955185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19E370CB-B122-4725-991C-8A4C75D7274C}"/>
              </a:ext>
            </a:extLst>
          </p:cNvPr>
          <p:cNvSpPr/>
          <p:nvPr/>
        </p:nvSpPr>
        <p:spPr>
          <a:xfrm>
            <a:off x="298497" y="3163073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E6D994C0-8A92-4662-AAE7-989EFA7ADFE2}"/>
              </a:ext>
            </a:extLst>
          </p:cNvPr>
          <p:cNvSpPr/>
          <p:nvPr/>
        </p:nvSpPr>
        <p:spPr>
          <a:xfrm>
            <a:off x="1113871" y="1493015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53586E8-39F2-453F-BFFF-762A81689EC8}"/>
              </a:ext>
            </a:extLst>
          </p:cNvPr>
          <p:cNvSpPr/>
          <p:nvPr/>
        </p:nvSpPr>
        <p:spPr>
          <a:xfrm>
            <a:off x="653892" y="4847480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B3D68E01-D753-4190-AA2C-A0EF336B98DF}"/>
              </a:ext>
            </a:extLst>
          </p:cNvPr>
          <p:cNvSpPr/>
          <p:nvPr/>
        </p:nvSpPr>
        <p:spPr>
          <a:xfrm>
            <a:off x="2880157" y="4573336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211A6F29-A42D-41E9-990E-75507FA3E8F4}"/>
              </a:ext>
            </a:extLst>
          </p:cNvPr>
          <p:cNvSpPr/>
          <p:nvPr/>
        </p:nvSpPr>
        <p:spPr>
          <a:xfrm>
            <a:off x="3388179" y="1337033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D355BB0F-A3AB-44D2-B1B1-A600A1BECF07}"/>
              </a:ext>
            </a:extLst>
          </p:cNvPr>
          <p:cNvSpPr/>
          <p:nvPr/>
        </p:nvSpPr>
        <p:spPr>
          <a:xfrm>
            <a:off x="8167778" y="1843261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71A0FC49-57D8-4DFA-8914-8D2EC967CD6D}"/>
              </a:ext>
            </a:extLst>
          </p:cNvPr>
          <p:cNvSpPr/>
          <p:nvPr/>
        </p:nvSpPr>
        <p:spPr>
          <a:xfrm>
            <a:off x="4427121" y="2952062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46168F36-D623-415C-8297-3A33ADF6DDDA}"/>
              </a:ext>
            </a:extLst>
          </p:cNvPr>
          <p:cNvSpPr/>
          <p:nvPr/>
        </p:nvSpPr>
        <p:spPr>
          <a:xfrm>
            <a:off x="4710243" y="5082903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C582AFED-3BF7-418B-806F-BEAE7E761B5F}"/>
              </a:ext>
            </a:extLst>
          </p:cNvPr>
          <p:cNvSpPr/>
          <p:nvPr/>
        </p:nvSpPr>
        <p:spPr>
          <a:xfrm>
            <a:off x="7552442" y="5281874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1246D83B-AA55-4DDF-92E3-6763D22814C9}"/>
              </a:ext>
            </a:extLst>
          </p:cNvPr>
          <p:cNvSpPr/>
          <p:nvPr/>
        </p:nvSpPr>
        <p:spPr>
          <a:xfrm>
            <a:off x="6390143" y="3530710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3F4248F4-5EA2-4A4B-81CC-1E8B66B9C407}"/>
              </a:ext>
            </a:extLst>
          </p:cNvPr>
          <p:cNvSpPr/>
          <p:nvPr/>
        </p:nvSpPr>
        <p:spPr>
          <a:xfrm>
            <a:off x="5130168" y="693209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788E96C3-5ECA-40E1-94CC-BF41D68973D6}"/>
              </a:ext>
            </a:extLst>
          </p:cNvPr>
          <p:cNvSpPr/>
          <p:nvPr/>
        </p:nvSpPr>
        <p:spPr>
          <a:xfrm>
            <a:off x="6130247" y="2144710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A79176F5-39E8-4207-964C-5B3C0CDE2F15}"/>
              </a:ext>
            </a:extLst>
          </p:cNvPr>
          <p:cNvSpPr/>
          <p:nvPr/>
        </p:nvSpPr>
        <p:spPr>
          <a:xfrm>
            <a:off x="8353165" y="3437880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88DA71B1-BB0D-46D7-A479-E2A954E62748}"/>
              </a:ext>
            </a:extLst>
          </p:cNvPr>
          <p:cNvSpPr/>
          <p:nvPr/>
        </p:nvSpPr>
        <p:spPr>
          <a:xfrm>
            <a:off x="7205705" y="462106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CBA129F1-3A5B-453B-B0EE-E609CCB2F733}"/>
              </a:ext>
            </a:extLst>
          </p:cNvPr>
          <p:cNvSpPr/>
          <p:nvPr/>
        </p:nvSpPr>
        <p:spPr>
          <a:xfrm>
            <a:off x="9679217" y="4984803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3D1F3151-C7C7-4F7C-8A9C-93A722DD0B71}"/>
              </a:ext>
            </a:extLst>
          </p:cNvPr>
          <p:cNvSpPr/>
          <p:nvPr/>
        </p:nvSpPr>
        <p:spPr>
          <a:xfrm>
            <a:off x="10369360" y="1973424"/>
            <a:ext cx="1385757" cy="12200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p * q</a:t>
            </a:r>
          </a:p>
        </p:txBody>
      </p:sp>
    </p:spTree>
    <p:extLst>
      <p:ext uri="{BB962C8B-B14F-4D97-AF65-F5344CB8AC3E}">
        <p14:creationId xmlns:p14="http://schemas.microsoft.com/office/powerpoint/2010/main" val="36853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C08-C020-4E54-BBC3-4E422972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933" y="724176"/>
            <a:ext cx="3401064" cy="861060"/>
          </a:xfrm>
        </p:spPr>
        <p:txBody>
          <a:bodyPr/>
          <a:lstStyle/>
          <a:p>
            <a:r>
              <a:rPr lang="en-US" dirty="0"/>
              <a:t>That difficult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BD8F8D-8D08-473D-B1C2-D01361C1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580" y="3005179"/>
            <a:ext cx="2949668" cy="28823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CB382-B18E-4CEB-A749-07B6E9DA3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428" y="3005179"/>
            <a:ext cx="5160122" cy="3128645"/>
          </a:xfrm>
        </p:spPr>
        <p:txBody>
          <a:bodyPr>
            <a:normAutofit/>
          </a:bodyPr>
          <a:lstStyle/>
          <a:p>
            <a:r>
              <a:rPr lang="en-US" dirty="0"/>
              <a:t>Difficulty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</a:t>
            </a:r>
          </a:p>
          <a:p>
            <a:r>
              <a:rPr lang="en-US" dirty="0"/>
              <a:t>                                               Dimensions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1ECAC69-0133-45F0-97DB-1B4220CE946B}"/>
              </a:ext>
            </a:extLst>
          </p:cNvPr>
          <p:cNvSpPr/>
          <p:nvPr/>
        </p:nvSpPr>
        <p:spPr>
          <a:xfrm>
            <a:off x="1326933" y="3497344"/>
            <a:ext cx="75389" cy="2064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97207B-1E78-454B-A1D3-7363B3E99D4B}"/>
              </a:ext>
            </a:extLst>
          </p:cNvPr>
          <p:cNvSpPr/>
          <p:nvPr/>
        </p:nvSpPr>
        <p:spPr>
          <a:xfrm>
            <a:off x="1347958" y="5561814"/>
            <a:ext cx="306597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9C8F68-8BC3-4E9B-9D33-F305626210EF}"/>
              </a:ext>
            </a:extLst>
          </p:cNvPr>
          <p:cNvSpPr/>
          <p:nvPr/>
        </p:nvSpPr>
        <p:spPr>
          <a:xfrm>
            <a:off x="1371600" y="3457575"/>
            <a:ext cx="2949668" cy="2114550"/>
          </a:xfrm>
          <a:custGeom>
            <a:avLst/>
            <a:gdLst>
              <a:gd name="connsiteX0" fmla="*/ 0 w 2949668"/>
              <a:gd name="connsiteY0" fmla="*/ 2114550 h 2114550"/>
              <a:gd name="connsiteX1" fmla="*/ 1343025 w 2949668"/>
              <a:gd name="connsiteY1" fmla="*/ 1933575 h 2114550"/>
              <a:gd name="connsiteX2" fmla="*/ 2705100 w 2949668"/>
              <a:gd name="connsiteY2" fmla="*/ 1247775 h 2114550"/>
              <a:gd name="connsiteX3" fmla="*/ 2943225 w 2949668"/>
              <a:gd name="connsiteY3" fmla="*/ 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9668" h="2114550">
                <a:moveTo>
                  <a:pt x="0" y="2114550"/>
                </a:moveTo>
                <a:cubicBezTo>
                  <a:pt x="446087" y="2096293"/>
                  <a:pt x="892175" y="2078037"/>
                  <a:pt x="1343025" y="1933575"/>
                </a:cubicBezTo>
                <a:cubicBezTo>
                  <a:pt x="1793875" y="1789113"/>
                  <a:pt x="2438400" y="1570037"/>
                  <a:pt x="2705100" y="1247775"/>
                </a:cubicBezTo>
                <a:cubicBezTo>
                  <a:pt x="2971800" y="925512"/>
                  <a:pt x="2957512" y="462756"/>
                  <a:pt x="29432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1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F989-0E47-4E4C-B9F2-54C51366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Links and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113D-5AC5-452E-BF50-CB51B773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4587-529B-4B9E-A9E9-AD73A7C0041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https://www.di.ens.fr/~mrossi/docs/thesis.pdf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https://www.youtube.com/watch?v=G23kfRJGH0k</a:t>
            </a:r>
            <a:endParaRPr lang="en-US" dirty="0"/>
          </a:p>
          <a:p>
            <a:r>
              <a:rPr lang="en-US" dirty="0">
                <a:hlinkClick r:id="rId4"/>
              </a:rPr>
              <a:t>https://melissarossi.fr/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B20C6-B919-4A8F-9649-C305B8AB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Difficult keywords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CED15F-3A96-4ED9-87CA-D88272E9D1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/>
          <a:p>
            <a:r>
              <a:rPr lang="en-US" dirty="0"/>
              <a:t>Lattices : </a:t>
            </a:r>
            <a:r>
              <a:rPr lang="fr-FR" dirty="0"/>
              <a:t>Réseau</a:t>
            </a:r>
            <a:r>
              <a:rPr lang="en-US" dirty="0"/>
              <a:t> </a:t>
            </a:r>
            <a:r>
              <a:rPr lang="fr-FR" dirty="0"/>
              <a:t>euclidien</a:t>
            </a:r>
            <a:endParaRPr lang="en-US" dirty="0"/>
          </a:p>
          <a:p>
            <a:r>
              <a:rPr lang="en-US" dirty="0"/>
              <a:t>Schemes : plans</a:t>
            </a:r>
          </a:p>
          <a:p>
            <a:r>
              <a:rPr lang="en-US" dirty="0"/>
              <a:t>Large array : large {</a:t>
            </a:r>
            <a:r>
              <a:rPr lang="fr-FR" dirty="0"/>
              <a:t>choix</a:t>
            </a:r>
            <a:r>
              <a:rPr lang="en-US" dirty="0"/>
              <a:t>, </a:t>
            </a:r>
            <a:r>
              <a:rPr lang="fr-FR" dirty="0"/>
              <a:t>gamme</a:t>
            </a:r>
            <a:r>
              <a:rPr lang="en-US" dirty="0"/>
              <a:t>, </a:t>
            </a:r>
            <a:r>
              <a:rPr lang="fr-FR" dirty="0"/>
              <a:t>éventail</a:t>
            </a:r>
            <a:r>
              <a:rPr lang="en-US" dirty="0"/>
              <a:t>, palette}</a:t>
            </a:r>
          </a:p>
          <a:p>
            <a:r>
              <a:rPr lang="en-US" dirty="0"/>
              <a:t>Broad spectrum </a:t>
            </a:r>
            <a:r>
              <a:rPr lang="en-US" dirty="0">
                <a:sym typeface="Wingdings" panose="05000000000000000000" pitchFamily="2" charset="2"/>
              </a:rPr>
              <a:t> Large array</a:t>
            </a:r>
          </a:p>
          <a:p>
            <a:r>
              <a:rPr lang="en-US" dirty="0">
                <a:sym typeface="Wingdings" panose="05000000000000000000" pitchFamily="2" charset="2"/>
              </a:rPr>
              <a:t>Leveraging : exploiter, </a:t>
            </a:r>
            <a:r>
              <a:rPr lang="en-US" dirty="0" err="1">
                <a:sym typeface="Wingdings" panose="05000000000000000000" pitchFamily="2" charset="2"/>
              </a:rPr>
              <a:t>mettre</a:t>
            </a:r>
            <a:r>
              <a:rPr lang="en-US" dirty="0">
                <a:sym typeface="Wingdings" panose="05000000000000000000" pitchFamily="2" charset="2"/>
              </a:rPr>
              <a:t> à profit	, </a:t>
            </a:r>
            <a:r>
              <a:rPr lang="en-US" dirty="0" err="1">
                <a:sym typeface="Wingdings" panose="05000000000000000000" pitchFamily="2" charset="2"/>
              </a:rPr>
              <a:t>susciter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Addressing : </a:t>
            </a:r>
            <a:r>
              <a:rPr lang="en-US" dirty="0" err="1"/>
              <a:t>Promouvoir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0BD8CE-B437-44D5-825E-EE32125C7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B69E0-AC7A-47F8-A315-6E61452F5633}"/>
              </a:ext>
            </a:extLst>
          </p:cNvPr>
          <p:cNvSpPr txBox="1"/>
          <p:nvPr/>
        </p:nvSpPr>
        <p:spPr>
          <a:xfrm>
            <a:off x="4967416" y="2667000"/>
            <a:ext cx="1852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14FFC9-5874-47FB-91A6-46B507EAB80F}"/>
              </a:ext>
            </a:extLst>
          </p:cNvPr>
          <p:cNvCxnSpPr>
            <a:cxnSpLocks/>
          </p:cNvCxnSpPr>
          <p:nvPr/>
        </p:nvCxnSpPr>
        <p:spPr>
          <a:xfrm>
            <a:off x="4342615" y="5279010"/>
            <a:ext cx="1913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21433B69-B79B-438C-9657-1E561FA6D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410" y="3036332"/>
            <a:ext cx="2126692" cy="21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219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Introduction to Extended Security of Lattice-Based Cryptography</vt:lpstr>
      <vt:lpstr>Mélissa  Rossi</vt:lpstr>
      <vt:lpstr>Examples</vt:lpstr>
      <vt:lpstr>Algorithm … ?</vt:lpstr>
      <vt:lpstr>That difficult ?</vt:lpstr>
      <vt:lpstr>Links and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Security of Lattice-Based Cryptography</dc:title>
  <dc:creator>awertty</dc:creator>
  <cp:lastModifiedBy>awertty</cp:lastModifiedBy>
  <cp:revision>77</cp:revision>
  <dcterms:created xsi:type="dcterms:W3CDTF">2020-10-11T09:27:16Z</dcterms:created>
  <dcterms:modified xsi:type="dcterms:W3CDTF">2020-10-12T06:10:57Z</dcterms:modified>
</cp:coreProperties>
</file>