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4"/>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985732f4d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9985732f4d_2_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985732f4d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9985732f4d_2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985732f4d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9985732f4d_2_1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985732f4d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9985732f4d_2_2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985732f4d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9985732f4d_2_2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985732f4d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9985732f4d_2_2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985732f4d_2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9985732f4d_2_2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985732f4d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9985732f4d_2_2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985732f4d_2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9985732f4d_2_2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9985732f4d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9985732f4d_2_2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985732f4d_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9985732f4d_2_2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985732f4d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9985732f4d_2_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9985732f4d_2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9985732f4d_2_2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985732f4d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9985732f4d_2_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985732f4d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9985732f4d_2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985732f4d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9985732f4d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985732f4d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9985732f4d_2_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985732f4d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9985732f4d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985732f4d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9985732f4d_2_1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985732f4d_2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9985732f4d_2_1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14"/>
          <p:cNvGrpSpPr/>
          <p:nvPr/>
        </p:nvGrpSpPr>
        <p:grpSpPr>
          <a:xfrm>
            <a:off x="0" y="-6350"/>
            <a:ext cx="9144000" cy="5149850"/>
            <a:chOff x="0" y="-8467"/>
            <a:chExt cx="12192000" cy="6866467"/>
          </a:xfrm>
        </p:grpSpPr>
        <p:cxnSp>
          <p:nvCxnSpPr>
            <p:cNvPr id="69" name="Google Shape;69;p1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70" name="Google Shape;70;p1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71" name="Google Shape;71;p1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72" name="Google Shape;72;p1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3" name="Google Shape;73;p1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75" name="Google Shape;75;p1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76" name="Google Shape;76;p1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77" name="Google Shape;77;p1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 name="Google Shape;78;p14"/>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130300" y="1803400"/>
            <a:ext cx="5825202" cy="1234726"/>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accent1"/>
              </a:buClr>
              <a:buSzPts val="4100"/>
              <a:buFont typeface="Trebuchet MS"/>
              <a:buNone/>
              <a:defRPr sz="4100">
                <a:solidFill>
                  <a:schemeClr val="accen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4"/>
          <p:cNvSpPr txBox="1"/>
          <p:nvPr>
            <p:ph idx="1" type="subTitle"/>
          </p:nvPr>
        </p:nvSpPr>
        <p:spPr>
          <a:xfrm>
            <a:off x="1130300" y="3038125"/>
            <a:ext cx="5825202" cy="822674"/>
          </a:xfrm>
          <a:prstGeom prst="rect">
            <a:avLst/>
          </a:prstGeom>
          <a:noFill/>
          <a:ln>
            <a:noFill/>
          </a:ln>
        </p:spPr>
        <p:txBody>
          <a:bodyPr anchorCtr="0" anchor="t" bIns="34275" lIns="68575" spcFirstLastPara="1" rIns="68575" wrap="square" tIns="34275">
            <a:noAutofit/>
          </a:bodyPr>
          <a:lstStyle>
            <a:lvl1pPr lvl="0" algn="r">
              <a:spcBef>
                <a:spcPts val="800"/>
              </a:spcBef>
              <a:spcAft>
                <a:spcPts val="0"/>
              </a:spcAft>
              <a:buSzPts val="1100"/>
              <a:buNone/>
              <a:defRPr>
                <a:solidFill>
                  <a:srgbClr val="7F7F7F"/>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81" name="Google Shape;81;p1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4"/>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5"/>
          <p:cNvSpPr txBox="1"/>
          <p:nvPr>
            <p:ph type="title"/>
          </p:nvPr>
        </p:nvSpPr>
        <p:spPr>
          <a:xfrm>
            <a:off x="508000" y="3600450"/>
            <a:ext cx="6447500" cy="425053"/>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5"/>
          <p:cNvSpPr/>
          <p:nvPr>
            <p:ph idx="2" type="pic"/>
          </p:nvPr>
        </p:nvSpPr>
        <p:spPr>
          <a:xfrm>
            <a:off x="508000" y="457200"/>
            <a:ext cx="6447501" cy="2884289"/>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1pPr>
            <a:lvl2pPr lvl="1"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2pPr>
            <a:lvl3pPr lvl="2"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3pPr>
            <a:lvl4pPr lvl="3"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4pPr>
            <a:lvl5pPr lvl="4"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5pPr>
            <a:lvl6pPr lvl="5"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6pPr>
            <a:lvl7pPr lvl="6"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7pPr>
            <a:lvl8pPr lvl="7"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8pPr>
            <a:lvl9pPr lvl="8" marR="0" rtl="0" algn="l">
              <a:spcBef>
                <a:spcPts val="800"/>
              </a:spcBef>
              <a:spcAft>
                <a:spcPts val="0"/>
              </a:spcAft>
              <a:buClr>
                <a:schemeClr val="accent1"/>
              </a:buClr>
              <a:buSzPts val="1000"/>
              <a:buFont typeface="Noto Sans Symbols"/>
              <a:buNone/>
              <a:defRPr b="0" i="0" sz="1200" u="none" cap="none" strike="noStrike">
                <a:solidFill>
                  <a:srgbClr val="3F3F3F"/>
                </a:solidFill>
                <a:latin typeface="Trebuchet MS"/>
                <a:ea typeface="Trebuchet MS"/>
                <a:cs typeface="Trebuchet MS"/>
                <a:sym typeface="Trebuchet MS"/>
              </a:defRPr>
            </a:lvl9pPr>
          </a:lstStyle>
          <a:p/>
        </p:txBody>
      </p:sp>
      <p:sp>
        <p:nvSpPr>
          <p:cNvPr id="87" name="Google Shape;87;p15"/>
          <p:cNvSpPr txBox="1"/>
          <p:nvPr>
            <p:ph idx="1" type="body"/>
          </p:nvPr>
        </p:nvSpPr>
        <p:spPr>
          <a:xfrm>
            <a:off x="508000" y="4025503"/>
            <a:ext cx="6447500" cy="505518"/>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88" name="Google Shape;88;p1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5"/>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1" name="Shape 91"/>
        <p:cNvGrpSpPr/>
        <p:nvPr/>
      </p:nvGrpSpPr>
      <p:grpSpPr>
        <a:xfrm>
          <a:off x="0" y="0"/>
          <a:ext cx="0" cy="0"/>
          <a:chOff x="0" y="0"/>
          <a:chExt cx="0" cy="0"/>
        </a:xfrm>
      </p:grpSpPr>
      <p:sp>
        <p:nvSpPr>
          <p:cNvPr id="92" name="Google Shape;92;p16"/>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6"/>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94" name="Google Shape;94;p1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6"/>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7"/>
          <p:cNvSpPr txBox="1"/>
          <p:nvPr>
            <p:ph type="title"/>
          </p:nvPr>
        </p:nvSpPr>
        <p:spPr>
          <a:xfrm>
            <a:off x="508001" y="2025650"/>
            <a:ext cx="6447501" cy="136993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7"/>
          <p:cNvSpPr txBox="1"/>
          <p:nvPr>
            <p:ph idx="1" type="body"/>
          </p:nvPr>
        </p:nvSpPr>
        <p:spPr>
          <a:xfrm>
            <a:off x="508001" y="3395586"/>
            <a:ext cx="6447501"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200"/>
              <a:buNone/>
              <a:defRPr sz="15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0" name="Google Shape;100;p1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7"/>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sp>
        <p:nvSpPr>
          <p:cNvPr id="104" name="Google Shape;104;p1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8"/>
          <p:cNvSpPr txBox="1"/>
          <p:nvPr>
            <p:ph idx="1" type="body"/>
          </p:nvPr>
        </p:nvSpPr>
        <p:spPr>
          <a:xfrm>
            <a:off x="508000" y="1620442"/>
            <a:ext cx="3138026" cy="2910579"/>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6" name="Google Shape;106;p18"/>
          <p:cNvSpPr txBox="1"/>
          <p:nvPr>
            <p:ph idx="2" type="body"/>
          </p:nvPr>
        </p:nvSpPr>
        <p:spPr>
          <a:xfrm>
            <a:off x="3817477" y="1620442"/>
            <a:ext cx="3138025" cy="2910580"/>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7" name="Google Shape;107;p1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8"/>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0" name="Shape 110"/>
        <p:cNvGrpSpPr/>
        <p:nvPr/>
      </p:nvGrpSpPr>
      <p:grpSpPr>
        <a:xfrm>
          <a:off x="0" y="0"/>
          <a:ext cx="0" cy="0"/>
          <a:chOff x="0" y="0"/>
          <a:chExt cx="0" cy="0"/>
        </a:xfrm>
      </p:grpSpPr>
      <p:sp>
        <p:nvSpPr>
          <p:cNvPr id="111" name="Google Shape;111;p19"/>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19"/>
          <p:cNvSpPr txBox="1"/>
          <p:nvPr>
            <p:ph idx="1" type="body"/>
          </p:nvPr>
        </p:nvSpPr>
        <p:spPr>
          <a:xfrm>
            <a:off x="506809" y="1620737"/>
            <a:ext cx="3139217"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13" name="Google Shape;113;p19"/>
          <p:cNvSpPr txBox="1"/>
          <p:nvPr>
            <p:ph idx="2" type="body"/>
          </p:nvPr>
        </p:nvSpPr>
        <p:spPr>
          <a:xfrm>
            <a:off x="506809" y="2052934"/>
            <a:ext cx="3139217" cy="2478088"/>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4" name="Google Shape;114;p19"/>
          <p:cNvSpPr txBox="1"/>
          <p:nvPr>
            <p:ph idx="3" type="body"/>
          </p:nvPr>
        </p:nvSpPr>
        <p:spPr>
          <a:xfrm>
            <a:off x="3816287" y="1620737"/>
            <a:ext cx="3139213"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15" name="Google Shape;115;p19"/>
          <p:cNvSpPr txBox="1"/>
          <p:nvPr>
            <p:ph idx="4" type="body"/>
          </p:nvPr>
        </p:nvSpPr>
        <p:spPr>
          <a:xfrm>
            <a:off x="3816288" y="2052934"/>
            <a:ext cx="3139213" cy="2478088"/>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6" name="Google Shape;116;p1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9"/>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1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0"/>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0"/>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0"/>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0"/>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1"/>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1"/>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1"/>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22"/>
          <p:cNvSpPr txBox="1"/>
          <p:nvPr>
            <p:ph type="title"/>
          </p:nvPr>
        </p:nvSpPr>
        <p:spPr>
          <a:xfrm>
            <a:off x="508000" y="1123953"/>
            <a:ext cx="2890896" cy="958849"/>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2"/>
          <p:cNvSpPr txBox="1"/>
          <p:nvPr>
            <p:ph idx="1" type="body"/>
          </p:nvPr>
        </p:nvSpPr>
        <p:spPr>
          <a:xfrm>
            <a:off x="3570346" y="386193"/>
            <a:ext cx="3385156" cy="4144828"/>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31" name="Google Shape;131;p22"/>
          <p:cNvSpPr txBox="1"/>
          <p:nvPr>
            <p:ph idx="2" type="body"/>
          </p:nvPr>
        </p:nvSpPr>
        <p:spPr>
          <a:xfrm>
            <a:off x="508000" y="2082802"/>
            <a:ext cx="2890896" cy="1938337"/>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800"/>
              <a:buNone/>
              <a:defRPr sz="1100"/>
            </a:lvl2pPr>
            <a:lvl3pPr indent="-228600" lvl="2" marL="1371600" algn="l">
              <a:spcBef>
                <a:spcPts val="800"/>
              </a:spcBef>
              <a:spcAft>
                <a:spcPts val="0"/>
              </a:spcAft>
              <a:buSzPts val="700"/>
              <a:buNone/>
              <a:defRPr sz="900"/>
            </a:lvl3pPr>
            <a:lvl4pPr indent="-228600" lvl="3" marL="1828800" algn="l">
              <a:spcBef>
                <a:spcPts val="800"/>
              </a:spcBef>
              <a:spcAft>
                <a:spcPts val="0"/>
              </a:spcAft>
              <a:buSzPts val="600"/>
              <a:buNone/>
              <a:defRPr sz="800"/>
            </a:lvl4pPr>
            <a:lvl5pPr indent="-228600" lvl="4" marL="2286000" algn="l">
              <a:spcBef>
                <a:spcPts val="800"/>
              </a:spcBef>
              <a:spcAft>
                <a:spcPts val="0"/>
              </a:spcAft>
              <a:buSzPts val="600"/>
              <a:buNone/>
              <a:defRPr sz="800"/>
            </a:lvl5pPr>
            <a:lvl6pPr indent="-228600" lvl="5" marL="2743200" algn="l">
              <a:spcBef>
                <a:spcPts val="800"/>
              </a:spcBef>
              <a:spcAft>
                <a:spcPts val="0"/>
              </a:spcAft>
              <a:buSzPts val="600"/>
              <a:buNone/>
              <a:defRPr sz="800"/>
            </a:lvl6pPr>
            <a:lvl7pPr indent="-228600" lvl="6" marL="3200400" algn="l">
              <a:spcBef>
                <a:spcPts val="800"/>
              </a:spcBef>
              <a:spcAft>
                <a:spcPts val="0"/>
              </a:spcAft>
              <a:buSzPts val="600"/>
              <a:buNone/>
              <a:defRPr sz="800"/>
            </a:lvl7pPr>
            <a:lvl8pPr indent="-228600" lvl="7" marL="3657600" algn="l">
              <a:spcBef>
                <a:spcPts val="800"/>
              </a:spcBef>
              <a:spcAft>
                <a:spcPts val="0"/>
              </a:spcAft>
              <a:buSzPts val="600"/>
              <a:buNone/>
              <a:defRPr sz="800"/>
            </a:lvl8pPr>
            <a:lvl9pPr indent="-228600" lvl="8" marL="4114800" algn="l">
              <a:spcBef>
                <a:spcPts val="800"/>
              </a:spcBef>
              <a:spcAft>
                <a:spcPts val="0"/>
              </a:spcAft>
              <a:buSzPts val="600"/>
              <a:buNone/>
              <a:defRPr sz="800"/>
            </a:lvl9pPr>
          </a:lstStyle>
          <a:p/>
        </p:txBody>
      </p:sp>
      <p:sp>
        <p:nvSpPr>
          <p:cNvPr id="132" name="Google Shape;132;p22"/>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2"/>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2"/>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5" name="Shape 135"/>
        <p:cNvGrpSpPr/>
        <p:nvPr/>
      </p:nvGrpSpPr>
      <p:grpSpPr>
        <a:xfrm>
          <a:off x="0" y="0"/>
          <a:ext cx="0" cy="0"/>
          <a:chOff x="0" y="0"/>
          <a:chExt cx="0" cy="0"/>
        </a:xfrm>
      </p:grpSpPr>
      <p:sp>
        <p:nvSpPr>
          <p:cNvPr id="136" name="Google Shape;136;p23"/>
          <p:cNvSpPr txBox="1"/>
          <p:nvPr>
            <p:ph type="title"/>
          </p:nvPr>
        </p:nvSpPr>
        <p:spPr>
          <a:xfrm>
            <a:off x="508001" y="457200"/>
            <a:ext cx="6447501" cy="2552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3"/>
          <p:cNvSpPr txBox="1"/>
          <p:nvPr>
            <p:ph idx="1" type="body"/>
          </p:nvPr>
        </p:nvSpPr>
        <p:spPr>
          <a:xfrm>
            <a:off x="508001" y="3352800"/>
            <a:ext cx="6447501" cy="1178221"/>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38" name="Google Shape;138;p2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3"/>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1" name="Shape 141"/>
        <p:cNvGrpSpPr/>
        <p:nvPr/>
      </p:nvGrpSpPr>
      <p:grpSpPr>
        <a:xfrm>
          <a:off x="0" y="0"/>
          <a:ext cx="0" cy="0"/>
          <a:chOff x="0" y="0"/>
          <a:chExt cx="0" cy="0"/>
        </a:xfrm>
      </p:grpSpPr>
      <p:sp>
        <p:nvSpPr>
          <p:cNvPr id="142" name="Google Shape;142;p24"/>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4"/>
          <p:cNvSpPr txBox="1"/>
          <p:nvPr>
            <p:ph idx="1" type="body"/>
          </p:nvPr>
        </p:nvSpPr>
        <p:spPr>
          <a:xfrm>
            <a:off x="1024604" y="2724150"/>
            <a:ext cx="5418393" cy="28575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000"/>
              <a:buFont typeface="Trebuchet MS"/>
              <a:buNone/>
              <a:defRPr sz="1200">
                <a:solidFill>
                  <a:srgbClr val="7F7F7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44" name="Google Shape;144;p24"/>
          <p:cNvSpPr txBox="1"/>
          <p:nvPr>
            <p:ph idx="2" type="body"/>
          </p:nvPr>
        </p:nvSpPr>
        <p:spPr>
          <a:xfrm>
            <a:off x="508001" y="3352800"/>
            <a:ext cx="6447501" cy="1178221"/>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45" name="Google Shape;145;p24"/>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4"/>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48" name="Google Shape;148;p24"/>
          <p:cNvSpPr txBox="1"/>
          <p:nvPr/>
        </p:nvSpPr>
        <p:spPr>
          <a:xfrm>
            <a:off x="406403" y="592783"/>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6000">
                <a:solidFill>
                  <a:srgbClr val="BFE471"/>
                </a:solidFill>
                <a:latin typeface="Arial"/>
                <a:ea typeface="Arial"/>
                <a:cs typeface="Arial"/>
                <a:sym typeface="Arial"/>
              </a:rPr>
              <a:t>“</a:t>
            </a:r>
            <a:endParaRPr sz="1100"/>
          </a:p>
        </p:txBody>
      </p:sp>
      <p:sp>
        <p:nvSpPr>
          <p:cNvPr id="149" name="Google Shape;149;p24"/>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6000">
                <a:solidFill>
                  <a:srgbClr val="BFE471"/>
                </a:solidFill>
                <a:latin typeface="Arial"/>
                <a:ea typeface="Arial"/>
                <a:cs typeface="Arial"/>
                <a:sym typeface="Arial"/>
              </a:rPr>
              <a:t>”</a:t>
            </a:r>
            <a:endParaRPr sz="1400">
              <a:solidFill>
                <a:srgbClr val="BFE47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0" name="Shape 150"/>
        <p:cNvGrpSpPr/>
        <p:nvPr/>
      </p:nvGrpSpPr>
      <p:grpSpPr>
        <a:xfrm>
          <a:off x="0" y="0"/>
          <a:ext cx="0" cy="0"/>
          <a:chOff x="0" y="0"/>
          <a:chExt cx="0" cy="0"/>
        </a:xfrm>
      </p:grpSpPr>
      <p:sp>
        <p:nvSpPr>
          <p:cNvPr id="151" name="Google Shape;151;p25"/>
          <p:cNvSpPr txBox="1"/>
          <p:nvPr>
            <p:ph type="title"/>
          </p:nvPr>
        </p:nvSpPr>
        <p:spPr>
          <a:xfrm>
            <a:off x="508001" y="1448991"/>
            <a:ext cx="6447501" cy="194659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25"/>
          <p:cNvSpPr txBox="1"/>
          <p:nvPr>
            <p:ph idx="1"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3F3F3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53" name="Google Shape;153;p25"/>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5"/>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2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56" name="Shape 156"/>
        <p:cNvGrpSpPr/>
        <p:nvPr/>
      </p:nvGrpSpPr>
      <p:grpSpPr>
        <a:xfrm>
          <a:off x="0" y="0"/>
          <a:ext cx="0" cy="0"/>
          <a:chOff x="0" y="0"/>
          <a:chExt cx="0" cy="0"/>
        </a:xfrm>
      </p:grpSpPr>
      <p:sp>
        <p:nvSpPr>
          <p:cNvPr id="157" name="Google Shape;157;p26"/>
          <p:cNvSpPr txBox="1"/>
          <p:nvPr>
            <p:ph type="title"/>
          </p:nvPr>
        </p:nvSpPr>
        <p:spPr>
          <a:xfrm>
            <a:off x="698500" y="457200"/>
            <a:ext cx="6070601" cy="22669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6"/>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rgbClr val="3F3F3F"/>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59" name="Google Shape;159;p26"/>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60" name="Google Shape;160;p26"/>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6"/>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2" name="Google Shape;162;p2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163" name="Google Shape;163;p26"/>
          <p:cNvSpPr txBox="1"/>
          <p:nvPr/>
        </p:nvSpPr>
        <p:spPr>
          <a:xfrm>
            <a:off x="406403" y="592783"/>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6000">
                <a:solidFill>
                  <a:srgbClr val="BFE471"/>
                </a:solidFill>
                <a:latin typeface="Arial"/>
                <a:ea typeface="Arial"/>
                <a:cs typeface="Arial"/>
                <a:sym typeface="Arial"/>
              </a:rPr>
              <a:t>“</a:t>
            </a:r>
            <a:endParaRPr sz="1100"/>
          </a:p>
        </p:txBody>
      </p:sp>
      <p:sp>
        <p:nvSpPr>
          <p:cNvPr id="164" name="Google Shape;164;p26"/>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GB" sz="6000">
                <a:solidFill>
                  <a:srgbClr val="BFE47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5" name="Shape 165"/>
        <p:cNvGrpSpPr/>
        <p:nvPr/>
      </p:nvGrpSpPr>
      <p:grpSpPr>
        <a:xfrm>
          <a:off x="0" y="0"/>
          <a:ext cx="0" cy="0"/>
          <a:chOff x="0" y="0"/>
          <a:chExt cx="0" cy="0"/>
        </a:xfrm>
      </p:grpSpPr>
      <p:sp>
        <p:nvSpPr>
          <p:cNvPr id="166" name="Google Shape;166;p27"/>
          <p:cNvSpPr txBox="1"/>
          <p:nvPr>
            <p:ph type="title"/>
          </p:nvPr>
        </p:nvSpPr>
        <p:spPr>
          <a:xfrm>
            <a:off x="514349" y="457200"/>
            <a:ext cx="6441152" cy="226695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27"/>
          <p:cNvSpPr txBox="1"/>
          <p:nvPr>
            <p:ph idx="1" type="body"/>
          </p:nvPr>
        </p:nvSpPr>
        <p:spPr>
          <a:xfrm>
            <a:off x="507999" y="3009900"/>
            <a:ext cx="6447502" cy="385686"/>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Font typeface="Trebuchet MS"/>
              <a:buNone/>
              <a:defRPr sz="1800">
                <a:solidFill>
                  <a:schemeClr val="accent1"/>
                </a:solidFill>
              </a:defRPr>
            </a:lvl1pPr>
            <a:lvl2pPr indent="-228600" lvl="1" marL="914400" algn="l">
              <a:spcBef>
                <a:spcPts val="800"/>
              </a:spcBef>
              <a:spcAft>
                <a:spcPts val="0"/>
              </a:spcAft>
              <a:buSzPts val="1000"/>
              <a:buFont typeface="Trebuchet MS"/>
              <a:buNone/>
              <a:defRPr/>
            </a:lvl2pPr>
            <a:lvl3pPr indent="-228600" lvl="2" marL="1371600" algn="l">
              <a:spcBef>
                <a:spcPts val="800"/>
              </a:spcBef>
              <a:spcAft>
                <a:spcPts val="0"/>
              </a:spcAft>
              <a:buSzPts val="800"/>
              <a:buFont typeface="Trebuchet MS"/>
              <a:buNone/>
              <a:defRPr/>
            </a:lvl3pPr>
            <a:lvl4pPr indent="-228600" lvl="3" marL="1828800" algn="l">
              <a:spcBef>
                <a:spcPts val="800"/>
              </a:spcBef>
              <a:spcAft>
                <a:spcPts val="0"/>
              </a:spcAft>
              <a:buSzPts val="700"/>
              <a:buFont typeface="Trebuchet MS"/>
              <a:buNone/>
              <a:defRPr/>
            </a:lvl4pPr>
            <a:lvl5pPr indent="-228600" lvl="4" marL="2286000" algn="l">
              <a:spcBef>
                <a:spcPts val="800"/>
              </a:spcBef>
              <a:spcAft>
                <a:spcPts val="0"/>
              </a:spcAft>
              <a:buSzPts val="700"/>
              <a:buFont typeface="Trebuchet MS"/>
              <a:buNone/>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68" name="Google Shape;168;p27"/>
          <p:cNvSpPr txBox="1"/>
          <p:nvPr>
            <p:ph idx="2" type="body"/>
          </p:nvPr>
        </p:nvSpPr>
        <p:spPr>
          <a:xfrm>
            <a:off x="508001" y="3395586"/>
            <a:ext cx="6447501" cy="1135436"/>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400">
                <a:solidFill>
                  <a:srgbClr val="7F7F7F"/>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69" name="Google Shape;169;p27"/>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7"/>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2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28"/>
          <p:cNvSpPr txBox="1"/>
          <p:nvPr>
            <p:ph idx="1" type="body"/>
          </p:nvPr>
        </p:nvSpPr>
        <p:spPr>
          <a:xfrm rot="5400000">
            <a:off x="2276461" y="-148019"/>
            <a:ext cx="2910580" cy="6447501"/>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75" name="Google Shape;175;p28"/>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6" name="Google Shape;176;p28"/>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2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29"/>
          <p:cNvSpPr txBox="1"/>
          <p:nvPr>
            <p:ph type="title"/>
          </p:nvPr>
        </p:nvSpPr>
        <p:spPr>
          <a:xfrm rot="5400000">
            <a:off x="4495739" y="1937215"/>
            <a:ext cx="3938588" cy="97855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accen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9"/>
          <p:cNvSpPr txBox="1"/>
          <p:nvPr>
            <p:ph idx="1" type="body"/>
          </p:nvPr>
        </p:nvSpPr>
        <p:spPr>
          <a:xfrm rot="5400000">
            <a:off x="1186264" y="-221063"/>
            <a:ext cx="3938587" cy="5295112"/>
          </a:xfrm>
          <a:prstGeom prst="rect">
            <a:avLst/>
          </a:prstGeom>
          <a:noFill/>
          <a:ln>
            <a:noFill/>
          </a:ln>
        </p:spPr>
        <p:txBody>
          <a:bodyPr anchorCtr="0" anchor="t" bIns="34275" lIns="68575" spcFirstLastPara="1" rIns="68575" wrap="square" tIns="34275">
            <a:no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1" name="Google Shape;181;p29"/>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2" name="Google Shape;182;p29"/>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3" name="Google Shape;183;p2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theme" Target="../theme/theme1.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6350"/>
            <a:ext cx="9144000" cy="5149850"/>
            <a:chOff x="0" y="-8467"/>
            <a:chExt cx="12192000" cy="6866467"/>
          </a:xfrm>
        </p:grpSpPr>
        <p:cxnSp>
          <p:nvCxnSpPr>
            <p:cNvPr id="52" name="Google Shape;52;p1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53" name="Google Shape;53;p1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54" name="Google Shape;54;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55" name="Google Shape;55;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58" name="Google Shape;58;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59" name="Google Shape;59;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60" name="Google Shape;60;p1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62" name="Google Shape;62;p1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63" name="Google Shape;63;p13"/>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64" name="Google Shape;64;p13"/>
          <p:cNvSpPr txBox="1"/>
          <p:nvPr>
            <p:ph idx="10" type="dt"/>
          </p:nvPr>
        </p:nvSpPr>
        <p:spPr>
          <a:xfrm>
            <a:off x="5403850" y="4531022"/>
            <a:ext cx="683954"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5" name="Google Shape;65;p13"/>
          <p:cNvSpPr txBox="1"/>
          <p:nvPr>
            <p:ph idx="11" type="ftr"/>
          </p:nvPr>
        </p:nvSpPr>
        <p:spPr>
          <a:xfrm>
            <a:off x="508000" y="4531022"/>
            <a:ext cx="4723209"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100"/>
              <a:buNone/>
              <a:defRPr b="0" i="0" sz="1400" u="none" cap="none" strike="noStrike">
                <a:solidFill>
                  <a:schemeClr val="dk1"/>
                </a:solidFill>
                <a:latin typeface="Trebuchet MS"/>
                <a:ea typeface="Trebuchet MS"/>
                <a:cs typeface="Trebuchet MS"/>
                <a:sym typeface="Trebuchet MS"/>
              </a:defRPr>
            </a:lvl9pPr>
          </a:lstStyle>
          <a:p/>
        </p:txBody>
      </p:sp>
      <p:sp>
        <p:nvSpPr>
          <p:cNvPr id="66" name="Google Shape;66;p1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7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7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7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7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7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7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7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ctrTitle"/>
          </p:nvPr>
        </p:nvSpPr>
        <p:spPr>
          <a:xfrm>
            <a:off x="1130300" y="1803400"/>
            <a:ext cx="5825202" cy="1234726"/>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Clr>
                <a:schemeClr val="accent1"/>
              </a:buClr>
              <a:buSzPts val="4100"/>
              <a:buFont typeface="Trebuchet MS"/>
              <a:buNone/>
            </a:pPr>
            <a:r>
              <a:rPr lang="en-GB" sz="2600"/>
              <a:t>What is an agent?</a:t>
            </a:r>
            <a:endParaRPr sz="2600"/>
          </a:p>
        </p:txBody>
      </p:sp>
      <p:sp>
        <p:nvSpPr>
          <p:cNvPr id="189" name="Google Shape;189;p30"/>
          <p:cNvSpPr txBox="1"/>
          <p:nvPr>
            <p:ph idx="1" type="subTitle"/>
          </p:nvPr>
        </p:nvSpPr>
        <p:spPr>
          <a:xfrm>
            <a:off x="1130300" y="3038125"/>
            <a:ext cx="5825202" cy="822674"/>
          </a:xfrm>
          <a:prstGeom prst="rect">
            <a:avLst/>
          </a:prstGeom>
          <a:noFill/>
          <a:ln>
            <a:noFill/>
          </a:ln>
        </p:spPr>
        <p:txBody>
          <a:bodyPr anchorCtr="0" anchor="t" bIns="34275" lIns="68575" spcFirstLastPara="1" rIns="68575" wrap="square" tIns="34275">
            <a:noAutofit/>
          </a:bodyPr>
          <a:lstStyle/>
          <a:p>
            <a:pPr indent="0" lvl="0" marL="0" rtl="0" algn="r">
              <a:spcBef>
                <a:spcPts val="0"/>
              </a:spcBef>
              <a:spcAft>
                <a:spcPts val="0"/>
              </a:spcAft>
              <a:buSzPts val="1100"/>
              <a:buNone/>
            </a:pPr>
            <a:r>
              <a:rPr lang="en-GB" sz="1600"/>
              <a:t>Madalina Croitoru</a:t>
            </a:r>
            <a:endParaRPr sz="1600"/>
          </a:p>
          <a:p>
            <a:pPr indent="0" lvl="0" marL="0" rtl="0" algn="r">
              <a:spcBef>
                <a:spcPts val="800"/>
              </a:spcBef>
              <a:spcAft>
                <a:spcPts val="0"/>
              </a:spcAft>
              <a:buSzPts val="1100"/>
              <a:buNone/>
            </a:pPr>
            <a:r>
              <a:rPr lang="en-GB" sz="1600"/>
              <a:t>University of Montpellier</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253" name="Google Shape;253;p39"/>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CC3300"/>
              </a:buClr>
              <a:buSzPts val="2700"/>
              <a:buFont typeface="Trebuchet MS"/>
              <a:buNone/>
            </a:pPr>
            <a:r>
              <a:rPr lang="en-GB" sz="1100">
                <a:solidFill>
                  <a:srgbClr val="CC3300"/>
                </a:solidFill>
              </a:rPr>
              <a:t>Environments – </a:t>
            </a:r>
            <a:r>
              <a:rPr i="1" lang="en-GB" sz="1100">
                <a:solidFill>
                  <a:srgbClr val="003399"/>
                </a:solidFill>
              </a:rPr>
              <a:t>Accessible </a:t>
            </a:r>
            <a:r>
              <a:rPr lang="en-GB" sz="1100">
                <a:solidFill>
                  <a:srgbClr val="003399"/>
                </a:solidFill>
              </a:rPr>
              <a:t>vs. </a:t>
            </a:r>
            <a:r>
              <a:rPr i="1" lang="en-GB" sz="1100">
                <a:solidFill>
                  <a:srgbClr val="003399"/>
                </a:solidFill>
              </a:rPr>
              <a:t>inaccessible</a:t>
            </a:r>
            <a:endParaRPr sz="1100"/>
          </a:p>
        </p:txBody>
      </p:sp>
      <p:sp>
        <p:nvSpPr>
          <p:cNvPr id="254" name="Google Shape;254;p39"/>
          <p:cNvSpPr txBox="1"/>
          <p:nvPr>
            <p:ph idx="1" type="body"/>
          </p:nvPr>
        </p:nvSpPr>
        <p:spPr>
          <a:xfrm>
            <a:off x="841917" y="1620412"/>
            <a:ext cx="6000750" cy="1902676"/>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An accessible environment is one in which the agent can obtain complete, accurate, up-to-date information about the environment’s state</a:t>
            </a:r>
            <a:endParaRPr sz="1100"/>
          </a:p>
          <a:p>
            <a:pPr indent="-260350" lvl="0" marL="254000" rtl="0" algn="l">
              <a:spcBef>
                <a:spcPts val="800"/>
              </a:spcBef>
              <a:spcAft>
                <a:spcPts val="0"/>
              </a:spcAft>
              <a:buSzPts val="1100"/>
              <a:buChar char="►"/>
            </a:pPr>
            <a:r>
              <a:rPr lang="en-GB" sz="1100"/>
              <a:t>Most moderately complex environments (including, for example, the everyday physical world and the Internet) are inaccessible</a:t>
            </a:r>
            <a:endParaRPr sz="1100"/>
          </a:p>
          <a:p>
            <a:pPr indent="-260350" lvl="0" marL="254000" rtl="0" algn="l">
              <a:spcBef>
                <a:spcPts val="800"/>
              </a:spcBef>
              <a:spcAft>
                <a:spcPts val="0"/>
              </a:spcAft>
              <a:buSzPts val="1100"/>
              <a:buChar char="►"/>
            </a:pPr>
            <a:r>
              <a:rPr lang="en-GB" sz="1100"/>
              <a:t>The more accessible an environment is, the simpler it is to build agents to operate in it</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260" name="Google Shape;260;p40"/>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900"/>
              <a:buFont typeface="Trebuchet MS"/>
              <a:buNone/>
            </a:pPr>
            <a:r>
              <a:rPr lang="en-GB" sz="2900"/>
              <a:t>Environments –</a:t>
            </a:r>
            <a:br>
              <a:rPr lang="en-GB" sz="2900"/>
            </a:br>
            <a:r>
              <a:rPr i="1" lang="en-GB" sz="2900">
                <a:solidFill>
                  <a:srgbClr val="003399"/>
                </a:solidFill>
              </a:rPr>
              <a:t>Deterministic </a:t>
            </a:r>
            <a:r>
              <a:rPr lang="en-GB" sz="2900">
                <a:solidFill>
                  <a:srgbClr val="003399"/>
                </a:solidFill>
              </a:rPr>
              <a:t>vs. </a:t>
            </a:r>
            <a:r>
              <a:rPr i="1" lang="en-GB" sz="2900">
                <a:solidFill>
                  <a:srgbClr val="003399"/>
                </a:solidFill>
              </a:rPr>
              <a:t>non-deterministic</a:t>
            </a:r>
            <a:endParaRPr sz="1100"/>
          </a:p>
        </p:txBody>
      </p:sp>
      <p:sp>
        <p:nvSpPr>
          <p:cNvPr id="261" name="Google Shape;261;p40"/>
          <p:cNvSpPr txBox="1"/>
          <p:nvPr>
            <p:ph idx="1" type="body"/>
          </p:nvPr>
        </p:nvSpPr>
        <p:spPr>
          <a:xfrm>
            <a:off x="783301" y="1726117"/>
            <a:ext cx="6172200" cy="1969584"/>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A deterministic environment is one in which any action has a single guaranteed effect — there is no uncertainty about the state that will result from performing an action</a:t>
            </a:r>
            <a:endParaRPr sz="1100"/>
          </a:p>
          <a:p>
            <a:pPr indent="-260350" lvl="0" marL="254000" rtl="0" algn="l">
              <a:spcBef>
                <a:spcPts val="800"/>
              </a:spcBef>
              <a:spcAft>
                <a:spcPts val="0"/>
              </a:spcAft>
              <a:buSzPts val="1100"/>
              <a:buChar char="►"/>
            </a:pPr>
            <a:r>
              <a:rPr lang="en-GB" sz="1100"/>
              <a:t>The physical world can to all intents and purposes be regarded as non-deterministic</a:t>
            </a:r>
            <a:endParaRPr sz="1100"/>
          </a:p>
          <a:p>
            <a:pPr indent="-260350" lvl="0" marL="254000" rtl="0" algn="l">
              <a:spcBef>
                <a:spcPts val="800"/>
              </a:spcBef>
              <a:spcAft>
                <a:spcPts val="0"/>
              </a:spcAft>
              <a:buSzPts val="1100"/>
              <a:buChar char="►"/>
            </a:pPr>
            <a:r>
              <a:rPr lang="en-GB" sz="1100"/>
              <a:t>Non-deterministic environments present greater problems for the agent designer</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267" name="Google Shape;267;p41"/>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Environments - </a:t>
            </a:r>
            <a:r>
              <a:rPr i="1" lang="en-GB" sz="1100">
                <a:solidFill>
                  <a:srgbClr val="003399"/>
                </a:solidFill>
              </a:rPr>
              <a:t>Static </a:t>
            </a:r>
            <a:r>
              <a:rPr lang="en-GB" sz="1100">
                <a:solidFill>
                  <a:srgbClr val="003399"/>
                </a:solidFill>
              </a:rPr>
              <a:t>vs. </a:t>
            </a:r>
            <a:r>
              <a:rPr i="1" lang="en-GB" sz="1100">
                <a:solidFill>
                  <a:srgbClr val="003399"/>
                </a:solidFill>
              </a:rPr>
              <a:t>dynamic</a:t>
            </a:r>
            <a:endParaRPr sz="1100"/>
          </a:p>
        </p:txBody>
      </p:sp>
      <p:sp>
        <p:nvSpPr>
          <p:cNvPr id="268" name="Google Shape;268;p41"/>
          <p:cNvSpPr txBox="1"/>
          <p:nvPr>
            <p:ph idx="1" type="body"/>
          </p:nvPr>
        </p:nvSpPr>
        <p:spPr>
          <a:xfrm>
            <a:off x="1002216" y="1292149"/>
            <a:ext cx="6229350" cy="2120125"/>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A static environment is one that can be assumed to remain unchanged except by the performance of actions by the agent</a:t>
            </a:r>
            <a:endParaRPr sz="1100"/>
          </a:p>
          <a:p>
            <a:pPr indent="-260350" lvl="0" marL="254000" rtl="0" algn="l">
              <a:spcBef>
                <a:spcPts val="800"/>
              </a:spcBef>
              <a:spcAft>
                <a:spcPts val="0"/>
              </a:spcAft>
              <a:buSzPts val="1100"/>
              <a:buChar char="►"/>
            </a:pPr>
            <a:r>
              <a:rPr lang="en-GB" sz="1100"/>
              <a:t>A dynamic environment is one that has other processes operating on it, and which hence changes in ways beyond the agent’s control</a:t>
            </a:r>
            <a:endParaRPr sz="1100"/>
          </a:p>
          <a:p>
            <a:pPr indent="-260350" lvl="0" marL="254000" rtl="0" algn="l">
              <a:spcBef>
                <a:spcPts val="800"/>
              </a:spcBef>
              <a:spcAft>
                <a:spcPts val="0"/>
              </a:spcAft>
              <a:buSzPts val="1100"/>
              <a:buChar char="►"/>
            </a:pPr>
            <a:r>
              <a:rPr lang="en-GB" sz="1100"/>
              <a:t>Other processes can interfere with the agent’s actions (as in concurrent systems theory)</a:t>
            </a:r>
            <a:endParaRPr sz="1100"/>
          </a:p>
          <a:p>
            <a:pPr indent="-260350" lvl="0" marL="254000" rtl="0" algn="l">
              <a:spcBef>
                <a:spcPts val="800"/>
              </a:spcBef>
              <a:spcAft>
                <a:spcPts val="0"/>
              </a:spcAft>
              <a:buSzPts val="1100"/>
              <a:buChar char="►"/>
            </a:pPr>
            <a:r>
              <a:rPr lang="en-GB" sz="1100"/>
              <a:t>The physical world is a highly dynamic environment</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274" name="Google Shape;274;p42"/>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CC3300"/>
              </a:buClr>
              <a:buSzPts val="2700"/>
              <a:buFont typeface="Trebuchet MS"/>
              <a:buNone/>
            </a:pPr>
            <a:r>
              <a:rPr lang="en-GB" sz="1100">
                <a:solidFill>
                  <a:srgbClr val="CC3300"/>
                </a:solidFill>
              </a:rPr>
              <a:t>Abstract Architecture for Agents</a:t>
            </a:r>
            <a:endParaRPr sz="1100"/>
          </a:p>
        </p:txBody>
      </p:sp>
      <p:sp>
        <p:nvSpPr>
          <p:cNvPr id="275" name="Google Shape;275;p42"/>
          <p:cNvSpPr txBox="1"/>
          <p:nvPr>
            <p:ph idx="1" type="body"/>
          </p:nvPr>
        </p:nvSpPr>
        <p:spPr>
          <a:xfrm>
            <a:off x="1084456" y="921544"/>
            <a:ext cx="6115050" cy="3398044"/>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1600"/>
              <a:buChar char="►"/>
            </a:pPr>
            <a:r>
              <a:rPr lang="en-GB" sz="2000"/>
              <a:t>Assume the environment may be in any of a finite set </a:t>
            </a:r>
            <a:r>
              <a:rPr i="1" lang="en-GB" sz="2000">
                <a:latin typeface="Times New Roman"/>
                <a:ea typeface="Times New Roman"/>
                <a:cs typeface="Times New Roman"/>
                <a:sym typeface="Times New Roman"/>
              </a:rPr>
              <a:t>E</a:t>
            </a:r>
            <a:r>
              <a:rPr i="1" lang="en-GB" sz="2000"/>
              <a:t> </a:t>
            </a:r>
            <a:r>
              <a:rPr lang="en-GB" sz="2000"/>
              <a:t>of discrete, instantaneous states:</a:t>
            </a:r>
            <a:br>
              <a:rPr lang="en-GB" sz="2000"/>
            </a:br>
            <a:endParaRPr sz="2000"/>
          </a:p>
          <a:p>
            <a:pPr indent="-254000" lvl="0" marL="254000" rtl="0" algn="l">
              <a:spcBef>
                <a:spcPts val="800"/>
              </a:spcBef>
              <a:spcAft>
                <a:spcPts val="0"/>
              </a:spcAft>
              <a:buSzPts val="1600"/>
              <a:buChar char="►"/>
            </a:pPr>
            <a:r>
              <a:rPr lang="en-GB" sz="2000"/>
              <a:t>Agents are assumed to have a repertoire of possible actions available to them, which transform the state of the environment:</a:t>
            </a:r>
            <a:br>
              <a:rPr lang="en-GB" sz="2000"/>
            </a:br>
            <a:endParaRPr sz="2000"/>
          </a:p>
          <a:p>
            <a:pPr indent="-254000" lvl="0" marL="254000" rtl="0" algn="l">
              <a:spcBef>
                <a:spcPts val="800"/>
              </a:spcBef>
              <a:spcAft>
                <a:spcPts val="0"/>
              </a:spcAft>
              <a:buSzPts val="1600"/>
              <a:buChar char="►"/>
            </a:pPr>
            <a:r>
              <a:rPr lang="en-GB" sz="2000"/>
              <a:t>A </a:t>
            </a:r>
            <a:r>
              <a:rPr i="1" lang="en-GB" sz="2000">
                <a:solidFill>
                  <a:srgbClr val="003399"/>
                </a:solidFill>
              </a:rPr>
              <a:t>run</a:t>
            </a:r>
            <a:r>
              <a:rPr lang="en-GB" sz="2000"/>
              <a:t>, </a:t>
            </a:r>
            <a:r>
              <a:rPr i="1" lang="en-GB" sz="2000">
                <a:latin typeface="Times New Roman"/>
                <a:ea typeface="Times New Roman"/>
                <a:cs typeface="Times New Roman"/>
                <a:sym typeface="Times New Roman"/>
              </a:rPr>
              <a:t>r</a:t>
            </a:r>
            <a:r>
              <a:rPr lang="en-GB" sz="2000"/>
              <a:t>, of an agent in an environment is a sequence of interleaved environment states and actions:</a:t>
            </a:r>
            <a:endParaRPr sz="1100"/>
          </a:p>
          <a:p>
            <a:pPr indent="-152400" lvl="0" marL="254000" rtl="0" algn="l">
              <a:spcBef>
                <a:spcPts val="800"/>
              </a:spcBef>
              <a:spcAft>
                <a:spcPts val="0"/>
              </a:spcAft>
              <a:buSzPts val="1600"/>
              <a:buNone/>
            </a:pPr>
            <a:r>
              <a:t/>
            </a:r>
            <a:endParaRPr sz="2000"/>
          </a:p>
          <a:p>
            <a:pPr indent="-152400" lvl="0" marL="254000" rtl="0" algn="l">
              <a:spcBef>
                <a:spcPts val="800"/>
              </a:spcBef>
              <a:spcAft>
                <a:spcPts val="0"/>
              </a:spcAft>
              <a:buSzPts val="1600"/>
              <a:buNone/>
            </a:pPr>
            <a:r>
              <a:t/>
            </a:r>
            <a:endParaRPr sz="2000"/>
          </a:p>
        </p:txBody>
      </p:sp>
      <p:pic>
        <p:nvPicPr>
          <p:cNvPr id="276" name="Google Shape;276;p42"/>
          <p:cNvPicPr preferRelativeResize="0"/>
          <p:nvPr/>
        </p:nvPicPr>
        <p:blipFill rotWithShape="1">
          <a:blip r:embed="rId3">
            <a:alphaModFix/>
          </a:blip>
          <a:srcRect b="0" l="0" r="0" t="0"/>
          <a:stretch/>
        </p:blipFill>
        <p:spPr>
          <a:xfrm>
            <a:off x="3657601" y="1524001"/>
            <a:ext cx="1693069" cy="436960"/>
          </a:xfrm>
          <a:prstGeom prst="rect">
            <a:avLst/>
          </a:prstGeom>
          <a:noFill/>
          <a:ln>
            <a:noFill/>
          </a:ln>
        </p:spPr>
      </p:pic>
      <p:pic>
        <p:nvPicPr>
          <p:cNvPr id="277" name="Google Shape;277;p42"/>
          <p:cNvPicPr preferRelativeResize="0"/>
          <p:nvPr/>
        </p:nvPicPr>
        <p:blipFill rotWithShape="1">
          <a:blip r:embed="rId4">
            <a:alphaModFix/>
          </a:blip>
          <a:srcRect b="0" l="0" r="0" t="0"/>
          <a:stretch/>
        </p:blipFill>
        <p:spPr>
          <a:xfrm>
            <a:off x="3600450" y="2771775"/>
            <a:ext cx="1828800" cy="466725"/>
          </a:xfrm>
          <a:prstGeom prst="rect">
            <a:avLst/>
          </a:prstGeom>
          <a:noFill/>
          <a:ln>
            <a:noFill/>
          </a:ln>
        </p:spPr>
      </p:pic>
      <p:pic>
        <p:nvPicPr>
          <p:cNvPr id="278" name="Google Shape;278;p42"/>
          <p:cNvPicPr preferRelativeResize="0"/>
          <p:nvPr/>
        </p:nvPicPr>
        <p:blipFill rotWithShape="1">
          <a:blip r:embed="rId5">
            <a:alphaModFix/>
          </a:blip>
          <a:srcRect b="0" l="0" r="0" t="0"/>
          <a:stretch/>
        </p:blipFill>
        <p:spPr>
          <a:xfrm>
            <a:off x="2514600" y="4057650"/>
            <a:ext cx="3943350" cy="523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284" name="Google Shape;284;p4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CC3300"/>
              </a:buClr>
              <a:buSzPts val="2700"/>
              <a:buFont typeface="Trebuchet MS"/>
              <a:buNone/>
            </a:pPr>
            <a:r>
              <a:rPr lang="en-GB" sz="1100">
                <a:solidFill>
                  <a:srgbClr val="CC3300"/>
                </a:solidFill>
              </a:rPr>
              <a:t>Purely Reactive Agents</a:t>
            </a:r>
            <a:endParaRPr sz="1100"/>
          </a:p>
        </p:txBody>
      </p:sp>
      <p:sp>
        <p:nvSpPr>
          <p:cNvPr id="285" name="Google Shape;285;p43"/>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Some agents decide what to do without reference to their history — they base their decision making entirely on the present, with no reference at all to the past</a:t>
            </a:r>
            <a:endParaRPr sz="1100"/>
          </a:p>
          <a:p>
            <a:pPr indent="-260350" lvl="0" marL="254000" rtl="0" algn="l">
              <a:spcBef>
                <a:spcPts val="800"/>
              </a:spcBef>
              <a:spcAft>
                <a:spcPts val="0"/>
              </a:spcAft>
              <a:buSzPts val="1100"/>
              <a:buChar char="►"/>
            </a:pPr>
            <a:r>
              <a:rPr lang="en-GB" sz="1100"/>
              <a:t>We call such agents </a:t>
            </a:r>
            <a:r>
              <a:rPr i="1" lang="en-GB" sz="1100">
                <a:solidFill>
                  <a:srgbClr val="003399"/>
                </a:solidFill>
              </a:rPr>
              <a:t>purely reactive</a:t>
            </a:r>
            <a:r>
              <a:rPr lang="en-GB" sz="1100"/>
              <a:t>:</a:t>
            </a:r>
            <a:br>
              <a:rPr lang="en-GB" sz="1100"/>
            </a:br>
            <a:endParaRPr sz="1100"/>
          </a:p>
          <a:p>
            <a:pPr indent="-260350" lvl="0" marL="254000" rtl="0" algn="l">
              <a:spcBef>
                <a:spcPts val="800"/>
              </a:spcBef>
              <a:spcAft>
                <a:spcPts val="0"/>
              </a:spcAft>
              <a:buSzPts val="1100"/>
              <a:buChar char="►"/>
            </a:pPr>
            <a:r>
              <a:rPr lang="en-GB" sz="1100"/>
              <a:t>A </a:t>
            </a:r>
            <a:r>
              <a:rPr b="1" lang="en-GB" sz="1100" u="sng"/>
              <a:t>thermostat</a:t>
            </a:r>
            <a:r>
              <a:rPr lang="en-GB" sz="1100"/>
              <a:t> is a purely reactive agent</a:t>
            </a:r>
            <a:endParaRPr sz="1100"/>
          </a:p>
          <a:p>
            <a:pPr indent="-190500" lvl="0" marL="254000" rtl="0" algn="l">
              <a:spcBef>
                <a:spcPts val="800"/>
              </a:spcBef>
              <a:spcAft>
                <a:spcPts val="0"/>
              </a:spcAft>
              <a:buSzPts val="1100"/>
              <a:buNone/>
            </a:pPr>
            <a:r>
              <a:t/>
            </a:r>
            <a:endParaRPr sz="1100"/>
          </a:p>
          <a:p>
            <a:pPr indent="-190500" lvl="0" marL="254000" rtl="0" algn="l">
              <a:spcBef>
                <a:spcPts val="800"/>
              </a:spcBef>
              <a:spcAft>
                <a:spcPts val="0"/>
              </a:spcAft>
              <a:buSzPts val="1100"/>
              <a:buNone/>
            </a:pPr>
            <a:r>
              <a:t/>
            </a:r>
            <a:endParaRPr sz="1100"/>
          </a:p>
        </p:txBody>
      </p:sp>
      <p:pic>
        <p:nvPicPr>
          <p:cNvPr id="286" name="Google Shape;286;p43"/>
          <p:cNvPicPr preferRelativeResize="0"/>
          <p:nvPr/>
        </p:nvPicPr>
        <p:blipFill rotWithShape="1">
          <a:blip r:embed="rId3">
            <a:alphaModFix/>
          </a:blip>
          <a:srcRect b="0" l="0" r="0" t="0"/>
          <a:stretch/>
        </p:blipFill>
        <p:spPr>
          <a:xfrm>
            <a:off x="2114550" y="3354584"/>
            <a:ext cx="2000250" cy="489347"/>
          </a:xfrm>
          <a:prstGeom prst="rect">
            <a:avLst/>
          </a:prstGeom>
          <a:noFill/>
          <a:ln>
            <a:noFill/>
          </a:ln>
        </p:spPr>
      </p:pic>
      <p:pic>
        <p:nvPicPr>
          <p:cNvPr id="287" name="Google Shape;287;p43"/>
          <p:cNvPicPr preferRelativeResize="0"/>
          <p:nvPr/>
        </p:nvPicPr>
        <p:blipFill rotWithShape="1">
          <a:blip r:embed="rId4">
            <a:alphaModFix/>
          </a:blip>
          <a:srcRect b="0" l="0" r="0" t="0"/>
          <a:stretch/>
        </p:blipFill>
        <p:spPr>
          <a:xfrm>
            <a:off x="2114550" y="3771900"/>
            <a:ext cx="4572000" cy="8155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293" name="Google Shape;293;p44"/>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CC3300"/>
              </a:buClr>
              <a:buSzPts val="2700"/>
              <a:buFont typeface="Trebuchet MS"/>
              <a:buNone/>
            </a:pPr>
            <a:r>
              <a:rPr lang="en-GB" sz="1100">
                <a:solidFill>
                  <a:srgbClr val="CC3300"/>
                </a:solidFill>
              </a:rPr>
              <a:t>Perception</a:t>
            </a:r>
            <a:endParaRPr sz="1100"/>
          </a:p>
        </p:txBody>
      </p:sp>
      <p:sp>
        <p:nvSpPr>
          <p:cNvPr id="294" name="Google Shape;294;p44"/>
          <p:cNvSpPr txBox="1"/>
          <p:nvPr>
            <p:ph idx="1" type="body"/>
          </p:nvPr>
        </p:nvSpPr>
        <p:spPr>
          <a:xfrm>
            <a:off x="462425" y="1230760"/>
            <a:ext cx="6447501" cy="291058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Now we can introduce a </a:t>
            </a:r>
            <a:r>
              <a:rPr i="1" lang="en-GB" sz="1100">
                <a:solidFill>
                  <a:srgbClr val="003399"/>
                </a:solidFill>
              </a:rPr>
              <a:t>perception</a:t>
            </a:r>
            <a:r>
              <a:rPr i="1" lang="en-GB" sz="1100"/>
              <a:t> </a:t>
            </a:r>
            <a:r>
              <a:rPr lang="en-GB" sz="1100"/>
              <a:t>system:</a:t>
            </a:r>
            <a:endParaRPr sz="1100"/>
          </a:p>
        </p:txBody>
      </p:sp>
      <p:sp>
        <p:nvSpPr>
          <p:cNvPr id="295" name="Google Shape;295;p44"/>
          <p:cNvSpPr/>
          <p:nvPr/>
        </p:nvSpPr>
        <p:spPr>
          <a:xfrm>
            <a:off x="3429000" y="1885950"/>
            <a:ext cx="2286000" cy="800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96" name="Google Shape;296;p44"/>
          <p:cNvSpPr/>
          <p:nvPr/>
        </p:nvSpPr>
        <p:spPr>
          <a:xfrm>
            <a:off x="3429000" y="3714750"/>
            <a:ext cx="2286000" cy="800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97" name="Google Shape;297;p44"/>
          <p:cNvSpPr txBox="1"/>
          <p:nvPr/>
        </p:nvSpPr>
        <p:spPr>
          <a:xfrm>
            <a:off x="4000500" y="3943351"/>
            <a:ext cx="1200150" cy="27503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Environment</a:t>
            </a:r>
            <a:endParaRPr sz="1100"/>
          </a:p>
        </p:txBody>
      </p:sp>
      <p:sp>
        <p:nvSpPr>
          <p:cNvPr id="298" name="Google Shape;298;p44"/>
          <p:cNvSpPr txBox="1"/>
          <p:nvPr/>
        </p:nvSpPr>
        <p:spPr>
          <a:xfrm>
            <a:off x="4286250" y="2400301"/>
            <a:ext cx="628650" cy="27503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Agent</a:t>
            </a:r>
            <a:endParaRPr sz="1100"/>
          </a:p>
        </p:txBody>
      </p:sp>
      <p:sp>
        <p:nvSpPr>
          <p:cNvPr id="299" name="Google Shape;299;p44"/>
          <p:cNvSpPr/>
          <p:nvPr/>
        </p:nvSpPr>
        <p:spPr>
          <a:xfrm>
            <a:off x="3429000" y="2057400"/>
            <a:ext cx="685800" cy="342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00" name="Google Shape;300;p44"/>
          <p:cNvSpPr/>
          <p:nvPr/>
        </p:nvSpPr>
        <p:spPr>
          <a:xfrm>
            <a:off x="5029200" y="2057400"/>
            <a:ext cx="685800" cy="342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01" name="Google Shape;301;p44"/>
          <p:cNvSpPr txBox="1"/>
          <p:nvPr/>
        </p:nvSpPr>
        <p:spPr>
          <a:xfrm>
            <a:off x="3429000" y="2068116"/>
            <a:ext cx="514350" cy="2750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see</a:t>
            </a:r>
            <a:endParaRPr sz="1100"/>
          </a:p>
        </p:txBody>
      </p:sp>
      <p:sp>
        <p:nvSpPr>
          <p:cNvPr id="302" name="Google Shape;302;p44"/>
          <p:cNvSpPr txBox="1"/>
          <p:nvPr/>
        </p:nvSpPr>
        <p:spPr>
          <a:xfrm>
            <a:off x="5143500" y="2068116"/>
            <a:ext cx="628650" cy="2750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action</a:t>
            </a:r>
            <a:endParaRPr sz="1100"/>
          </a:p>
        </p:txBody>
      </p:sp>
      <p:sp>
        <p:nvSpPr>
          <p:cNvPr id="303" name="Google Shape;303;p44"/>
          <p:cNvSpPr/>
          <p:nvPr/>
        </p:nvSpPr>
        <p:spPr>
          <a:xfrm flipH="1" rot="-10694073">
            <a:off x="2593181" y="1770460"/>
            <a:ext cx="800100" cy="2628900"/>
          </a:xfrm>
          <a:prstGeom prst="curvedRightArrow">
            <a:avLst>
              <a:gd fmla="val 65714" name="adj1"/>
              <a:gd fmla="val 131429"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04" name="Google Shape;304;p44"/>
          <p:cNvSpPr/>
          <p:nvPr/>
        </p:nvSpPr>
        <p:spPr>
          <a:xfrm flipH="1" rot="37487">
            <a:off x="5720954" y="2000250"/>
            <a:ext cx="857250" cy="2457450"/>
          </a:xfrm>
          <a:prstGeom prst="curvedRightArrow">
            <a:avLst>
              <a:gd fmla="val 57333" name="adj1"/>
              <a:gd fmla="val 114667"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cxnSp>
        <p:nvCxnSpPr>
          <p:cNvPr id="305" name="Google Shape;305;p44"/>
          <p:cNvCxnSpPr/>
          <p:nvPr/>
        </p:nvCxnSpPr>
        <p:spPr>
          <a:xfrm>
            <a:off x="4114800" y="2228850"/>
            <a:ext cx="9144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311" name="Google Shape;311;p4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Perception</a:t>
            </a:r>
            <a:endParaRPr sz="1100"/>
          </a:p>
        </p:txBody>
      </p:sp>
      <p:sp>
        <p:nvSpPr>
          <p:cNvPr id="312" name="Google Shape;312;p45"/>
          <p:cNvSpPr txBox="1"/>
          <p:nvPr>
            <p:ph idx="1" type="body"/>
          </p:nvPr>
        </p:nvSpPr>
        <p:spPr>
          <a:xfrm>
            <a:off x="783301" y="1447800"/>
            <a:ext cx="6172200" cy="3600450"/>
          </a:xfrm>
          <a:prstGeom prst="rect">
            <a:avLst/>
          </a:prstGeom>
          <a:noFill/>
          <a:ln>
            <a:noFill/>
          </a:ln>
        </p:spPr>
        <p:txBody>
          <a:bodyPr anchorCtr="0" anchor="t" bIns="34275" lIns="68575" spcFirstLastPara="1" rIns="68575" wrap="square" tIns="34275">
            <a:noAutofit/>
          </a:bodyPr>
          <a:lstStyle/>
          <a:p>
            <a:pPr indent="-260350" lvl="0" marL="254000" rtl="0" algn="l">
              <a:lnSpc>
                <a:spcPct val="90000"/>
              </a:lnSpc>
              <a:spcBef>
                <a:spcPts val="0"/>
              </a:spcBef>
              <a:spcAft>
                <a:spcPts val="0"/>
              </a:spcAft>
              <a:buSzPts val="1100"/>
              <a:buChar char="►"/>
            </a:pPr>
            <a:r>
              <a:rPr lang="en-GB" sz="1100"/>
              <a:t>The </a:t>
            </a:r>
            <a:r>
              <a:rPr i="1" lang="en-GB" sz="1100">
                <a:latin typeface="Times New Roman"/>
                <a:ea typeface="Times New Roman"/>
                <a:cs typeface="Times New Roman"/>
                <a:sym typeface="Times New Roman"/>
              </a:rPr>
              <a:t>see</a:t>
            </a:r>
            <a:r>
              <a:rPr i="1" lang="en-GB" sz="1100"/>
              <a:t> </a:t>
            </a:r>
            <a:r>
              <a:rPr lang="en-GB" sz="1100"/>
              <a:t>function is the agent’s ability to observe its environment, whereas the </a:t>
            </a:r>
            <a:r>
              <a:rPr i="1" lang="en-GB" sz="1100">
                <a:latin typeface="Times New Roman"/>
                <a:ea typeface="Times New Roman"/>
                <a:cs typeface="Times New Roman"/>
                <a:sym typeface="Times New Roman"/>
              </a:rPr>
              <a:t>action</a:t>
            </a:r>
            <a:r>
              <a:rPr i="1" lang="en-GB" sz="1100"/>
              <a:t> </a:t>
            </a:r>
            <a:r>
              <a:rPr lang="en-GB" sz="1100"/>
              <a:t>function represents the agent’s decision making process</a:t>
            </a:r>
            <a:endParaRPr sz="1100"/>
          </a:p>
          <a:p>
            <a:pPr indent="-260350" lvl="0" marL="254000" rtl="0" algn="l">
              <a:lnSpc>
                <a:spcPct val="90000"/>
              </a:lnSpc>
              <a:spcBef>
                <a:spcPts val="800"/>
              </a:spcBef>
              <a:spcAft>
                <a:spcPts val="0"/>
              </a:spcAft>
              <a:buSzPts val="1100"/>
              <a:buChar char="►"/>
            </a:pPr>
            <a:r>
              <a:rPr i="1" lang="en-GB" sz="1100">
                <a:solidFill>
                  <a:srgbClr val="003399"/>
                </a:solidFill>
              </a:rPr>
              <a:t>Output</a:t>
            </a:r>
            <a:r>
              <a:rPr i="1" lang="en-GB" sz="1100"/>
              <a:t> </a:t>
            </a:r>
            <a:r>
              <a:rPr lang="en-GB" sz="1100"/>
              <a:t>of the </a:t>
            </a:r>
            <a:r>
              <a:rPr i="1" lang="en-GB" sz="1100">
                <a:latin typeface="Times New Roman"/>
                <a:ea typeface="Times New Roman"/>
                <a:cs typeface="Times New Roman"/>
                <a:sym typeface="Times New Roman"/>
              </a:rPr>
              <a:t>see</a:t>
            </a:r>
            <a:r>
              <a:rPr i="1" lang="en-GB" sz="1100"/>
              <a:t> </a:t>
            </a:r>
            <a:r>
              <a:rPr lang="en-GB" sz="1100"/>
              <a:t>function is a </a:t>
            </a:r>
            <a:r>
              <a:rPr i="1" lang="en-GB" sz="1100">
                <a:solidFill>
                  <a:srgbClr val="003399"/>
                </a:solidFill>
              </a:rPr>
              <a:t>percept</a:t>
            </a:r>
            <a:r>
              <a:rPr lang="en-GB" sz="1100"/>
              <a:t>:</a:t>
            </a:r>
            <a:endParaRPr sz="1100"/>
          </a:p>
          <a:p>
            <a:pPr indent="-254000" lvl="0" marL="254000" rtl="0" algn="ctr">
              <a:lnSpc>
                <a:spcPct val="90000"/>
              </a:lnSpc>
              <a:spcBef>
                <a:spcPts val="800"/>
              </a:spcBef>
              <a:spcAft>
                <a:spcPts val="0"/>
              </a:spcAft>
              <a:buSzPts val="1100"/>
              <a:buFont typeface="Noto Sans Symbols"/>
              <a:buNone/>
            </a:pPr>
            <a:r>
              <a:rPr i="1" lang="en-GB" sz="1100">
                <a:latin typeface="Times New Roman"/>
                <a:ea typeface="Times New Roman"/>
                <a:cs typeface="Times New Roman"/>
                <a:sym typeface="Times New Roman"/>
              </a:rPr>
              <a:t>see</a:t>
            </a:r>
            <a:r>
              <a:rPr lang="en-GB" sz="1100"/>
              <a:t> : </a:t>
            </a:r>
            <a:r>
              <a:rPr i="1" lang="en-GB" sz="1100">
                <a:latin typeface="Times New Roman"/>
                <a:ea typeface="Times New Roman"/>
                <a:cs typeface="Times New Roman"/>
                <a:sym typeface="Times New Roman"/>
              </a:rPr>
              <a:t>E</a:t>
            </a:r>
            <a:r>
              <a:rPr lang="en-GB" sz="1100"/>
              <a:t> → </a:t>
            </a:r>
            <a:r>
              <a:rPr i="1" lang="en-GB" sz="1100">
                <a:latin typeface="Times New Roman"/>
                <a:ea typeface="Times New Roman"/>
                <a:cs typeface="Times New Roman"/>
                <a:sym typeface="Times New Roman"/>
              </a:rPr>
              <a:t>Per</a:t>
            </a:r>
            <a:endParaRPr sz="1100"/>
          </a:p>
          <a:p>
            <a:pPr indent="-254000" lvl="0" marL="254000" rtl="0" algn="l">
              <a:lnSpc>
                <a:spcPct val="90000"/>
              </a:lnSpc>
              <a:spcBef>
                <a:spcPts val="800"/>
              </a:spcBef>
              <a:spcAft>
                <a:spcPts val="0"/>
              </a:spcAft>
              <a:buSzPts val="1100"/>
              <a:buFont typeface="Noto Sans Symbols"/>
              <a:buNone/>
            </a:pPr>
            <a:r>
              <a:rPr lang="en-GB" sz="1100"/>
              <a:t>which maps environment states to percepts, and </a:t>
            </a:r>
            <a:r>
              <a:rPr i="1" lang="en-GB" sz="1100">
                <a:latin typeface="Times New Roman"/>
                <a:ea typeface="Times New Roman"/>
                <a:cs typeface="Times New Roman"/>
                <a:sym typeface="Times New Roman"/>
              </a:rPr>
              <a:t>action</a:t>
            </a:r>
            <a:r>
              <a:rPr i="1" lang="en-GB" sz="1100"/>
              <a:t> </a:t>
            </a:r>
            <a:r>
              <a:rPr lang="en-GB" sz="1100"/>
              <a:t>is now a function</a:t>
            </a:r>
            <a:endParaRPr sz="1100"/>
          </a:p>
          <a:p>
            <a:pPr indent="-254000" lvl="0" marL="254000" rtl="0" algn="ctr">
              <a:lnSpc>
                <a:spcPct val="90000"/>
              </a:lnSpc>
              <a:spcBef>
                <a:spcPts val="800"/>
              </a:spcBef>
              <a:spcAft>
                <a:spcPts val="0"/>
              </a:spcAft>
              <a:buSzPts val="1100"/>
              <a:buFont typeface="Noto Sans Symbols"/>
              <a:buNone/>
            </a:pPr>
            <a:r>
              <a:rPr i="1" lang="en-GB" sz="1100">
                <a:latin typeface="Times New Roman"/>
                <a:ea typeface="Times New Roman"/>
                <a:cs typeface="Times New Roman"/>
                <a:sym typeface="Times New Roman"/>
              </a:rPr>
              <a:t>action</a:t>
            </a:r>
            <a:r>
              <a:rPr lang="en-GB" sz="1100"/>
              <a:t> : </a:t>
            </a:r>
            <a:r>
              <a:rPr i="1" lang="en-GB" sz="1100">
                <a:latin typeface="Times New Roman"/>
                <a:ea typeface="Times New Roman"/>
                <a:cs typeface="Times New Roman"/>
                <a:sym typeface="Times New Roman"/>
              </a:rPr>
              <a:t>Per*</a:t>
            </a:r>
            <a:r>
              <a:rPr lang="en-GB" sz="1100"/>
              <a:t> → </a:t>
            </a:r>
            <a:r>
              <a:rPr i="1" lang="en-GB" sz="1100">
                <a:latin typeface="Times New Roman"/>
                <a:ea typeface="Times New Roman"/>
                <a:cs typeface="Times New Roman"/>
                <a:sym typeface="Times New Roman"/>
              </a:rPr>
              <a:t>A</a:t>
            </a:r>
            <a:endParaRPr sz="1100"/>
          </a:p>
          <a:p>
            <a:pPr indent="-254000" lvl="0" marL="254000" rtl="0" algn="l">
              <a:lnSpc>
                <a:spcPct val="90000"/>
              </a:lnSpc>
              <a:spcBef>
                <a:spcPts val="800"/>
              </a:spcBef>
              <a:spcAft>
                <a:spcPts val="0"/>
              </a:spcAft>
              <a:buSzPts val="1100"/>
              <a:buFont typeface="Noto Sans Symbols"/>
              <a:buNone/>
            </a:pPr>
            <a:r>
              <a:rPr lang="en-GB" sz="1100"/>
              <a:t>which maps sequences of percepts to actions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318" name="Google Shape;318;p46"/>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CC3300"/>
              </a:buClr>
              <a:buSzPts val="2700"/>
              <a:buFont typeface="Trebuchet MS"/>
              <a:buNone/>
            </a:pPr>
            <a:r>
              <a:rPr lang="en-GB" sz="1100">
                <a:solidFill>
                  <a:srgbClr val="CC3300"/>
                </a:solidFill>
              </a:rPr>
              <a:t>Agents with State</a:t>
            </a:r>
            <a:endParaRPr sz="1100"/>
          </a:p>
        </p:txBody>
      </p:sp>
      <p:sp>
        <p:nvSpPr>
          <p:cNvPr id="319" name="Google Shape;319;p46"/>
          <p:cNvSpPr txBox="1"/>
          <p:nvPr>
            <p:ph idx="1" type="body"/>
          </p:nvPr>
        </p:nvSpPr>
        <p:spPr>
          <a:xfrm>
            <a:off x="1485900" y="971551"/>
            <a:ext cx="6172200" cy="3626644"/>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We now consider agents that </a:t>
            </a:r>
            <a:r>
              <a:rPr i="1" lang="en-GB" sz="1100">
                <a:solidFill>
                  <a:srgbClr val="003399"/>
                </a:solidFill>
              </a:rPr>
              <a:t>maintain state</a:t>
            </a:r>
            <a:r>
              <a:rPr lang="en-GB" sz="1100"/>
              <a:t>:</a:t>
            </a:r>
            <a:endParaRPr sz="1100"/>
          </a:p>
        </p:txBody>
      </p:sp>
      <p:sp>
        <p:nvSpPr>
          <p:cNvPr id="320" name="Google Shape;320;p46"/>
          <p:cNvSpPr/>
          <p:nvPr/>
        </p:nvSpPr>
        <p:spPr>
          <a:xfrm>
            <a:off x="2628900" y="1657350"/>
            <a:ext cx="3714750" cy="1371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21" name="Google Shape;321;p46"/>
          <p:cNvSpPr/>
          <p:nvPr/>
        </p:nvSpPr>
        <p:spPr>
          <a:xfrm>
            <a:off x="2571750" y="3714750"/>
            <a:ext cx="3771900" cy="800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22" name="Google Shape;322;p46"/>
          <p:cNvSpPr txBox="1"/>
          <p:nvPr/>
        </p:nvSpPr>
        <p:spPr>
          <a:xfrm>
            <a:off x="4000500" y="3943351"/>
            <a:ext cx="1200150" cy="27503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Environment</a:t>
            </a:r>
            <a:endParaRPr sz="1100"/>
          </a:p>
        </p:txBody>
      </p:sp>
      <p:sp>
        <p:nvSpPr>
          <p:cNvPr id="323" name="Google Shape;323;p46"/>
          <p:cNvSpPr txBox="1"/>
          <p:nvPr/>
        </p:nvSpPr>
        <p:spPr>
          <a:xfrm>
            <a:off x="4114800" y="1714501"/>
            <a:ext cx="628650" cy="27503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Agent</a:t>
            </a:r>
            <a:endParaRPr sz="1100"/>
          </a:p>
        </p:txBody>
      </p:sp>
      <p:sp>
        <p:nvSpPr>
          <p:cNvPr id="324" name="Google Shape;324;p46"/>
          <p:cNvSpPr/>
          <p:nvPr/>
        </p:nvSpPr>
        <p:spPr>
          <a:xfrm>
            <a:off x="2628900" y="2057400"/>
            <a:ext cx="685800" cy="342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25" name="Google Shape;325;p46"/>
          <p:cNvSpPr/>
          <p:nvPr/>
        </p:nvSpPr>
        <p:spPr>
          <a:xfrm>
            <a:off x="5657850" y="2057400"/>
            <a:ext cx="685800" cy="342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26" name="Google Shape;326;p46"/>
          <p:cNvSpPr txBox="1"/>
          <p:nvPr/>
        </p:nvSpPr>
        <p:spPr>
          <a:xfrm>
            <a:off x="2628900" y="2068116"/>
            <a:ext cx="514350" cy="2750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see</a:t>
            </a:r>
            <a:endParaRPr sz="1100"/>
          </a:p>
        </p:txBody>
      </p:sp>
      <p:sp>
        <p:nvSpPr>
          <p:cNvPr id="327" name="Google Shape;327;p46"/>
          <p:cNvSpPr txBox="1"/>
          <p:nvPr/>
        </p:nvSpPr>
        <p:spPr>
          <a:xfrm>
            <a:off x="5772150" y="2068116"/>
            <a:ext cx="628650" cy="2750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action</a:t>
            </a:r>
            <a:endParaRPr sz="1100"/>
          </a:p>
        </p:txBody>
      </p:sp>
      <p:sp>
        <p:nvSpPr>
          <p:cNvPr id="328" name="Google Shape;328;p46"/>
          <p:cNvSpPr/>
          <p:nvPr/>
        </p:nvSpPr>
        <p:spPr>
          <a:xfrm flipH="1" rot="-10694073">
            <a:off x="1771650" y="1770460"/>
            <a:ext cx="800100" cy="2628900"/>
          </a:xfrm>
          <a:prstGeom prst="curvedRightArrow">
            <a:avLst>
              <a:gd fmla="val 65714" name="adj1"/>
              <a:gd fmla="val 131429"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29" name="Google Shape;329;p46"/>
          <p:cNvSpPr/>
          <p:nvPr/>
        </p:nvSpPr>
        <p:spPr>
          <a:xfrm flipH="1" rot="37487">
            <a:off x="6343650" y="2000250"/>
            <a:ext cx="857250" cy="2457450"/>
          </a:xfrm>
          <a:prstGeom prst="curvedRightArrow">
            <a:avLst>
              <a:gd fmla="val 57333" name="adj1"/>
              <a:gd fmla="val 114667"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cxnSp>
        <p:nvCxnSpPr>
          <p:cNvPr id="330" name="Google Shape;330;p46"/>
          <p:cNvCxnSpPr/>
          <p:nvPr/>
        </p:nvCxnSpPr>
        <p:spPr>
          <a:xfrm>
            <a:off x="4057650" y="2857500"/>
            <a:ext cx="685800" cy="0"/>
          </a:xfrm>
          <a:prstGeom prst="straightConnector1">
            <a:avLst/>
          </a:prstGeom>
          <a:noFill/>
          <a:ln cap="flat" cmpd="sng" w="9525">
            <a:solidFill>
              <a:schemeClr val="dk1"/>
            </a:solidFill>
            <a:prstDash val="solid"/>
            <a:round/>
            <a:headEnd len="med" w="med" type="none"/>
            <a:tailEnd len="med" w="med" type="triangle"/>
          </a:ln>
        </p:spPr>
      </p:cxnSp>
      <p:sp>
        <p:nvSpPr>
          <p:cNvPr id="331" name="Google Shape;331;p46"/>
          <p:cNvSpPr/>
          <p:nvPr/>
        </p:nvSpPr>
        <p:spPr>
          <a:xfrm>
            <a:off x="3371850" y="2571750"/>
            <a:ext cx="685800" cy="342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32" name="Google Shape;332;p46"/>
          <p:cNvSpPr txBox="1"/>
          <p:nvPr/>
        </p:nvSpPr>
        <p:spPr>
          <a:xfrm>
            <a:off x="3486150" y="2582466"/>
            <a:ext cx="514350" cy="275034"/>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next</a:t>
            </a:r>
            <a:endParaRPr sz="1100"/>
          </a:p>
        </p:txBody>
      </p:sp>
      <p:sp>
        <p:nvSpPr>
          <p:cNvPr id="333" name="Google Shape;333;p46"/>
          <p:cNvSpPr/>
          <p:nvPr/>
        </p:nvSpPr>
        <p:spPr>
          <a:xfrm>
            <a:off x="4743450" y="2514600"/>
            <a:ext cx="800100" cy="400050"/>
          </a:xfrm>
          <a:prstGeom prst="can">
            <a:avLst>
              <a:gd fmla="val 25000" name="adj"/>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334" name="Google Shape;334;p46"/>
          <p:cNvSpPr txBox="1"/>
          <p:nvPr/>
        </p:nvSpPr>
        <p:spPr>
          <a:xfrm>
            <a:off x="4857749" y="2571751"/>
            <a:ext cx="55812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state</a:t>
            </a:r>
            <a:endParaRPr sz="1100"/>
          </a:p>
        </p:txBody>
      </p:sp>
      <p:cxnSp>
        <p:nvCxnSpPr>
          <p:cNvPr id="335" name="Google Shape;335;p46"/>
          <p:cNvCxnSpPr/>
          <p:nvPr/>
        </p:nvCxnSpPr>
        <p:spPr>
          <a:xfrm>
            <a:off x="3314700" y="2228850"/>
            <a:ext cx="342900" cy="342900"/>
          </a:xfrm>
          <a:prstGeom prst="straightConnector1">
            <a:avLst/>
          </a:prstGeom>
          <a:noFill/>
          <a:ln cap="flat" cmpd="sng" w="9525">
            <a:solidFill>
              <a:schemeClr val="dk1"/>
            </a:solidFill>
            <a:prstDash val="solid"/>
            <a:round/>
            <a:headEnd len="med" w="med" type="none"/>
            <a:tailEnd len="med" w="med" type="triangle"/>
          </a:ln>
        </p:spPr>
      </p:cxnSp>
      <p:cxnSp>
        <p:nvCxnSpPr>
          <p:cNvPr id="336" name="Google Shape;336;p46"/>
          <p:cNvCxnSpPr/>
          <p:nvPr/>
        </p:nvCxnSpPr>
        <p:spPr>
          <a:xfrm flipH="1" rot="10800000">
            <a:off x="5314950" y="2228850"/>
            <a:ext cx="342900" cy="285750"/>
          </a:xfrm>
          <a:prstGeom prst="straightConnector1">
            <a:avLst/>
          </a:prstGeom>
          <a:noFill/>
          <a:ln cap="flat" cmpd="sng" w="9525">
            <a:solidFill>
              <a:schemeClr val="dk1"/>
            </a:solidFill>
            <a:prstDash val="solid"/>
            <a:round/>
            <a:headEnd len="med" w="med" type="none"/>
            <a:tailEnd len="med" w="med" type="triangle"/>
          </a:ln>
        </p:spPr>
      </p:cxnSp>
      <p:cxnSp>
        <p:nvCxnSpPr>
          <p:cNvPr id="337" name="Google Shape;337;p46"/>
          <p:cNvCxnSpPr/>
          <p:nvPr/>
        </p:nvCxnSpPr>
        <p:spPr>
          <a:xfrm rot="10800000">
            <a:off x="4057650" y="2628900"/>
            <a:ext cx="6858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343" name="Google Shape;343;p47"/>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Agents with State</a:t>
            </a:r>
            <a:endParaRPr sz="1100"/>
          </a:p>
        </p:txBody>
      </p:sp>
      <p:sp>
        <p:nvSpPr>
          <p:cNvPr id="344" name="Google Shape;344;p47"/>
          <p:cNvSpPr txBox="1"/>
          <p:nvPr>
            <p:ph idx="1" type="body"/>
          </p:nvPr>
        </p:nvSpPr>
        <p:spPr>
          <a:xfrm>
            <a:off x="508000" y="1109547"/>
            <a:ext cx="6515100" cy="3886200"/>
          </a:xfrm>
          <a:prstGeom prst="rect">
            <a:avLst/>
          </a:prstGeom>
          <a:noFill/>
          <a:ln>
            <a:noFill/>
          </a:ln>
        </p:spPr>
        <p:txBody>
          <a:bodyPr anchorCtr="0" anchor="t" bIns="34275" lIns="68575" spcFirstLastPara="1" rIns="68575" wrap="square" tIns="34275">
            <a:noAutofit/>
          </a:bodyPr>
          <a:lstStyle/>
          <a:p>
            <a:pPr indent="-247650" lvl="0" marL="254000" rtl="0" algn="l">
              <a:lnSpc>
                <a:spcPct val="80000"/>
              </a:lnSpc>
              <a:spcBef>
                <a:spcPts val="0"/>
              </a:spcBef>
              <a:spcAft>
                <a:spcPts val="0"/>
              </a:spcAft>
              <a:buSzPts val="1300"/>
              <a:buChar char="►"/>
            </a:pPr>
            <a:r>
              <a:rPr lang="en-GB" sz="1700"/>
              <a:t>These agents have some internal data structure, which is typically used to record information about the environment state and history.</a:t>
            </a:r>
            <a:endParaRPr sz="1100"/>
          </a:p>
          <a:p>
            <a:pPr indent="0" lvl="0" marL="0" rtl="0" algn="l">
              <a:lnSpc>
                <a:spcPct val="80000"/>
              </a:lnSpc>
              <a:spcBef>
                <a:spcPts val="800"/>
              </a:spcBef>
              <a:spcAft>
                <a:spcPts val="0"/>
              </a:spcAft>
              <a:buSzPts val="1300"/>
              <a:buNone/>
            </a:pPr>
            <a:br>
              <a:rPr lang="en-GB" sz="1700"/>
            </a:br>
            <a:r>
              <a:rPr lang="en-GB" sz="1700"/>
              <a:t>Let </a:t>
            </a:r>
            <a:r>
              <a:rPr i="1" lang="en-GB" sz="1700">
                <a:latin typeface="Times New Roman"/>
                <a:ea typeface="Times New Roman"/>
                <a:cs typeface="Times New Roman"/>
                <a:sym typeface="Times New Roman"/>
              </a:rPr>
              <a:t>I</a:t>
            </a:r>
            <a:r>
              <a:rPr i="1" lang="en-GB" sz="1700"/>
              <a:t> </a:t>
            </a:r>
            <a:r>
              <a:rPr lang="en-GB" sz="1700"/>
              <a:t>be the set of all internal states of the agent.</a:t>
            </a:r>
            <a:endParaRPr sz="1100"/>
          </a:p>
          <a:p>
            <a:pPr indent="-247650" lvl="0" marL="254000" rtl="0" algn="l">
              <a:lnSpc>
                <a:spcPct val="80000"/>
              </a:lnSpc>
              <a:spcBef>
                <a:spcPts val="800"/>
              </a:spcBef>
              <a:spcAft>
                <a:spcPts val="0"/>
              </a:spcAft>
              <a:buSzPts val="1300"/>
              <a:buChar char="►"/>
            </a:pPr>
            <a:r>
              <a:rPr lang="en-GB" sz="1700"/>
              <a:t>The perception function </a:t>
            </a:r>
            <a:r>
              <a:rPr i="1" lang="en-GB" sz="1700">
                <a:latin typeface="Times New Roman"/>
                <a:ea typeface="Times New Roman"/>
                <a:cs typeface="Times New Roman"/>
                <a:sym typeface="Times New Roman"/>
              </a:rPr>
              <a:t>see</a:t>
            </a:r>
            <a:r>
              <a:rPr i="1" lang="en-GB" sz="1700"/>
              <a:t> </a:t>
            </a:r>
            <a:r>
              <a:rPr lang="en-GB" sz="1700"/>
              <a:t>for a state-based agent is unchanged:</a:t>
            </a:r>
            <a:endParaRPr sz="1100"/>
          </a:p>
          <a:p>
            <a:pPr indent="-254000" lvl="0" marL="254000" rtl="0" algn="ctr">
              <a:lnSpc>
                <a:spcPct val="80000"/>
              </a:lnSpc>
              <a:spcBef>
                <a:spcPts val="800"/>
              </a:spcBef>
              <a:spcAft>
                <a:spcPts val="0"/>
              </a:spcAft>
              <a:buSzPts val="1300"/>
              <a:buFont typeface="Noto Sans Symbols"/>
              <a:buNone/>
            </a:pPr>
            <a:r>
              <a:rPr i="1" lang="en-GB" sz="1700">
                <a:latin typeface="Times New Roman"/>
                <a:ea typeface="Times New Roman"/>
                <a:cs typeface="Times New Roman"/>
                <a:sym typeface="Times New Roman"/>
              </a:rPr>
              <a:t>see</a:t>
            </a:r>
            <a:r>
              <a:rPr lang="en-GB" sz="1700"/>
              <a:t> : </a:t>
            </a:r>
            <a:r>
              <a:rPr i="1" lang="en-GB" sz="1700">
                <a:latin typeface="Times New Roman"/>
                <a:ea typeface="Times New Roman"/>
                <a:cs typeface="Times New Roman"/>
                <a:sym typeface="Times New Roman"/>
              </a:rPr>
              <a:t>E</a:t>
            </a:r>
            <a:r>
              <a:rPr lang="en-GB" sz="1700"/>
              <a:t> → </a:t>
            </a:r>
            <a:r>
              <a:rPr i="1" lang="en-GB" sz="1700">
                <a:latin typeface="Times New Roman"/>
                <a:ea typeface="Times New Roman"/>
                <a:cs typeface="Times New Roman"/>
                <a:sym typeface="Times New Roman"/>
              </a:rPr>
              <a:t>Per</a:t>
            </a:r>
            <a:endParaRPr sz="1700"/>
          </a:p>
          <a:p>
            <a:pPr indent="-254000" lvl="0" marL="254000" rtl="0" algn="l">
              <a:lnSpc>
                <a:spcPct val="80000"/>
              </a:lnSpc>
              <a:spcBef>
                <a:spcPts val="800"/>
              </a:spcBef>
              <a:spcAft>
                <a:spcPts val="0"/>
              </a:spcAft>
              <a:buSzPts val="1300"/>
              <a:buFont typeface="Noto Sans Symbols"/>
              <a:buNone/>
            </a:pPr>
            <a:r>
              <a:rPr lang="en-GB" sz="1700"/>
              <a:t>    The action-selection function </a:t>
            </a:r>
            <a:r>
              <a:rPr i="1" lang="en-GB" sz="1700">
                <a:latin typeface="Times New Roman"/>
                <a:ea typeface="Times New Roman"/>
                <a:cs typeface="Times New Roman"/>
                <a:sym typeface="Times New Roman"/>
              </a:rPr>
              <a:t>action</a:t>
            </a:r>
            <a:r>
              <a:rPr i="1" lang="en-GB" sz="1700"/>
              <a:t> </a:t>
            </a:r>
            <a:r>
              <a:rPr lang="en-GB" sz="1700"/>
              <a:t>is now defined as a mapping</a:t>
            </a:r>
            <a:endParaRPr sz="1100"/>
          </a:p>
          <a:p>
            <a:pPr indent="-254000" lvl="0" marL="254000" rtl="0" algn="ctr">
              <a:lnSpc>
                <a:spcPct val="80000"/>
              </a:lnSpc>
              <a:spcBef>
                <a:spcPts val="800"/>
              </a:spcBef>
              <a:spcAft>
                <a:spcPts val="0"/>
              </a:spcAft>
              <a:buSzPts val="1300"/>
              <a:buFont typeface="Noto Sans Symbols"/>
              <a:buNone/>
            </a:pPr>
            <a:r>
              <a:rPr i="1" lang="en-GB" sz="1700">
                <a:latin typeface="Times New Roman"/>
                <a:ea typeface="Times New Roman"/>
                <a:cs typeface="Times New Roman"/>
                <a:sym typeface="Times New Roman"/>
              </a:rPr>
              <a:t>action</a:t>
            </a:r>
            <a:r>
              <a:rPr lang="en-GB" sz="1700"/>
              <a:t> : </a:t>
            </a:r>
            <a:r>
              <a:rPr i="1" lang="en-GB" sz="1700">
                <a:latin typeface="Times New Roman"/>
                <a:ea typeface="Times New Roman"/>
                <a:cs typeface="Times New Roman"/>
                <a:sym typeface="Times New Roman"/>
              </a:rPr>
              <a:t>I</a:t>
            </a:r>
            <a:r>
              <a:rPr lang="en-GB" sz="1700"/>
              <a:t> → </a:t>
            </a:r>
            <a:r>
              <a:rPr i="1" lang="en-GB" sz="1700">
                <a:latin typeface="Times New Roman"/>
                <a:ea typeface="Times New Roman"/>
                <a:cs typeface="Times New Roman"/>
                <a:sym typeface="Times New Roman"/>
              </a:rPr>
              <a:t>Ac</a:t>
            </a:r>
            <a:endParaRPr sz="1100"/>
          </a:p>
          <a:p>
            <a:pPr indent="-254000" lvl="0" marL="254000" rtl="0" algn="l">
              <a:lnSpc>
                <a:spcPct val="80000"/>
              </a:lnSpc>
              <a:spcBef>
                <a:spcPts val="800"/>
              </a:spcBef>
              <a:spcAft>
                <a:spcPts val="0"/>
              </a:spcAft>
              <a:buSzPts val="1300"/>
              <a:buFont typeface="Noto Sans Symbols"/>
              <a:buNone/>
            </a:pPr>
            <a:r>
              <a:rPr lang="en-GB" sz="1700"/>
              <a:t>    from internal states to actions. An additional function </a:t>
            </a:r>
            <a:r>
              <a:rPr i="1" lang="en-GB" sz="1700">
                <a:latin typeface="Times New Roman"/>
                <a:ea typeface="Times New Roman"/>
                <a:cs typeface="Times New Roman"/>
                <a:sym typeface="Times New Roman"/>
              </a:rPr>
              <a:t>next</a:t>
            </a:r>
            <a:r>
              <a:rPr i="1" lang="en-GB" sz="1700"/>
              <a:t> </a:t>
            </a:r>
            <a:r>
              <a:rPr lang="en-GB" sz="1700"/>
              <a:t>is introduced, which maps an internal state and percept to an internal state:</a:t>
            </a:r>
            <a:endParaRPr sz="1100"/>
          </a:p>
          <a:p>
            <a:pPr indent="-254000" lvl="0" marL="254000" rtl="0" algn="ctr">
              <a:lnSpc>
                <a:spcPct val="80000"/>
              </a:lnSpc>
              <a:spcBef>
                <a:spcPts val="800"/>
              </a:spcBef>
              <a:spcAft>
                <a:spcPts val="0"/>
              </a:spcAft>
              <a:buSzPts val="1300"/>
              <a:buFont typeface="Noto Sans Symbols"/>
              <a:buNone/>
            </a:pPr>
            <a:r>
              <a:rPr i="1" lang="en-GB" sz="1700">
                <a:latin typeface="Times New Roman"/>
                <a:ea typeface="Times New Roman"/>
                <a:cs typeface="Times New Roman"/>
                <a:sym typeface="Times New Roman"/>
              </a:rPr>
              <a:t>next</a:t>
            </a:r>
            <a:r>
              <a:rPr lang="en-GB" sz="1700"/>
              <a:t> : </a:t>
            </a:r>
            <a:r>
              <a:rPr i="1" lang="en-GB" sz="1700">
                <a:latin typeface="Times New Roman"/>
                <a:ea typeface="Times New Roman"/>
                <a:cs typeface="Times New Roman"/>
                <a:sym typeface="Times New Roman"/>
              </a:rPr>
              <a:t>I</a:t>
            </a:r>
            <a:r>
              <a:rPr lang="en-GB" sz="1700"/>
              <a:t> × </a:t>
            </a:r>
            <a:r>
              <a:rPr i="1" lang="en-GB" sz="1700">
                <a:latin typeface="Times New Roman"/>
                <a:ea typeface="Times New Roman"/>
                <a:cs typeface="Times New Roman"/>
                <a:sym typeface="Times New Roman"/>
              </a:rPr>
              <a:t>Per</a:t>
            </a:r>
            <a:r>
              <a:rPr lang="en-GB" sz="1700"/>
              <a:t> → </a:t>
            </a:r>
            <a:r>
              <a:rPr i="1" lang="en-GB" sz="1700">
                <a:latin typeface="Times New Roman"/>
                <a:ea typeface="Times New Roman"/>
                <a:cs typeface="Times New Roman"/>
                <a:sym typeface="Times New Roman"/>
              </a:rPr>
              <a:t>I</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350" name="Google Shape;350;p4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Utility Functions over states</a:t>
            </a:r>
            <a:endParaRPr sz="1100"/>
          </a:p>
        </p:txBody>
      </p:sp>
      <p:sp>
        <p:nvSpPr>
          <p:cNvPr id="351" name="Google Shape;351;p48"/>
          <p:cNvSpPr txBox="1"/>
          <p:nvPr>
            <p:ph idx="1" type="body"/>
          </p:nvPr>
        </p:nvSpPr>
        <p:spPr>
          <a:xfrm>
            <a:off x="812799" y="1332571"/>
            <a:ext cx="5886450" cy="3683794"/>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Associate </a:t>
            </a:r>
            <a:r>
              <a:rPr i="1" lang="en-GB" sz="1100"/>
              <a:t>utilities </a:t>
            </a:r>
            <a:r>
              <a:rPr lang="en-GB" sz="1100"/>
              <a:t>with individual states — the task of the agent is then to bring about states that maximize utility</a:t>
            </a:r>
            <a:endParaRPr sz="1100"/>
          </a:p>
          <a:p>
            <a:pPr indent="-190500" lvl="0" marL="254000" rtl="0" algn="l">
              <a:spcBef>
                <a:spcPts val="800"/>
              </a:spcBef>
              <a:spcAft>
                <a:spcPts val="0"/>
              </a:spcAft>
              <a:buSzPts val="1100"/>
              <a:buNone/>
            </a:pPr>
            <a:r>
              <a:t/>
            </a:r>
            <a:endParaRPr sz="1100"/>
          </a:p>
        </p:txBody>
      </p:sp>
      <p:sp>
        <p:nvSpPr>
          <p:cNvPr id="352" name="Google Shape;352;p48"/>
          <p:cNvSpPr/>
          <p:nvPr/>
        </p:nvSpPr>
        <p:spPr>
          <a:xfrm>
            <a:off x="1385919" y="1873397"/>
            <a:ext cx="4572000" cy="1731243"/>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But what is the value of a </a:t>
            </a:r>
            <a:r>
              <a:rPr i="1" lang="en-GB" sz="1400">
                <a:solidFill>
                  <a:srgbClr val="003399"/>
                </a:solidFill>
                <a:latin typeface="Trebuchet MS"/>
                <a:ea typeface="Trebuchet MS"/>
                <a:cs typeface="Trebuchet MS"/>
                <a:sym typeface="Trebuchet MS"/>
              </a:rPr>
              <a:t>run</a:t>
            </a:r>
            <a:r>
              <a:rPr i="1" lang="en-GB" sz="1400">
                <a:solidFill>
                  <a:schemeClr val="dk1"/>
                </a:solidFill>
                <a:latin typeface="Trebuchet MS"/>
                <a:ea typeface="Trebuchet MS"/>
                <a:cs typeface="Trebuchet MS"/>
                <a:sym typeface="Trebuchet MS"/>
              </a:rPr>
              <a:t>…</a:t>
            </a:r>
            <a:endParaRPr sz="1100"/>
          </a:p>
          <a:p>
            <a:pPr indent="0" lvl="1" marL="342900" marR="0" rtl="0" algn="l">
              <a:spcBef>
                <a:spcPts val="0"/>
              </a:spcBef>
              <a:spcAft>
                <a:spcPts val="0"/>
              </a:spcAft>
              <a:buNone/>
            </a:pPr>
            <a:r>
              <a:rPr b="0" i="0" lang="en-GB" sz="1400" u="none" cap="none" strike="noStrike">
                <a:solidFill>
                  <a:schemeClr val="dk1"/>
                </a:solidFill>
                <a:latin typeface="Trebuchet MS"/>
                <a:ea typeface="Trebuchet MS"/>
                <a:cs typeface="Trebuchet MS"/>
                <a:sym typeface="Trebuchet MS"/>
              </a:rPr>
              <a:t>minimum utility of state on run?</a:t>
            </a:r>
            <a:endParaRPr sz="1100"/>
          </a:p>
          <a:p>
            <a:pPr indent="0" lvl="1" marL="342900" marR="0" rtl="0" algn="l">
              <a:spcBef>
                <a:spcPts val="0"/>
              </a:spcBef>
              <a:spcAft>
                <a:spcPts val="0"/>
              </a:spcAft>
              <a:buNone/>
            </a:pPr>
            <a:r>
              <a:rPr b="0" i="0" lang="en-GB" sz="1400" u="none" cap="none" strike="noStrike">
                <a:solidFill>
                  <a:schemeClr val="dk1"/>
                </a:solidFill>
                <a:latin typeface="Trebuchet MS"/>
                <a:ea typeface="Trebuchet MS"/>
                <a:cs typeface="Trebuchet MS"/>
                <a:sym typeface="Trebuchet MS"/>
              </a:rPr>
              <a:t>maximum utility of state on run?</a:t>
            </a:r>
            <a:endParaRPr sz="1100"/>
          </a:p>
          <a:p>
            <a:pPr indent="0" lvl="1" marL="342900" marR="0" rtl="0" algn="l">
              <a:spcBef>
                <a:spcPts val="0"/>
              </a:spcBef>
              <a:spcAft>
                <a:spcPts val="0"/>
              </a:spcAft>
              <a:buNone/>
            </a:pPr>
            <a:r>
              <a:rPr b="0" i="0" lang="en-GB" sz="1400" u="none" cap="none" strike="noStrike">
                <a:solidFill>
                  <a:schemeClr val="dk1"/>
                </a:solidFill>
                <a:latin typeface="Trebuchet MS"/>
                <a:ea typeface="Trebuchet MS"/>
                <a:cs typeface="Trebuchet MS"/>
                <a:sym typeface="Trebuchet MS"/>
              </a:rPr>
              <a:t>sum of utilities of states on run?</a:t>
            </a:r>
            <a:endParaRPr sz="1100"/>
          </a:p>
          <a:p>
            <a:pPr indent="0" lvl="1" marL="342900" marR="0" rtl="0" algn="l">
              <a:spcBef>
                <a:spcPts val="0"/>
              </a:spcBef>
              <a:spcAft>
                <a:spcPts val="0"/>
              </a:spcAft>
              <a:buNone/>
            </a:pPr>
            <a:r>
              <a:rPr b="0" i="0" lang="en-GB" sz="1400" u="none" cap="none" strike="noStrike">
                <a:solidFill>
                  <a:schemeClr val="dk1"/>
                </a:solidFill>
                <a:latin typeface="Trebuchet MS"/>
                <a:ea typeface="Trebuchet MS"/>
                <a:cs typeface="Trebuchet MS"/>
                <a:sym typeface="Trebuchet MS"/>
              </a:rPr>
              <a:t>average?</a:t>
            </a:r>
            <a:endParaRPr sz="1100"/>
          </a:p>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Disadvantage: difficult to specify a </a:t>
            </a:r>
            <a:r>
              <a:rPr i="1" lang="en-GB" sz="1400">
                <a:solidFill>
                  <a:srgbClr val="003399"/>
                </a:solidFill>
                <a:latin typeface="Trebuchet MS"/>
                <a:ea typeface="Trebuchet MS"/>
                <a:cs typeface="Trebuchet MS"/>
                <a:sym typeface="Trebuchet MS"/>
              </a:rPr>
              <a:t>long term</a:t>
            </a:r>
            <a:r>
              <a:rPr i="1" lang="en-GB" sz="1400">
                <a:solidFill>
                  <a:schemeClr val="dk1"/>
                </a:solidFill>
                <a:latin typeface="Trebuchet MS"/>
                <a:ea typeface="Trebuchet MS"/>
                <a:cs typeface="Trebuchet MS"/>
                <a:sym typeface="Trebuchet MS"/>
              </a:rPr>
              <a:t> </a:t>
            </a:r>
            <a:r>
              <a:rPr lang="en-GB" sz="1400">
                <a:solidFill>
                  <a:schemeClr val="dk1"/>
                </a:solidFill>
                <a:latin typeface="Trebuchet MS"/>
                <a:ea typeface="Trebuchet MS"/>
                <a:cs typeface="Trebuchet MS"/>
                <a:sym typeface="Trebuchet MS"/>
              </a:rPr>
              <a:t>view when assigning utilities to individual states</a:t>
            </a:r>
            <a:br>
              <a:rPr lang="en-GB" sz="1400">
                <a:solidFill>
                  <a:schemeClr val="dk1"/>
                </a:solidFill>
                <a:latin typeface="Trebuchet MS"/>
                <a:ea typeface="Trebuchet MS"/>
                <a:cs typeface="Trebuchet MS"/>
                <a:sym typeface="Trebuchet MS"/>
              </a:rPr>
            </a:br>
            <a:r>
              <a:rPr lang="en-GB" sz="1400">
                <a:solidFill>
                  <a:schemeClr val="dk1"/>
                </a:solidFill>
                <a:latin typeface="Trebuchet MS"/>
                <a:ea typeface="Trebuchet MS"/>
                <a:cs typeface="Trebuchet MS"/>
                <a:sym typeface="Trebuchet MS"/>
              </a:rPr>
              <a:t>(One possibility: a </a:t>
            </a:r>
            <a:r>
              <a:rPr i="1" lang="en-GB" sz="1400">
                <a:solidFill>
                  <a:srgbClr val="003399"/>
                </a:solidFill>
                <a:latin typeface="Trebuchet MS"/>
                <a:ea typeface="Trebuchet MS"/>
                <a:cs typeface="Trebuchet MS"/>
                <a:sym typeface="Trebuchet MS"/>
              </a:rPr>
              <a:t>discount</a:t>
            </a:r>
            <a:r>
              <a:rPr i="1" lang="en-GB" sz="1400">
                <a:solidFill>
                  <a:schemeClr val="dk1"/>
                </a:solidFill>
                <a:latin typeface="Trebuchet MS"/>
                <a:ea typeface="Trebuchet MS"/>
                <a:cs typeface="Trebuchet MS"/>
                <a:sym typeface="Trebuchet MS"/>
              </a:rPr>
              <a:t> </a:t>
            </a:r>
            <a:r>
              <a:rPr lang="en-GB" sz="1400">
                <a:solidFill>
                  <a:schemeClr val="dk1"/>
                </a:solidFill>
                <a:latin typeface="Trebuchet MS"/>
                <a:ea typeface="Trebuchet MS"/>
                <a:cs typeface="Trebuchet MS"/>
                <a:sym typeface="Trebuchet MS"/>
              </a:rPr>
              <a:t>for states later on.)</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352800" y="2851925"/>
            <a:ext cx="3602701" cy="1686209"/>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accent1"/>
              </a:buClr>
              <a:buSzPts val="1600"/>
              <a:buFont typeface="Trebuchet MS"/>
              <a:buNone/>
            </a:pPr>
            <a:r>
              <a:rPr lang="en-GB" sz="1600"/>
              <a:t>Based on </a:t>
            </a:r>
            <a:r>
              <a:rPr lang="en-GB" sz="1600">
                <a:solidFill>
                  <a:schemeClr val="dk2"/>
                </a:solidFill>
              </a:rPr>
              <a:t>“An Introduction to MultiAgent Systems”</a:t>
            </a:r>
            <a:r>
              <a:rPr lang="en-GB" sz="1600"/>
              <a:t> by Michael Wooldridge, John Wiley &amp; Sons, 2002.</a:t>
            </a:r>
            <a:br>
              <a:rPr lang="en-GB" sz="1600"/>
            </a:br>
            <a:r>
              <a:rPr lang="en-GB" sz="1200">
                <a:latin typeface="Droid Sans Mono"/>
                <a:ea typeface="Droid Sans Mono"/>
                <a:cs typeface="Droid Sans Mono"/>
                <a:sym typeface="Droid Sans Mono"/>
              </a:rPr>
              <a:t>http://www.csc.liv.ac.uk/˜mjw/pubs/imas/</a:t>
            </a:r>
            <a:br>
              <a:rPr lang="en-GB" sz="1200">
                <a:latin typeface="Droid Sans Mono"/>
                <a:ea typeface="Droid Sans Mono"/>
                <a:cs typeface="Droid Sans Mono"/>
                <a:sym typeface="Droid Sans Mono"/>
              </a:rPr>
            </a:br>
            <a:endParaRPr sz="1600"/>
          </a:p>
        </p:txBody>
      </p:sp>
      <p:pic>
        <p:nvPicPr>
          <p:cNvPr descr="Amazon.fr - An Introduction to MultiAgent Systems - Wooldridge, Michael -  Livres" id="195" name="Google Shape;195;p31"/>
          <p:cNvPicPr preferRelativeResize="0"/>
          <p:nvPr/>
        </p:nvPicPr>
        <p:blipFill rotWithShape="1">
          <a:blip r:embed="rId3">
            <a:alphaModFix/>
          </a:blip>
          <a:srcRect b="0" l="0" r="0" t="0"/>
          <a:stretch/>
        </p:blipFill>
        <p:spPr>
          <a:xfrm>
            <a:off x="722506" y="1655259"/>
            <a:ext cx="2095500" cy="2686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Exercise for next week</a:t>
            </a:r>
            <a:endParaRPr sz="1100"/>
          </a:p>
        </p:txBody>
      </p:sp>
      <p:sp>
        <p:nvSpPr>
          <p:cNvPr id="358" name="Google Shape;358;p49"/>
          <p:cNvSpPr txBox="1"/>
          <p:nvPr>
            <p:ph idx="1" type="body"/>
          </p:nvPr>
        </p:nvSpPr>
        <p:spPr>
          <a:xfrm>
            <a:off x="508000" y="1620442"/>
            <a:ext cx="6447501" cy="2910580"/>
          </a:xfrm>
          <a:prstGeom prst="rect">
            <a:avLst/>
          </a:prstGeom>
          <a:noFill/>
          <a:ln>
            <a:noFill/>
          </a:ln>
        </p:spPr>
        <p:txBody>
          <a:bodyPr anchorCtr="0" anchor="t" bIns="34275" lIns="68575" spcFirstLastPara="1" rIns="68575" wrap="square" tIns="34275">
            <a:noAutofit/>
          </a:bodyPr>
          <a:lstStyle/>
          <a:p>
            <a:pPr indent="-254000" lvl="0" marL="254000" rtl="0" algn="l">
              <a:spcBef>
                <a:spcPts val="0"/>
              </a:spcBef>
              <a:spcAft>
                <a:spcPts val="0"/>
              </a:spcAft>
              <a:buSzPts val="1000"/>
              <a:buChar char="►"/>
            </a:pPr>
            <a:r>
              <a:rPr lang="en-GB" sz="1200"/>
              <a:t>Give other (2-4) examples of agents (not necessarily intelligent) that you know of. For each define precisely:</a:t>
            </a:r>
            <a:endParaRPr sz="1100"/>
          </a:p>
          <a:p>
            <a:pPr indent="-222250" lvl="1" marL="558800" rtl="0" algn="l">
              <a:spcBef>
                <a:spcPts val="800"/>
              </a:spcBef>
              <a:spcAft>
                <a:spcPts val="0"/>
              </a:spcAft>
              <a:buSzPts val="900"/>
              <a:buChar char="►"/>
            </a:pPr>
            <a:r>
              <a:rPr lang="en-GB" sz="1100"/>
              <a:t>The environment that the agents occupy </a:t>
            </a:r>
            <a:endParaRPr sz="1100"/>
          </a:p>
          <a:p>
            <a:pPr indent="-222250" lvl="1" marL="558800" rtl="0" algn="l">
              <a:spcBef>
                <a:spcPts val="800"/>
              </a:spcBef>
              <a:spcAft>
                <a:spcPts val="0"/>
              </a:spcAft>
              <a:buSzPts val="900"/>
              <a:buChar char="►"/>
            </a:pPr>
            <a:r>
              <a:rPr lang="en-GB" sz="1100"/>
              <a:t>The states that the environment can be in</a:t>
            </a:r>
            <a:endParaRPr sz="1100"/>
          </a:p>
          <a:p>
            <a:pPr indent="-222250" lvl="1" marL="558800" rtl="0" algn="l">
              <a:spcBef>
                <a:spcPts val="800"/>
              </a:spcBef>
              <a:spcAft>
                <a:spcPts val="0"/>
              </a:spcAft>
              <a:buSzPts val="900"/>
              <a:buChar char="►"/>
            </a:pPr>
            <a:r>
              <a:rPr lang="en-GB" sz="1100"/>
              <a:t>Is the environment accessible, deterministic or static? </a:t>
            </a:r>
            <a:endParaRPr sz="1100"/>
          </a:p>
          <a:p>
            <a:pPr indent="-222250" lvl="1" marL="558800" rtl="0" algn="l">
              <a:spcBef>
                <a:spcPts val="800"/>
              </a:spcBef>
              <a:spcAft>
                <a:spcPts val="0"/>
              </a:spcAft>
              <a:buSzPts val="900"/>
              <a:buChar char="►"/>
            </a:pPr>
            <a:r>
              <a:rPr lang="en-GB" sz="1100"/>
              <a:t>The actions available to the agent (define their pre and post conditions)</a:t>
            </a:r>
            <a:endParaRPr sz="1100"/>
          </a:p>
          <a:p>
            <a:pPr indent="-222250" lvl="1" marL="558800" rtl="0" algn="l">
              <a:spcBef>
                <a:spcPts val="800"/>
              </a:spcBef>
              <a:spcAft>
                <a:spcPts val="0"/>
              </a:spcAft>
              <a:buSzPts val="900"/>
              <a:buChar char="►"/>
            </a:pPr>
            <a:r>
              <a:rPr lang="en-GB" sz="1100"/>
              <a:t>The goal (or design objectives) of the agent</a:t>
            </a:r>
            <a:endParaRPr sz="1100"/>
          </a:p>
          <a:p>
            <a:pPr indent="-222250" lvl="1" marL="558800" rtl="0" algn="l">
              <a:spcBef>
                <a:spcPts val="800"/>
              </a:spcBef>
              <a:spcAft>
                <a:spcPts val="0"/>
              </a:spcAft>
              <a:buSzPts val="900"/>
              <a:buChar char="►"/>
            </a:pPr>
            <a:r>
              <a:rPr lang="en-GB" sz="1100"/>
              <a:t>How / if the agents interact amongst each other</a:t>
            </a:r>
            <a:endParaRPr sz="1100"/>
          </a:p>
          <a:p>
            <a:pPr indent="-222250" lvl="1" marL="558800" rtl="0" algn="l">
              <a:spcBef>
                <a:spcPts val="800"/>
              </a:spcBef>
              <a:spcAft>
                <a:spcPts val="0"/>
              </a:spcAft>
              <a:buSzPts val="900"/>
              <a:buChar char="►"/>
            </a:pPr>
            <a:r>
              <a:rPr lang="en-GB" sz="1100"/>
              <a:t>A few examples of runs</a:t>
            </a:r>
            <a:endParaRPr sz="1100"/>
          </a:p>
          <a:p>
            <a:pPr indent="0" lvl="1" marL="342900" rtl="0" algn="l">
              <a:spcBef>
                <a:spcPts val="800"/>
              </a:spcBef>
              <a:spcAft>
                <a:spcPts val="0"/>
              </a:spcAft>
              <a:buSzPts val="900"/>
              <a:buNone/>
            </a:pPr>
            <a:r>
              <a:t/>
            </a:r>
            <a:endParaRPr sz="1100"/>
          </a:p>
          <a:p>
            <a:pPr indent="-215900" lvl="0" marL="254000" rtl="0" algn="l">
              <a:spcBef>
                <a:spcPts val="800"/>
              </a:spcBef>
              <a:spcAft>
                <a:spcPts val="0"/>
              </a:spcAft>
              <a:buSzPts val="1000"/>
              <a:buChar char="►"/>
            </a:pPr>
            <a:r>
              <a:rPr lang="en-GB" sz="1200"/>
              <a:t>If you have time you can start implementing one of the agent architectures above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Programming progression…</a:t>
            </a:r>
            <a:endParaRPr sz="1100"/>
          </a:p>
        </p:txBody>
      </p:sp>
      <p:sp>
        <p:nvSpPr>
          <p:cNvPr id="201" name="Google Shape;201;p32"/>
          <p:cNvSpPr txBox="1"/>
          <p:nvPr>
            <p:ph idx="1" type="body"/>
          </p:nvPr>
        </p:nvSpPr>
        <p:spPr>
          <a:xfrm>
            <a:off x="1485900" y="971551"/>
            <a:ext cx="6172200" cy="3626644"/>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Programming has progressed through:</a:t>
            </a:r>
            <a:endParaRPr sz="1100"/>
          </a:p>
          <a:p>
            <a:pPr indent="-215900" lvl="1" marL="558800" rtl="0" algn="l">
              <a:spcBef>
                <a:spcPts val="800"/>
              </a:spcBef>
              <a:spcAft>
                <a:spcPts val="0"/>
              </a:spcAft>
              <a:buSzPts val="1000"/>
              <a:buChar char="►"/>
            </a:pPr>
            <a:r>
              <a:rPr lang="en-GB" sz="1100"/>
              <a:t>machine code;</a:t>
            </a:r>
            <a:endParaRPr sz="1100"/>
          </a:p>
          <a:p>
            <a:pPr indent="-215900" lvl="1" marL="558800" rtl="0" algn="l">
              <a:spcBef>
                <a:spcPts val="800"/>
              </a:spcBef>
              <a:spcAft>
                <a:spcPts val="0"/>
              </a:spcAft>
              <a:buSzPts val="1000"/>
              <a:buChar char="►"/>
            </a:pPr>
            <a:r>
              <a:rPr lang="en-GB" sz="1100"/>
              <a:t>assembly language;</a:t>
            </a:r>
            <a:endParaRPr sz="1100"/>
          </a:p>
          <a:p>
            <a:pPr indent="-215900" lvl="1" marL="558800" rtl="0" algn="l">
              <a:spcBef>
                <a:spcPts val="800"/>
              </a:spcBef>
              <a:spcAft>
                <a:spcPts val="0"/>
              </a:spcAft>
              <a:buSzPts val="1000"/>
              <a:buChar char="►"/>
            </a:pPr>
            <a:r>
              <a:rPr lang="en-GB" sz="1100"/>
              <a:t>machine-independent programming languages;</a:t>
            </a:r>
            <a:endParaRPr sz="1100"/>
          </a:p>
          <a:p>
            <a:pPr indent="-215900" lvl="1" marL="558800" rtl="0" algn="l">
              <a:spcBef>
                <a:spcPts val="800"/>
              </a:spcBef>
              <a:spcAft>
                <a:spcPts val="0"/>
              </a:spcAft>
              <a:buSzPts val="1000"/>
              <a:buChar char="►"/>
            </a:pPr>
            <a:r>
              <a:rPr lang="en-GB" sz="1100"/>
              <a:t>sub-routines;</a:t>
            </a:r>
            <a:endParaRPr sz="1100"/>
          </a:p>
          <a:p>
            <a:pPr indent="-215900" lvl="1" marL="558800" rtl="0" algn="l">
              <a:spcBef>
                <a:spcPts val="800"/>
              </a:spcBef>
              <a:spcAft>
                <a:spcPts val="0"/>
              </a:spcAft>
              <a:buSzPts val="1000"/>
              <a:buChar char="►"/>
            </a:pPr>
            <a:r>
              <a:rPr lang="en-GB" sz="1100"/>
              <a:t>procedures &amp; functions;</a:t>
            </a:r>
            <a:endParaRPr sz="1100"/>
          </a:p>
          <a:p>
            <a:pPr indent="-215900" lvl="1" marL="558800" rtl="0" algn="l">
              <a:spcBef>
                <a:spcPts val="800"/>
              </a:spcBef>
              <a:spcAft>
                <a:spcPts val="0"/>
              </a:spcAft>
              <a:buSzPts val="1000"/>
              <a:buChar char="►"/>
            </a:pPr>
            <a:r>
              <a:rPr lang="en-GB" sz="1100"/>
              <a:t>abstract data types;</a:t>
            </a:r>
            <a:endParaRPr sz="1100"/>
          </a:p>
          <a:p>
            <a:pPr indent="-215900" lvl="1" marL="558800" rtl="0" algn="l">
              <a:spcBef>
                <a:spcPts val="800"/>
              </a:spcBef>
              <a:spcAft>
                <a:spcPts val="0"/>
              </a:spcAft>
              <a:buSzPts val="1000"/>
              <a:buChar char="►"/>
            </a:pPr>
            <a:r>
              <a:rPr lang="en-GB" sz="1100"/>
              <a:t>objects;</a:t>
            </a:r>
            <a:endParaRPr sz="1100"/>
          </a:p>
          <a:p>
            <a:pPr indent="-254000" lvl="0" marL="254000" rtl="0" algn="l">
              <a:spcBef>
                <a:spcPts val="800"/>
              </a:spcBef>
              <a:spcAft>
                <a:spcPts val="0"/>
              </a:spcAft>
              <a:buSzPts val="1100"/>
              <a:buFont typeface="Noto Sans Symbols"/>
              <a:buNone/>
            </a:pPr>
            <a:r>
              <a:rPr lang="en-GB" sz="1100"/>
              <a:t>to </a:t>
            </a:r>
            <a:r>
              <a:rPr i="1" lang="en-GB" sz="1100">
                <a:solidFill>
                  <a:srgbClr val="003399"/>
                </a:solidFill>
              </a:rPr>
              <a:t>agents</a:t>
            </a:r>
            <a:r>
              <a:rPr lang="en-GB" sz="1100"/>
              <a:t>.</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Agents, a Definition</a:t>
            </a:r>
            <a:endParaRPr sz="1100"/>
          </a:p>
        </p:txBody>
      </p:sp>
      <p:sp>
        <p:nvSpPr>
          <p:cNvPr id="207" name="Google Shape;207;p33"/>
          <p:cNvSpPr txBox="1"/>
          <p:nvPr>
            <p:ph idx="1" type="body"/>
          </p:nvPr>
        </p:nvSpPr>
        <p:spPr>
          <a:xfrm>
            <a:off x="759951" y="1177847"/>
            <a:ext cx="5943600" cy="314325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An agent is a computer system that is capable of </a:t>
            </a:r>
            <a:r>
              <a:rPr i="1" lang="en-GB" sz="1100">
                <a:solidFill>
                  <a:srgbClr val="003399"/>
                </a:solidFill>
              </a:rPr>
              <a:t>independent</a:t>
            </a:r>
            <a:r>
              <a:rPr i="1" lang="en-GB" sz="1100"/>
              <a:t> </a:t>
            </a:r>
            <a:r>
              <a:rPr lang="en-GB" sz="1100"/>
              <a:t>action on behalf of its user or owner (figuring out what needs to be done to satisfy design objectives, rather than constantly being told)</a:t>
            </a:r>
            <a:endParaRPr sz="1100"/>
          </a:p>
          <a:p>
            <a:pPr indent="-260350" lvl="0" marL="254000" rtl="0" algn="l">
              <a:spcBef>
                <a:spcPts val="800"/>
              </a:spcBef>
              <a:spcAft>
                <a:spcPts val="0"/>
              </a:spcAft>
              <a:buSzPts val="1100"/>
              <a:buChar char="►"/>
            </a:pPr>
            <a:r>
              <a:rPr lang="en-GB" sz="1100"/>
              <a:t>To successfully interact, they will require the ability to </a:t>
            </a:r>
            <a:r>
              <a:rPr i="1" lang="en-GB" sz="1100">
                <a:solidFill>
                  <a:srgbClr val="003399"/>
                </a:solidFill>
              </a:rPr>
              <a:t>cooperate</a:t>
            </a:r>
            <a:r>
              <a:rPr lang="en-GB" sz="1100"/>
              <a:t>, </a:t>
            </a:r>
            <a:r>
              <a:rPr i="1" lang="en-GB" sz="1100">
                <a:solidFill>
                  <a:srgbClr val="003399"/>
                </a:solidFill>
              </a:rPr>
              <a:t>coordinate</a:t>
            </a:r>
            <a:r>
              <a:rPr lang="en-GB" sz="1100"/>
              <a:t>, and </a:t>
            </a:r>
            <a:r>
              <a:rPr i="1" lang="en-GB" sz="1100">
                <a:solidFill>
                  <a:srgbClr val="003399"/>
                </a:solidFill>
              </a:rPr>
              <a:t>negotiate</a:t>
            </a:r>
            <a:r>
              <a:rPr lang="en-GB" sz="1100"/>
              <a:t> with each other, much as people do</a:t>
            </a:r>
            <a:endParaRPr sz="1100"/>
          </a:p>
          <a:p>
            <a:pPr indent="0" lvl="0" marL="0" rtl="0" algn="l">
              <a:spcBef>
                <a:spcPts val="800"/>
              </a:spcBef>
              <a:spcAft>
                <a:spcPts val="0"/>
              </a:spcAft>
              <a:buSzPts val="1100"/>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Agent Design, Society Design</a:t>
            </a:r>
            <a:endParaRPr sz="1100"/>
          </a:p>
        </p:txBody>
      </p:sp>
      <p:sp>
        <p:nvSpPr>
          <p:cNvPr id="213" name="Google Shape;213;p34"/>
          <p:cNvSpPr txBox="1"/>
          <p:nvPr>
            <p:ph idx="1" type="body"/>
          </p:nvPr>
        </p:nvSpPr>
        <p:spPr>
          <a:xfrm>
            <a:off x="571500" y="1314450"/>
            <a:ext cx="6686550" cy="382905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Two key problems:</a:t>
            </a:r>
            <a:endParaRPr sz="1100"/>
          </a:p>
          <a:p>
            <a:pPr indent="-215900" lvl="1" marL="558800" rtl="0" algn="l">
              <a:spcBef>
                <a:spcPts val="800"/>
              </a:spcBef>
              <a:spcAft>
                <a:spcPts val="0"/>
              </a:spcAft>
              <a:buSzPts val="1000"/>
              <a:buChar char="►"/>
            </a:pPr>
            <a:r>
              <a:rPr lang="en-GB" sz="1100"/>
              <a:t>How do we build agents capable of independent, autonomous action, so that they can successfully carry out tasks we delegate to them?</a:t>
            </a:r>
            <a:endParaRPr sz="1100"/>
          </a:p>
          <a:p>
            <a:pPr indent="-215900" lvl="1" marL="558800" rtl="0" algn="l">
              <a:spcBef>
                <a:spcPts val="800"/>
              </a:spcBef>
              <a:spcAft>
                <a:spcPts val="0"/>
              </a:spcAft>
              <a:buSzPts val="1000"/>
              <a:buChar char="►"/>
            </a:pPr>
            <a:r>
              <a:rPr lang="en-GB" sz="1100"/>
              <a:t>How do we build agents that are capable of interacting (cooperating, coordinating, negotiating) with other agents in order to successfully carry out those delegated tasks, especially when the other agents cannot be assumed to share the same interests/goals?</a:t>
            </a:r>
            <a:endParaRPr sz="1100"/>
          </a:p>
          <a:p>
            <a:pPr indent="-260350" lvl="0" marL="254000" rtl="0" algn="l">
              <a:spcBef>
                <a:spcPts val="800"/>
              </a:spcBef>
              <a:spcAft>
                <a:spcPts val="0"/>
              </a:spcAft>
              <a:buSzPts val="1100"/>
              <a:buChar char="►"/>
            </a:pPr>
            <a:r>
              <a:rPr lang="en-GB" sz="1100"/>
              <a:t>The first problem is </a:t>
            </a:r>
            <a:r>
              <a:rPr i="1" lang="en-GB" sz="1100">
                <a:solidFill>
                  <a:srgbClr val="003399"/>
                </a:solidFill>
              </a:rPr>
              <a:t>agent design</a:t>
            </a:r>
            <a:r>
              <a:rPr lang="en-GB" sz="1100"/>
              <a:t>, the second is </a:t>
            </a:r>
            <a:r>
              <a:rPr i="1" lang="en-GB" sz="1100">
                <a:solidFill>
                  <a:srgbClr val="003399"/>
                </a:solidFill>
              </a:rPr>
              <a:t>society design</a:t>
            </a:r>
            <a:r>
              <a:rPr lang="en-GB" sz="1100"/>
              <a:t> (micro/macro)</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900"/>
              <a:buFont typeface="Trebuchet MS"/>
              <a:buNone/>
            </a:pPr>
            <a:r>
              <a:rPr lang="en-GB" sz="2900"/>
              <a:t>Autonomous Agents for specialized tasks</a:t>
            </a:r>
            <a:endParaRPr sz="1100"/>
          </a:p>
        </p:txBody>
      </p:sp>
      <p:sp>
        <p:nvSpPr>
          <p:cNvPr id="219" name="Google Shape;219;p35"/>
          <p:cNvSpPr txBox="1"/>
          <p:nvPr>
            <p:ph idx="1" type="body"/>
          </p:nvPr>
        </p:nvSpPr>
        <p:spPr>
          <a:xfrm>
            <a:off x="574288" y="1447800"/>
            <a:ext cx="6172200" cy="3398044"/>
          </a:xfrm>
          <a:prstGeom prst="rect">
            <a:avLst/>
          </a:prstGeom>
          <a:noFill/>
          <a:ln>
            <a:noFill/>
          </a:ln>
        </p:spPr>
        <p:txBody>
          <a:bodyPr anchorCtr="0" anchor="t" bIns="34275" lIns="68575" spcFirstLastPara="1" rIns="68575" wrap="square" tIns="34275">
            <a:noAutofit/>
          </a:bodyPr>
          <a:lstStyle/>
          <a:p>
            <a:pPr indent="-260350" lvl="0" marL="254000" rtl="0" algn="l">
              <a:lnSpc>
                <a:spcPct val="110000"/>
              </a:lnSpc>
              <a:spcBef>
                <a:spcPts val="0"/>
              </a:spcBef>
              <a:spcAft>
                <a:spcPts val="0"/>
              </a:spcAft>
              <a:buSzPts val="1100"/>
              <a:buChar char="►"/>
            </a:pPr>
            <a:r>
              <a:rPr lang="en-GB" sz="1100"/>
              <a:t>When a space probe makes its long flight from Earth to the outer planets, a ground crew is usually required to continually track its progress, and decide how to deal with unexpected eventualities. This is costly and, if decisions are required </a:t>
            </a:r>
            <a:r>
              <a:rPr i="1" lang="en-GB" sz="1100">
                <a:solidFill>
                  <a:srgbClr val="003399"/>
                </a:solidFill>
              </a:rPr>
              <a:t>quickly</a:t>
            </a:r>
            <a:r>
              <a:rPr lang="en-GB" sz="1100"/>
              <a:t>, it is simply not practicable. For these reasons, organizations like NASA are seriously investigating the possibility of making probes more autonomous — giving them richer decision making capabilities and responsibilities.</a:t>
            </a:r>
            <a:endParaRPr sz="1100"/>
          </a:p>
          <a:p>
            <a:pPr indent="-215900" lvl="1" marL="558800" rtl="0" algn="l">
              <a:lnSpc>
                <a:spcPct val="110000"/>
              </a:lnSpc>
              <a:spcBef>
                <a:spcPts val="800"/>
              </a:spcBef>
              <a:spcAft>
                <a:spcPts val="0"/>
              </a:spcAft>
              <a:buSzPts val="1000"/>
              <a:buChar char="►"/>
            </a:pPr>
            <a:r>
              <a:rPr i="1" lang="en-GB" sz="1100">
                <a:solidFill>
                  <a:srgbClr val="003399"/>
                </a:solidFill>
              </a:rPr>
              <a:t>This is not fiction: </a:t>
            </a:r>
            <a:r>
              <a:rPr lang="en-GB" sz="1100">
                <a:solidFill>
                  <a:srgbClr val="003399"/>
                </a:solidFill>
              </a:rPr>
              <a:t>NASA</a:t>
            </a:r>
            <a:r>
              <a:rPr i="1" lang="en-GB" sz="1100">
                <a:solidFill>
                  <a:srgbClr val="003399"/>
                </a:solidFill>
              </a:rPr>
              <a:t>’s DS1 has done it!</a:t>
            </a:r>
            <a:endParaRPr sz="1100">
              <a:solidFill>
                <a:srgbClr val="003399"/>
              </a:solidFill>
            </a:endParaRPr>
          </a:p>
          <a:p>
            <a:pPr indent="-260350" lvl="0" marL="254000" rtl="0" algn="l">
              <a:spcBef>
                <a:spcPts val="800"/>
              </a:spcBef>
              <a:spcAft>
                <a:spcPts val="0"/>
              </a:spcAft>
              <a:buSzPts val="1100"/>
              <a:buChar char="►"/>
            </a:pPr>
            <a:r>
              <a:rPr lang="en-GB" sz="1100"/>
              <a:t>Agents (and their physical instantiation in robots) have a role to play in high-risk situations, unsuitable or impossible for humans</a:t>
            </a:r>
            <a:endParaRPr sz="1100"/>
          </a:p>
          <a:p>
            <a:pPr indent="-260350" lvl="0" marL="254000" rtl="0" algn="l">
              <a:spcBef>
                <a:spcPts val="800"/>
              </a:spcBef>
              <a:spcAft>
                <a:spcPts val="0"/>
              </a:spcAft>
              <a:buSzPts val="1100"/>
              <a:buChar char="►"/>
            </a:pPr>
            <a:r>
              <a:rPr lang="en-GB" sz="1100"/>
              <a:t>The degree of autonomy will differ depending on the situation (remote human control may be an alternative, but not always)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Internet Agents</a:t>
            </a:r>
            <a:endParaRPr sz="1100"/>
          </a:p>
        </p:txBody>
      </p:sp>
      <p:sp>
        <p:nvSpPr>
          <p:cNvPr id="225" name="Google Shape;225;p36"/>
          <p:cNvSpPr txBox="1"/>
          <p:nvPr>
            <p:ph idx="1" type="body"/>
          </p:nvPr>
        </p:nvSpPr>
        <p:spPr>
          <a:xfrm>
            <a:off x="359627" y="1158333"/>
            <a:ext cx="6457950" cy="38862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Searching the Internet for the answer to a specific query can be a long and tedious process. So, why not allow a computer program — an agent — do searches for us? The agent would typically be given a query that would require synthesizing pieces of information from various different Internet information sources. Failure would occur when a particular resource was unavailable, (perhaps due to network failure), or where results could not be obtained.</a:t>
            </a:r>
            <a:endParaRPr sz="1100"/>
          </a:p>
          <a:p>
            <a:pPr indent="-190500" lvl="0" marL="254000" rtl="0" algn="l">
              <a:spcBef>
                <a:spcPts val="800"/>
              </a:spcBef>
              <a:spcAft>
                <a:spcPts val="0"/>
              </a:spcAft>
              <a:buSzPts val="1100"/>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idx="12" type="sldNum"/>
          </p:nvPr>
        </p:nvSpPr>
        <p:spPr>
          <a:xfrm>
            <a:off x="5733768" y="4251547"/>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231" name="Google Shape;231;p37"/>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rgbClr val="CC3300"/>
              </a:buClr>
              <a:buSzPts val="2700"/>
              <a:buFont typeface="Trebuchet MS"/>
              <a:buNone/>
            </a:pPr>
            <a:r>
              <a:rPr lang="en-GB" sz="1100">
                <a:solidFill>
                  <a:srgbClr val="CC3300"/>
                </a:solidFill>
              </a:rPr>
              <a:t>What is an Agent?</a:t>
            </a:r>
            <a:br>
              <a:rPr lang="en-GB" sz="1100">
                <a:solidFill>
                  <a:srgbClr val="CC3300"/>
                </a:solidFill>
              </a:rPr>
            </a:br>
            <a:endParaRPr sz="1100">
              <a:solidFill>
                <a:srgbClr val="CC3300"/>
              </a:solidFill>
            </a:endParaRPr>
          </a:p>
        </p:txBody>
      </p:sp>
      <p:sp>
        <p:nvSpPr>
          <p:cNvPr id="232" name="Google Shape;232;p37"/>
          <p:cNvSpPr txBox="1"/>
          <p:nvPr>
            <p:ph idx="1" type="body"/>
          </p:nvPr>
        </p:nvSpPr>
        <p:spPr>
          <a:xfrm>
            <a:off x="485775" y="1376870"/>
            <a:ext cx="6343650" cy="222885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The main point about agents is they are </a:t>
            </a:r>
            <a:r>
              <a:rPr i="1" lang="en-GB" sz="1100">
                <a:solidFill>
                  <a:srgbClr val="003399"/>
                </a:solidFill>
              </a:rPr>
              <a:t>autonomous</a:t>
            </a:r>
            <a:r>
              <a:rPr lang="en-GB" sz="1100"/>
              <a:t>: capable of acting independently, exhibiting control over their internal state</a:t>
            </a:r>
            <a:endParaRPr sz="1100"/>
          </a:p>
          <a:p>
            <a:pPr indent="-260350" lvl="0" marL="254000" rtl="0" algn="l">
              <a:spcBef>
                <a:spcPts val="800"/>
              </a:spcBef>
              <a:spcAft>
                <a:spcPts val="0"/>
              </a:spcAft>
              <a:buSzPts val="1100"/>
              <a:buChar char="►"/>
            </a:pPr>
            <a:r>
              <a:rPr lang="en-GB" sz="1100"/>
              <a:t>Thus: </a:t>
            </a:r>
            <a:r>
              <a:rPr i="1" lang="en-GB" sz="1100">
                <a:solidFill>
                  <a:srgbClr val="003399"/>
                </a:solidFill>
              </a:rPr>
              <a:t>an</a:t>
            </a:r>
            <a:r>
              <a:rPr lang="en-GB" sz="1100">
                <a:solidFill>
                  <a:srgbClr val="003399"/>
                </a:solidFill>
              </a:rPr>
              <a:t> agent</a:t>
            </a:r>
            <a:r>
              <a:rPr i="1" lang="en-GB" sz="1100">
                <a:solidFill>
                  <a:srgbClr val="003399"/>
                </a:solidFill>
              </a:rPr>
              <a:t> is a computer system capable of </a:t>
            </a:r>
            <a:r>
              <a:rPr lang="en-GB" sz="1100">
                <a:solidFill>
                  <a:srgbClr val="003399"/>
                </a:solidFill>
              </a:rPr>
              <a:t>autonomous action </a:t>
            </a:r>
            <a:r>
              <a:rPr i="1" lang="en-GB" sz="1100">
                <a:solidFill>
                  <a:srgbClr val="003399"/>
                </a:solidFill>
              </a:rPr>
              <a:t>in some environment in order to meet its </a:t>
            </a:r>
            <a:r>
              <a:rPr lang="en-GB" sz="1100">
                <a:solidFill>
                  <a:srgbClr val="003399"/>
                </a:solidFill>
              </a:rPr>
              <a:t>design objectives</a:t>
            </a:r>
            <a:endParaRPr sz="1100"/>
          </a:p>
        </p:txBody>
      </p:sp>
      <p:sp>
        <p:nvSpPr>
          <p:cNvPr id="233" name="Google Shape;233;p37"/>
          <p:cNvSpPr/>
          <p:nvPr/>
        </p:nvSpPr>
        <p:spPr>
          <a:xfrm>
            <a:off x="2776921" y="2749475"/>
            <a:ext cx="1943100" cy="571500"/>
          </a:xfrm>
          <a:prstGeom prst="rect">
            <a:avLst/>
          </a:prstGeom>
          <a:no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34" name="Google Shape;234;p37"/>
          <p:cNvSpPr/>
          <p:nvPr/>
        </p:nvSpPr>
        <p:spPr>
          <a:xfrm>
            <a:off x="2776921" y="3721025"/>
            <a:ext cx="1943100" cy="571500"/>
          </a:xfrm>
          <a:prstGeom prst="rect">
            <a:avLst/>
          </a:prstGeom>
          <a:no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35" name="Google Shape;235;p37"/>
          <p:cNvSpPr txBox="1"/>
          <p:nvPr/>
        </p:nvSpPr>
        <p:spPr>
          <a:xfrm>
            <a:off x="3348421" y="2920926"/>
            <a:ext cx="857250" cy="27503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SYSTEM</a:t>
            </a:r>
            <a:endParaRPr sz="1100"/>
          </a:p>
        </p:txBody>
      </p:sp>
      <p:sp>
        <p:nvSpPr>
          <p:cNvPr id="236" name="Google Shape;236;p37"/>
          <p:cNvSpPr txBox="1"/>
          <p:nvPr/>
        </p:nvSpPr>
        <p:spPr>
          <a:xfrm>
            <a:off x="3062671" y="3892476"/>
            <a:ext cx="1428750" cy="275035"/>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ENVIRONMENT</a:t>
            </a:r>
            <a:endParaRPr sz="1100"/>
          </a:p>
        </p:txBody>
      </p:sp>
      <p:sp>
        <p:nvSpPr>
          <p:cNvPr id="237" name="Google Shape;237;p37"/>
          <p:cNvSpPr/>
          <p:nvPr/>
        </p:nvSpPr>
        <p:spPr>
          <a:xfrm flipH="1" rot="-10694073">
            <a:off x="1919671" y="2920925"/>
            <a:ext cx="857250" cy="1200150"/>
          </a:xfrm>
          <a:prstGeom prst="curvedRightArrow">
            <a:avLst>
              <a:gd fmla="val 28000" name="adj1"/>
              <a:gd fmla="val 56000"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38" name="Google Shape;238;p37"/>
          <p:cNvSpPr txBox="1"/>
          <p:nvPr/>
        </p:nvSpPr>
        <p:spPr>
          <a:xfrm>
            <a:off x="2079215" y="3405510"/>
            <a:ext cx="542456"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input</a:t>
            </a:r>
            <a:endParaRPr sz="1100"/>
          </a:p>
        </p:txBody>
      </p:sp>
      <p:sp>
        <p:nvSpPr>
          <p:cNvPr id="239" name="Google Shape;239;p37"/>
          <p:cNvSpPr/>
          <p:nvPr/>
        </p:nvSpPr>
        <p:spPr>
          <a:xfrm flipH="1" rot="37487">
            <a:off x="4720021" y="2978075"/>
            <a:ext cx="857250" cy="1200150"/>
          </a:xfrm>
          <a:prstGeom prst="curvedRightArrow">
            <a:avLst>
              <a:gd fmla="val 28000" name="adj1"/>
              <a:gd fmla="val 56000"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Trebuchet MS"/>
              <a:ea typeface="Trebuchet MS"/>
              <a:cs typeface="Trebuchet MS"/>
              <a:sym typeface="Trebuchet MS"/>
            </a:endParaRPr>
          </a:p>
        </p:txBody>
      </p:sp>
      <p:sp>
        <p:nvSpPr>
          <p:cNvPr id="240" name="Google Shape;240;p37"/>
          <p:cNvSpPr txBox="1"/>
          <p:nvPr/>
        </p:nvSpPr>
        <p:spPr>
          <a:xfrm>
            <a:off x="4777172" y="3378125"/>
            <a:ext cx="654266"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1400">
                <a:solidFill>
                  <a:schemeClr val="dk1"/>
                </a:solidFill>
                <a:latin typeface="Trebuchet MS"/>
                <a:ea typeface="Trebuchet MS"/>
                <a:cs typeface="Trebuchet MS"/>
                <a:sym typeface="Trebuchet MS"/>
              </a:rPr>
              <a:t>output</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idx="12" type="sldNum"/>
          </p:nvPr>
        </p:nvSpPr>
        <p:spPr>
          <a:xfrm>
            <a:off x="6442997" y="4531022"/>
            <a:ext cx="512504"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sz="1100"/>
              <a:t>‹#›</a:t>
            </a:fld>
            <a:endParaRPr sz="1100"/>
          </a:p>
        </p:txBody>
      </p:sp>
      <p:sp>
        <p:nvSpPr>
          <p:cNvPr id="246" name="Google Shape;246;p38"/>
          <p:cNvSpPr txBox="1"/>
          <p:nvPr>
            <p:ph type="title"/>
          </p:nvPr>
        </p:nvSpPr>
        <p:spPr>
          <a:xfrm>
            <a:off x="508000" y="457200"/>
            <a:ext cx="6447501" cy="990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700"/>
              <a:buFont typeface="Trebuchet MS"/>
              <a:buNone/>
            </a:pPr>
            <a:r>
              <a:rPr lang="en-GB" sz="1100"/>
              <a:t>Proactiveness and social ability</a:t>
            </a:r>
            <a:endParaRPr sz="1100"/>
          </a:p>
        </p:txBody>
      </p:sp>
      <p:sp>
        <p:nvSpPr>
          <p:cNvPr id="247" name="Google Shape;247;p38"/>
          <p:cNvSpPr txBox="1"/>
          <p:nvPr>
            <p:ph idx="1" type="body"/>
          </p:nvPr>
        </p:nvSpPr>
        <p:spPr>
          <a:xfrm>
            <a:off x="938096" y="1103461"/>
            <a:ext cx="5829300" cy="3771900"/>
          </a:xfrm>
          <a:prstGeom prst="rect">
            <a:avLst/>
          </a:prstGeom>
          <a:noFill/>
          <a:ln>
            <a:noFill/>
          </a:ln>
        </p:spPr>
        <p:txBody>
          <a:bodyPr anchorCtr="0" anchor="t" bIns="34275" lIns="68575" spcFirstLastPara="1" rIns="68575" wrap="square" tIns="34275">
            <a:noAutofit/>
          </a:bodyPr>
          <a:lstStyle/>
          <a:p>
            <a:pPr indent="-260350" lvl="0" marL="254000" rtl="0" algn="l">
              <a:spcBef>
                <a:spcPts val="0"/>
              </a:spcBef>
              <a:spcAft>
                <a:spcPts val="0"/>
              </a:spcAft>
              <a:buSzPts val="1100"/>
              <a:buChar char="►"/>
            </a:pPr>
            <a:r>
              <a:rPr lang="en-GB" sz="1100"/>
              <a:t>Reacting to an environment is easy (e.g., stimulus → response rules)</a:t>
            </a:r>
            <a:endParaRPr sz="1100"/>
          </a:p>
          <a:p>
            <a:pPr indent="-260350" lvl="0" marL="254000" rtl="0" algn="l">
              <a:spcBef>
                <a:spcPts val="800"/>
              </a:spcBef>
              <a:spcAft>
                <a:spcPts val="0"/>
              </a:spcAft>
              <a:buSzPts val="1100"/>
              <a:buChar char="►"/>
            </a:pPr>
            <a:r>
              <a:rPr lang="en-GB" sz="1100"/>
              <a:t>But we generally want agents to </a:t>
            </a:r>
            <a:r>
              <a:rPr i="1" lang="en-GB" sz="1100">
                <a:solidFill>
                  <a:srgbClr val="003399"/>
                </a:solidFill>
              </a:rPr>
              <a:t>do things for us</a:t>
            </a:r>
            <a:endParaRPr sz="1100"/>
          </a:p>
          <a:p>
            <a:pPr indent="-260350" lvl="0" marL="254000" rtl="0" algn="l">
              <a:spcBef>
                <a:spcPts val="800"/>
              </a:spcBef>
              <a:spcAft>
                <a:spcPts val="0"/>
              </a:spcAft>
              <a:buSzPts val="1100"/>
              <a:buChar char="►"/>
            </a:pPr>
            <a:r>
              <a:rPr lang="en-GB" sz="1100"/>
              <a:t>Hence </a:t>
            </a:r>
            <a:r>
              <a:rPr i="1" lang="en-GB" sz="1100">
                <a:solidFill>
                  <a:srgbClr val="003399"/>
                </a:solidFill>
              </a:rPr>
              <a:t>goal directed behavior</a:t>
            </a:r>
            <a:endParaRPr sz="1100"/>
          </a:p>
          <a:p>
            <a:pPr indent="-260350" lvl="0" marL="254000" rtl="0" algn="l">
              <a:spcBef>
                <a:spcPts val="800"/>
              </a:spcBef>
              <a:spcAft>
                <a:spcPts val="0"/>
              </a:spcAft>
              <a:buSzPts val="1100"/>
              <a:buChar char="►"/>
            </a:pPr>
            <a:r>
              <a:rPr lang="en-GB" sz="1100"/>
              <a:t>Pro-activeness = generating and attempting to achieve goals; not driven solely by events; taking the initiative</a:t>
            </a:r>
            <a:endParaRPr sz="1100"/>
          </a:p>
          <a:p>
            <a:pPr indent="-260350" lvl="0" marL="254000" rtl="0" algn="l">
              <a:spcBef>
                <a:spcPts val="800"/>
              </a:spcBef>
              <a:spcAft>
                <a:spcPts val="0"/>
              </a:spcAft>
              <a:buSzPts val="1100"/>
              <a:buChar char="►"/>
            </a:pPr>
            <a:r>
              <a:rPr lang="en-GB" sz="1100"/>
              <a:t>Recognizing opportunities: Some goals can only be achieved with the cooperation of others</a:t>
            </a:r>
            <a:endParaRPr sz="1100"/>
          </a:p>
          <a:p>
            <a:pPr indent="-215900" lvl="1" marL="558800" rtl="0" algn="l">
              <a:spcBef>
                <a:spcPts val="800"/>
              </a:spcBef>
              <a:spcAft>
                <a:spcPts val="0"/>
              </a:spcAft>
              <a:buSzPts val="1000"/>
              <a:buChar char="►"/>
            </a:pPr>
            <a:r>
              <a:rPr i="1" lang="en-GB" sz="1100">
                <a:solidFill>
                  <a:srgbClr val="003399"/>
                </a:solidFill>
              </a:rPr>
              <a:t>Social ability</a:t>
            </a:r>
            <a:r>
              <a:rPr lang="en-GB" sz="1100"/>
              <a:t> in agents is the ability to interact with other agents (and possibly humans) via some kind of </a:t>
            </a:r>
            <a:r>
              <a:rPr i="1" lang="en-GB" sz="1100">
                <a:solidFill>
                  <a:srgbClr val="003399"/>
                </a:solidFill>
              </a:rPr>
              <a:t>agent-communication language</a:t>
            </a:r>
            <a:r>
              <a:rPr lang="en-GB" sz="1100"/>
              <a:t>, and perhaps cooperate with others</a:t>
            </a:r>
            <a:endParaRPr i="1" sz="1100"/>
          </a:p>
          <a:p>
            <a:pPr indent="-190500" lvl="0" marL="254000" rtl="0" algn="l">
              <a:spcBef>
                <a:spcPts val="800"/>
              </a:spcBef>
              <a:spcAft>
                <a:spcPts val="0"/>
              </a:spcAft>
              <a:buSzPts val="1100"/>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