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Deductive agents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Madalina Croitoru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University of Montpellier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Deductive Reasoning Agents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 3 </a:t>
            </a:r>
            <a:r>
              <a:rPr i="1" lang="en-US"/>
              <a:t>domain predicates </a:t>
            </a:r>
            <a:r>
              <a:rPr lang="en-US"/>
              <a:t>to solve problem: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			In(x, y)</a:t>
            </a:r>
            <a:r>
              <a:rPr lang="en-US"/>
              <a:t>	agent is at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(x, y)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			Dirt(x, y)</a:t>
            </a:r>
            <a:r>
              <a:rPr lang="en-US"/>
              <a:t>	there is dirt at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(x, y)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			Facing(d)</a:t>
            </a:r>
            <a:r>
              <a:rPr lang="en-US"/>
              <a:t>	the agent is facing direction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Possible actions: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			Ac = {turn, forward, suck}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br>
              <a:rPr lang="en-US"/>
            </a:br>
            <a:r>
              <a:rPr lang="en-US"/>
              <a:t>P.S.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turn</a:t>
            </a:r>
            <a:r>
              <a:rPr lang="en-US"/>
              <a:t> means “turn right”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Deductive Reasoning Agents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Rules ρ for determining what to do: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…and so on!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Using these rules (+ other obvious ones), starting at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(0, 0)</a:t>
            </a:r>
            <a:r>
              <a:rPr lang="en-US"/>
              <a:t> the robot will clear up dirt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868" y="2471195"/>
            <a:ext cx="5188352" cy="12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Deductive Reasoning Agents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909577" y="1412111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Problems: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How to convert video camera input to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Dirt(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0, 1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/>
              <a:t>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Decision making assumes a </a:t>
            </a:r>
            <a:r>
              <a:rPr i="1" lang="en-US" sz="1800"/>
              <a:t>static </a:t>
            </a:r>
            <a:r>
              <a:rPr lang="en-US" sz="1800"/>
              <a:t>environment: </a:t>
            </a:r>
            <a:r>
              <a:rPr i="1" lang="en-US" sz="1800"/>
              <a:t>calculative </a:t>
            </a:r>
            <a:r>
              <a:rPr lang="en-US" sz="1800"/>
              <a:t>rationality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Even where we use </a:t>
            </a:r>
            <a:r>
              <a:rPr i="1" lang="en-US" sz="2000"/>
              <a:t>propositional </a:t>
            </a:r>
            <a:r>
              <a:rPr lang="en-US" sz="2000"/>
              <a:t>logic, decision making in the worst case means solving co-NP-complete problems (PS: co-NP-complete = bad news!)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Typical solutions: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weaken the logic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use symbolic, non-logical representations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shift the emphasis of reasoning from </a:t>
            </a:r>
            <a:r>
              <a:rPr i="1" lang="en-US" sz="1800"/>
              <a:t>run time </a:t>
            </a:r>
            <a:r>
              <a:rPr lang="en-US" sz="1800"/>
              <a:t>to </a:t>
            </a:r>
            <a:r>
              <a:rPr i="1" lang="en-US" sz="1800"/>
              <a:t>design time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Exercise for this week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Choose one scenario from last week homework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Try to implement it using a symbolic approach using the imperative programming language of your choice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What problems do you see combining imperative programming and deductive agents?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(Optional) Try and implement the same scenario using Prolog. Is this solution easier than the imperative programming one?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470400" y="3802567"/>
            <a:ext cx="4803601" cy="22482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rebuchet MS"/>
              <a:buNone/>
            </a:pPr>
            <a:r>
              <a:rPr lang="en-US" sz="2160"/>
              <a:t>Based on </a:t>
            </a:r>
            <a:r>
              <a:rPr lang="en-US" sz="2160">
                <a:solidFill>
                  <a:schemeClr val="dk2"/>
                </a:solidFill>
              </a:rPr>
              <a:t>“An Introduction to MultiAgent Systems”</a:t>
            </a:r>
            <a:r>
              <a:rPr lang="en-US" sz="2160"/>
              <a:t> by Michael Wooldridge, John Wiley &amp; Sons, 2002.</a:t>
            </a:r>
            <a:br>
              <a:rPr lang="en-US" sz="2160"/>
            </a:br>
            <a:r>
              <a:rPr lang="en-US" sz="1620">
                <a:latin typeface="Droid Sans Mono"/>
                <a:ea typeface="Droid Sans Mono"/>
                <a:cs typeface="Droid Sans Mono"/>
                <a:sym typeface="Droid Sans Mono"/>
              </a:rPr>
              <a:t>http://www.csc.liv.ac.uk/˜mjw/pubs/imas/</a:t>
            </a:r>
            <a:br>
              <a:rPr lang="en-US" sz="1620"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2160"/>
          </a:p>
        </p:txBody>
      </p:sp>
      <p:pic>
        <p:nvPicPr>
          <p:cNvPr descr="Amazon.fr - An Introduction to MultiAgent Systems - Wooldridge, Michael -  Livres"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341" y="2207012"/>
            <a:ext cx="2794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Agent Architectures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981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</a:t>
            </a:r>
            <a:r>
              <a:rPr i="1" lang="en-US">
                <a:solidFill>
                  <a:srgbClr val="003399"/>
                </a:solidFill>
              </a:rPr>
              <a:t>agent</a:t>
            </a:r>
            <a:r>
              <a:rPr i="1" lang="en-US"/>
              <a:t> </a:t>
            </a:r>
            <a:r>
              <a:rPr lang="en-US"/>
              <a:t>is a computer system capable of </a:t>
            </a:r>
            <a:r>
              <a:rPr i="1" lang="en-US">
                <a:solidFill>
                  <a:srgbClr val="003399"/>
                </a:solidFill>
              </a:rPr>
              <a:t>flexible</a:t>
            </a:r>
            <a:r>
              <a:rPr i="1" lang="en-US"/>
              <a:t> autonomous </a:t>
            </a:r>
            <a:r>
              <a:rPr i="1" lang="en-US">
                <a:solidFill>
                  <a:srgbClr val="003399"/>
                </a:solidFill>
              </a:rPr>
              <a:t>action</a:t>
            </a:r>
            <a:r>
              <a:rPr i="1" lang="en-US"/>
              <a:t>…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Issues one needs to address in order to build agent-based systems…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types of agent </a:t>
            </a:r>
            <a:r>
              <a:rPr i="1" lang="en-US">
                <a:solidFill>
                  <a:srgbClr val="003399"/>
                </a:solidFill>
              </a:rPr>
              <a:t>architecture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u="sng"/>
              <a:t>symbolic/logical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reactive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hybrid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Agent Architectures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078375" y="1762587"/>
            <a:ext cx="7794585" cy="42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Originally (1956-1985), pretty much all agents designed within AI were </a:t>
            </a:r>
            <a:r>
              <a:rPr i="1" lang="en-US"/>
              <a:t>symbolic reasoning </a:t>
            </a:r>
            <a:r>
              <a:rPr lang="en-US"/>
              <a:t>agents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Problems with symbolic reasoning led to a reaction against this — the so-called </a:t>
            </a:r>
            <a:r>
              <a:rPr i="1" lang="en-US"/>
              <a:t>reactive agents </a:t>
            </a:r>
            <a:r>
              <a:rPr lang="en-US"/>
              <a:t>movement, 1985–present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From 1990-present, a number of alternatives proposed: </a:t>
            </a:r>
            <a:r>
              <a:rPr i="1" lang="en-US"/>
              <a:t>hybrid </a:t>
            </a:r>
            <a:r>
              <a:rPr lang="en-US"/>
              <a:t>architectures, which attempt to combine the best of reasoning and reactive architectures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Symbolic Reasoning Agents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537687" y="1812403"/>
            <a:ext cx="8596668" cy="265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classical approach to building agents is to view them as a particular type of knowledge-based system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paradigm is known as </a:t>
            </a:r>
            <a:r>
              <a:rPr i="1" lang="en-US"/>
              <a:t>symbolic AI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define a </a:t>
            </a:r>
            <a:r>
              <a:rPr lang="en-US" u="sng"/>
              <a:t>deliberative</a:t>
            </a:r>
            <a:r>
              <a:rPr lang="en-US"/>
              <a:t> agent or agent architecture to be one that: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contains an explicitly represented, symbolic model of the world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makes decisions (for example about what actions to perform) via symbolic reasoning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Symbolic Reasoning Agents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60868" y="1499524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00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Two key (yet unsolved) problems to be solved: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00050" lvl="0" marL="4000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AutoNum type="arabicPeriod"/>
            </a:pPr>
            <a:r>
              <a:rPr i="1" lang="en-US" sz="2000">
                <a:solidFill>
                  <a:srgbClr val="003399"/>
                </a:solidFill>
              </a:rPr>
              <a:t>The transduction problem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that </a:t>
            </a:r>
            <a:r>
              <a:rPr lang="en-US" sz="2000" u="sng"/>
              <a:t>of translating the real world</a:t>
            </a:r>
            <a:r>
              <a:rPr lang="en-US" sz="2000"/>
              <a:t> into an accurate, adequate symbolic description, in time for that description to be useful…vision, speech understanding, learning</a:t>
            </a:r>
            <a:endParaRPr/>
          </a:p>
          <a:p>
            <a:pPr indent="-298450" lvl="0" marL="4000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/>
          </a:p>
          <a:p>
            <a:pPr indent="-400050" lvl="0" marL="4000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AutoNum type="arabicPeriod"/>
            </a:pPr>
            <a:r>
              <a:rPr i="1" lang="en-US" sz="2000">
                <a:solidFill>
                  <a:srgbClr val="003399"/>
                </a:solidFill>
              </a:rPr>
              <a:t>The representation/reasoning problem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how to symbolically represent information about complex real-world entities and processes, and how to get agents to reason with this information </a:t>
            </a:r>
            <a:r>
              <a:rPr lang="en-US" sz="2000" u="sng"/>
              <a:t>in time for the results to be useful</a:t>
            </a:r>
            <a:r>
              <a:rPr lang="en-US" sz="2000"/>
              <a:t>…knowledge representation, automated reasoning, automatic planning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Deductive Reasoning Agents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159398" y="1478666"/>
            <a:ext cx="8229600" cy="3729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 can an agent decide what to do using theorem proving?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Basic idea is to use logic to encode a theory stating the </a:t>
            </a:r>
            <a:r>
              <a:rPr i="1" lang="en-US"/>
              <a:t>best </a:t>
            </a:r>
            <a:r>
              <a:rPr lang="en-US"/>
              <a:t>action to perform in any given situation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ρ be this theory (typically a set of rules)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Δ be a logical database that describes the current state of the world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i="1" lang="en-US"/>
              <a:t> </a:t>
            </a:r>
            <a:r>
              <a:rPr lang="en-US"/>
              <a:t>be the set of actions the agent can perform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Δ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lang="en-US"/>
              <a:t>ρ</a:t>
            </a:r>
            <a:r>
              <a:rPr lang="en-US"/>
              <a:t>φ mean that φ can be proved from Δ using ρ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Deductive Reasoning Agents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113099" y="16383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/* </a:t>
            </a:r>
            <a:r>
              <a:rPr i="1" lang="en-US">
                <a:solidFill>
                  <a:srgbClr val="0000FF"/>
                </a:solidFill>
              </a:rPr>
              <a:t>try to find an action explicitly prescribed</a:t>
            </a:r>
            <a:r>
              <a:rPr i="1" lang="en-US"/>
              <a:t> </a:t>
            </a:r>
            <a:r>
              <a:rPr lang="en-US"/>
              <a:t>*/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for each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/>
              <a:t> ∈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i="1" lang="en-US"/>
              <a:t> </a:t>
            </a:r>
            <a:r>
              <a:rPr lang="en-US"/>
              <a:t>do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		if Δ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lang="en-US"/>
              <a:t>ρ</a:t>
            </a:r>
            <a:r>
              <a:rPr lang="en-US"/>
              <a:t>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/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/>
              <a:t>) then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			return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		end-if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end-for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/* </a:t>
            </a:r>
            <a:r>
              <a:rPr i="1" lang="en-US">
                <a:solidFill>
                  <a:srgbClr val="0000FF"/>
                </a:solidFill>
              </a:rPr>
              <a:t>try to find an action not excluded</a:t>
            </a:r>
            <a:r>
              <a:rPr i="1" lang="en-US"/>
              <a:t> </a:t>
            </a:r>
            <a:r>
              <a:rPr lang="en-US"/>
              <a:t>*/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for each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/>
              <a:t> ∈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i="1" lang="en-US"/>
              <a:t> </a:t>
            </a:r>
            <a:r>
              <a:rPr lang="en-US"/>
              <a:t>do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		 if Δ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aseline="-25000" lang="en-US"/>
              <a:t>ρ</a:t>
            </a:r>
            <a:r>
              <a:rPr lang="en-US"/>
              <a:t> ¬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/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/>
              <a:t>) then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			return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		end-if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end-for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return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i="1" lang="en-US"/>
              <a:t> </a:t>
            </a:r>
            <a:r>
              <a:rPr lang="en-US"/>
              <a:t>/* </a:t>
            </a:r>
            <a:r>
              <a:rPr i="1" lang="en-US">
                <a:solidFill>
                  <a:srgbClr val="0000FF"/>
                </a:solidFill>
              </a:rPr>
              <a:t>no action found</a:t>
            </a:r>
            <a:r>
              <a:rPr i="1" lang="en-US"/>
              <a:t> </a:t>
            </a:r>
            <a:r>
              <a:rPr lang="en-US"/>
              <a:t>*/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t/>
            </a:r>
            <a:endParaRPr sz="2600"/>
          </a:p>
        </p:txBody>
      </p:sp>
      <p:cxnSp>
        <p:nvCxnSpPr>
          <p:cNvPr id="193" name="Google Shape;193;p25"/>
          <p:cNvCxnSpPr/>
          <p:nvPr/>
        </p:nvCxnSpPr>
        <p:spPr>
          <a:xfrm flipH="1">
            <a:off x="2152892" y="43434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Deductive Reasoning Agents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example: The Vacuum World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Goal is for the robot to clear up all dirt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896" y="2951544"/>
            <a:ext cx="5037845" cy="345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