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9b6f8f9464_2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g9b6f8f9464_2_1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9b6f8f9464_2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g9b6f8f9464_2_1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9b6f8f9464_2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g9b6f8f9464_2_1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9b6f8f9464_2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g9b6f8f9464_2_1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9b6f8f9464_2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g9b6f8f9464_2_14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9b6f8f9464_2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g9b6f8f9464_2_14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9b6f8f9464_2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g9b6f8f9464_2_15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9b6f8f9464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9b6f8f9464_2_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9b6f8f9464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9b6f8f9464_2_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9b6f8f9464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9b6f8f9464_2_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9b6f8f9464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9b6f8f9464_2_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9b6f8f9464_2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g9b6f8f9464_2_8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9b6f8f9464_2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g9b6f8f9464_2_8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9b6f8f9464_2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g9b6f8f9464_2_10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9b6f8f9464_2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g9b6f8f9464_2_10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2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Google Shape;24;p2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" name="Google Shape;25;p2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6" name="Google Shape;26;p2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27" name="Google Shape;27;p2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Google Shape;28;p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0" name="Google Shape;30;p2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31" name="Google Shape;31;p2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2" name="Google Shape;32;p2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1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3" name="Google Shape;93;p1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2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2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99" name="Google Shape;99;p12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0" name="Google Shape;100;p1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" name="Google Shape;103;p12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4" name="Google Shape;104;p12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800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3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8" name="Google Shape;108;p1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4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4" name="Google Shape;114;p14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1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Google Shape;118;p14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9" name="Google Shape;119;p1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5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3" name="Google Shape;123;p15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4" name="Google Shape;124;p1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6"/>
          <p:cNvSpPr txBox="1"/>
          <p:nvPr>
            <p:ph idx="1" type="body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0" name="Google Shape;130;p1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7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6" name="Google Shape;136;p1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2" name="Google Shape;42;p3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43" name="Google Shape;43;p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9" name="Google Shape;49;p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5" name="Google Shape;55;p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6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1" name="Google Shape;61;p6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2" name="Google Shape;62;p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8" name="Google Shape;68;p7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9" name="Google Shape;69;p7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70" name="Google Shape;70;p7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1" name="Google Shape;71;p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0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86" name="Google Shape;86;p10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87" name="Google Shape;87;p1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Google Shape;8;p1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" name="Google Shape;9;p1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0" name="Google Shape;10;p1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3" name="Google Shape;13;p1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4" name="Google Shape;14;p1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5" name="Google Shape;15;p1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Google Shape;17;p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Google Shape;19;p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Google Shape;20;p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Google Shape;21;p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rPr lang="en-US"/>
              <a:t>Planning: introduction</a:t>
            </a:r>
            <a:endParaRPr/>
          </a:p>
        </p:txBody>
      </p:sp>
      <p:sp>
        <p:nvSpPr>
          <p:cNvPr id="144" name="Google Shape;144;p18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/>
              <a:t>Madalina Croitoru</a:t>
            </a:r>
            <a:endParaRPr/>
          </a:p>
          <a:p>
            <a:pPr indent="0" lvl="0" marL="0" rtl="0" algn="r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University of Montpellier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UNSTACK</a:t>
            </a:r>
            <a:endParaRPr/>
          </a:p>
        </p:txBody>
      </p:sp>
      <p:sp>
        <p:nvSpPr>
          <p:cNvPr id="266" name="Google Shape;266;p27"/>
          <p:cNvSpPr txBox="1"/>
          <p:nvPr>
            <p:ph idx="1" type="body"/>
          </p:nvPr>
        </p:nvSpPr>
        <p:spPr>
          <a:xfrm>
            <a:off x="594168" y="1600201"/>
            <a:ext cx="8763000" cy="45434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 sz="2000"/>
              <a:t>So to characterize the action UNSTACK we could write: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br>
              <a:rPr lang="en-US" sz="2000"/>
            </a:br>
            <a:r>
              <a:rPr lang="en-US" sz="2000">
                <a:solidFill>
                  <a:srgbClr val="003399"/>
                </a:solidFill>
              </a:rPr>
              <a:t>[ CLEAR(x, s) ∧ ON(x, y, s) ]   →	[HOLDING(x, DO(UNSTACK(x,y),s))	∧  		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 sz="2000">
                <a:solidFill>
                  <a:srgbClr val="003399"/>
                </a:solidFill>
              </a:rPr>
              <a:t>CLEAR(y, DO(UNSTACK(x,y),s))]</a:t>
            </a:r>
            <a:endParaRPr/>
          </a:p>
          <a:p>
            <a:pPr indent="-2413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000">
              <a:solidFill>
                <a:srgbClr val="003399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000">
              <a:solidFill>
                <a:srgbClr val="003399"/>
              </a:solidFill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 sz="2000"/>
              <a:t>We can prove that if S0 is such that: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br>
              <a:rPr lang="en-US" sz="2000"/>
            </a:br>
            <a:r>
              <a:rPr lang="en-US" sz="2000">
                <a:solidFill>
                  <a:srgbClr val="003399"/>
                </a:solidFill>
              </a:rPr>
              <a:t>ON(A,B,S0) ∧ ONTABLE(B,S0) ∧ CLEAR(A, S0)</a:t>
            </a:r>
            <a:r>
              <a:rPr lang="en-US" sz="2000"/>
              <a:t> then</a:t>
            </a:r>
            <a:br>
              <a:rPr lang="en-US" sz="2000"/>
            </a:br>
            <a:br>
              <a:rPr lang="en-US" sz="2000"/>
            </a:br>
            <a:r>
              <a:rPr lang="en-US" sz="2000">
                <a:solidFill>
                  <a:srgbClr val="003399"/>
                </a:solidFill>
              </a:rPr>
              <a:t>HOLDING(A,DO(UNSTACK(A,B),S0)) ∧ CLEAR(B,DO(UNSTACK(A,B),S0))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2" name="Google Shape;272;p2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More Proving</a:t>
            </a:r>
            <a:endParaRPr/>
          </a:p>
        </p:txBody>
      </p:sp>
      <p:sp>
        <p:nvSpPr>
          <p:cNvPr id="273" name="Google Shape;273;p28"/>
          <p:cNvSpPr txBox="1"/>
          <p:nvPr>
            <p:ph idx="1" type="body"/>
          </p:nvPr>
        </p:nvSpPr>
        <p:spPr>
          <a:xfrm>
            <a:off x="622037" y="1524000"/>
            <a:ext cx="10107876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20"/>
              <a:buChar char="►"/>
            </a:pPr>
            <a:r>
              <a:rPr lang="en-US" sz="2400"/>
              <a:t>The proof could proceed further; if we characterize PUTDOWN:</a:t>
            </a:r>
            <a:br>
              <a:rPr lang="en-US" sz="2400"/>
            </a:b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rPr lang="en-US" sz="2400">
                <a:solidFill>
                  <a:srgbClr val="003399"/>
                </a:solidFill>
              </a:rPr>
              <a:t>HOLDING(x,s) → ONTABLE(x,DO(PUTDOWN(x),s))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en-US" sz="2400"/>
              <a:t>Then we could prove:</a:t>
            </a:r>
            <a:br>
              <a:rPr lang="en-US" sz="2400"/>
            </a:br>
            <a:r>
              <a:rPr lang="en-US" sz="2400">
                <a:solidFill>
                  <a:srgbClr val="003399"/>
                </a:solidFill>
              </a:rPr>
              <a:t>ONTABLE(A,</a:t>
            </a:r>
            <a:br>
              <a:rPr lang="en-US" sz="2400">
                <a:solidFill>
                  <a:srgbClr val="003399"/>
                </a:solidFill>
              </a:rPr>
            </a:br>
            <a:r>
              <a:rPr lang="en-US" sz="2400">
                <a:solidFill>
                  <a:srgbClr val="003399"/>
                </a:solidFill>
              </a:rPr>
              <a:t>	DO(PUTDOWN(A),</a:t>
            </a:r>
            <a:br>
              <a:rPr lang="en-US" sz="2400">
                <a:solidFill>
                  <a:srgbClr val="003399"/>
                </a:solidFill>
              </a:rPr>
            </a:br>
            <a:r>
              <a:rPr lang="en-US" sz="2400">
                <a:solidFill>
                  <a:srgbClr val="003399"/>
                </a:solidFill>
              </a:rPr>
              <a:t>		DO(UNSTACK(A,B), S0)))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rPr lang="en-US" sz="1600">
                <a:solidFill>
                  <a:srgbClr val="003399"/>
                </a:solidFill>
              </a:rPr>
              <a:t>								</a:t>
            </a:r>
            <a:br>
              <a:rPr lang="en-US" sz="1600">
                <a:solidFill>
                  <a:srgbClr val="003399"/>
                </a:solidFill>
              </a:rPr>
            </a:br>
            <a:endParaRPr sz="1600">
              <a:solidFill>
                <a:srgbClr val="003399"/>
              </a:solidFill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en-US" sz="2400"/>
              <a:t>The nested actions in this constructive proof give you the plan: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920"/>
              <a:buFont typeface="Noto Sans Symbols"/>
              <a:buNone/>
            </a:pPr>
            <a:r>
              <a:rPr lang="en-US" sz="2400"/>
              <a:t>1. UNSTACK(A,B);  2. PUTDOWN(A)</a:t>
            </a:r>
            <a:endParaRPr sz="2400">
              <a:solidFill>
                <a:srgbClr val="003399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More Proving</a:t>
            </a:r>
            <a:endParaRPr/>
          </a:p>
        </p:txBody>
      </p:sp>
      <p:sp>
        <p:nvSpPr>
          <p:cNvPr id="279" name="Google Shape;279;p29"/>
          <p:cNvSpPr txBox="1"/>
          <p:nvPr>
            <p:ph idx="1" type="body"/>
          </p:nvPr>
        </p:nvSpPr>
        <p:spPr>
          <a:xfrm>
            <a:off x="1752600" y="1371601"/>
            <a:ext cx="8686800" cy="4759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 sz="2000"/>
              <a:t>So if we have in our database:</a:t>
            </a:r>
            <a:br>
              <a:rPr lang="en-US" sz="2000"/>
            </a:br>
            <a:r>
              <a:rPr lang="en-US" sz="2000">
                <a:solidFill>
                  <a:srgbClr val="003399"/>
                </a:solidFill>
              </a:rPr>
              <a:t>ON(A,B,S0) ∧ ONTABLE(B,S0) ∧ CLEAR(A,S0)</a:t>
            </a:r>
            <a:br>
              <a:rPr lang="en-US" sz="2000"/>
            </a:br>
            <a:r>
              <a:rPr lang="en-US" sz="2000"/>
              <a:t>and our goal is</a:t>
            </a:r>
            <a:br>
              <a:rPr lang="en-US" sz="2000"/>
            </a:br>
            <a:r>
              <a:rPr lang="en-US" sz="2000"/>
              <a:t> </a:t>
            </a:r>
            <a:r>
              <a:rPr lang="en-US" sz="2000">
                <a:solidFill>
                  <a:srgbClr val="003399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∃</a:t>
            </a:r>
            <a:r>
              <a:rPr lang="en-US" sz="2000">
                <a:solidFill>
                  <a:srgbClr val="0033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>
                <a:solidFill>
                  <a:srgbClr val="003399"/>
                </a:solidFill>
              </a:rPr>
              <a:t>s(ONTABLE(A, s))</a:t>
            </a:r>
            <a:b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 sz="2000"/>
              <a:t>we could use theorem proving to find the plan</a:t>
            </a:r>
            <a:endParaRPr/>
          </a:p>
          <a:p>
            <a:pPr indent="-241300" lvl="0" marL="34290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000"/>
          </a:p>
          <a:p>
            <a:pPr indent="-241300" lvl="0" marL="34290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000"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 sz="2000"/>
              <a:t>But could I prove:</a:t>
            </a:r>
            <a:br>
              <a:rPr lang="en-US" sz="2000"/>
            </a:br>
            <a:r>
              <a:rPr lang="en-US" sz="2000"/>
              <a:t>ONTABLE(B,</a:t>
            </a:r>
            <a:br>
              <a:rPr lang="en-US" sz="2000"/>
            </a:br>
            <a:r>
              <a:rPr lang="en-US" sz="2000"/>
              <a:t>	DO(PUTDOWN(A),</a:t>
            </a:r>
            <a:br>
              <a:rPr lang="en-US" sz="2000"/>
            </a:br>
            <a:r>
              <a:rPr lang="en-US" sz="2000"/>
              <a:t>		DO(UNSTACK(A,B), S0)))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sp>
        <p:nvSpPr>
          <p:cNvPr id="280" name="Google Shape;280;p29"/>
          <p:cNvSpPr/>
          <p:nvPr/>
        </p:nvSpPr>
        <p:spPr>
          <a:xfrm>
            <a:off x="7435850" y="1366838"/>
            <a:ext cx="495300" cy="4191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107763">
              <a:schemeClr val="lt2">
                <a:alpha val="49803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1" name="Google Shape;281;p29"/>
          <p:cNvSpPr/>
          <p:nvPr/>
        </p:nvSpPr>
        <p:spPr>
          <a:xfrm>
            <a:off x="7435850" y="1900238"/>
            <a:ext cx="495300" cy="4191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107763">
              <a:schemeClr val="lt2">
                <a:alpha val="49803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2" name="Google Shape;282;p29"/>
          <p:cNvSpPr/>
          <p:nvPr/>
        </p:nvSpPr>
        <p:spPr>
          <a:xfrm>
            <a:off x="7543801" y="1436688"/>
            <a:ext cx="347663" cy="361950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63500" spcFirstLastPara="1" rIns="63500" wrap="square" tIns="254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/>
          </a:p>
        </p:txBody>
      </p:sp>
      <p:sp>
        <p:nvSpPr>
          <p:cNvPr id="283" name="Google Shape;283;p29"/>
          <p:cNvSpPr/>
          <p:nvPr/>
        </p:nvSpPr>
        <p:spPr>
          <a:xfrm>
            <a:off x="7543800" y="1970088"/>
            <a:ext cx="330200" cy="361950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63500" spcFirstLastPara="1" rIns="63500" wrap="square" tIns="254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/>
          </a:p>
        </p:txBody>
      </p:sp>
      <p:cxnSp>
        <p:nvCxnSpPr>
          <p:cNvPr id="284" name="Google Shape;284;p29"/>
          <p:cNvCxnSpPr/>
          <p:nvPr/>
        </p:nvCxnSpPr>
        <p:spPr>
          <a:xfrm>
            <a:off x="6692900" y="2452688"/>
            <a:ext cx="1981200" cy="1588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0" name="Google Shape;290;p3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The Frame Problem</a:t>
            </a:r>
            <a:endParaRPr/>
          </a:p>
        </p:txBody>
      </p:sp>
      <p:sp>
        <p:nvSpPr>
          <p:cNvPr id="291" name="Google Shape;291;p30"/>
          <p:cNvSpPr txBox="1"/>
          <p:nvPr>
            <p:ph idx="1" type="body"/>
          </p:nvPr>
        </p:nvSpPr>
        <p:spPr>
          <a:xfrm>
            <a:off x="677334" y="1600200"/>
            <a:ext cx="8458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71500" lvl="0" marL="571500" rtl="0" algn="l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 sz="2000"/>
              <a:t>How do you determine </a:t>
            </a:r>
            <a:r>
              <a:rPr i="1" lang="en-US" sz="2000"/>
              <a:t>what changes</a:t>
            </a:r>
            <a:r>
              <a:rPr lang="en-US" sz="2000"/>
              <a:t> and </a:t>
            </a:r>
            <a:r>
              <a:rPr i="1" lang="en-US" sz="2000"/>
              <a:t>what doesn’t change</a:t>
            </a:r>
            <a:r>
              <a:rPr lang="en-US" sz="2000"/>
              <a:t> when an action is performed?</a:t>
            </a:r>
            <a:endParaRPr/>
          </a:p>
          <a:p>
            <a:pPr indent="-571500" lvl="0" marL="571500" rtl="0" algn="l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 sz="2000"/>
              <a:t>One solution: “Frame axioms” that specify how predicates can remain unchanged after an action</a:t>
            </a:r>
            <a:endParaRPr/>
          </a:p>
          <a:p>
            <a:pPr indent="-571500" lvl="0" marL="571500" rtl="0" algn="l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 sz="2000"/>
              <a:t>Example:</a:t>
            </a:r>
            <a:endParaRPr/>
          </a:p>
          <a:p>
            <a:pPr indent="-495300" lvl="1" marL="839788" rtl="0" algn="l">
              <a:spcBef>
                <a:spcPts val="1000"/>
              </a:spcBef>
              <a:spcAft>
                <a:spcPts val="0"/>
              </a:spcAft>
              <a:buSzPts val="1440"/>
              <a:buFont typeface="Noto Sans Symbols"/>
              <a:buAutoNum type="arabicPeriod"/>
            </a:pPr>
            <a:r>
              <a:rPr lang="en-US" sz="1800">
                <a:solidFill>
                  <a:srgbClr val="003399"/>
                </a:solidFill>
              </a:rPr>
              <a:t>ONTABLE(z, s) →</a:t>
            </a:r>
            <a:br>
              <a:rPr lang="en-US" sz="1800">
                <a:solidFill>
                  <a:srgbClr val="003399"/>
                </a:solidFill>
              </a:rPr>
            </a:br>
            <a:r>
              <a:rPr lang="en-US" sz="1800">
                <a:solidFill>
                  <a:srgbClr val="003399"/>
                </a:solidFill>
              </a:rPr>
              <a:t>		ONTABLE(z,DO(UNSTACK(x,y),s))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7" name="Google Shape;297;p3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Frame Axioms</a:t>
            </a:r>
            <a:endParaRPr/>
          </a:p>
        </p:txBody>
      </p:sp>
      <p:sp>
        <p:nvSpPr>
          <p:cNvPr id="298" name="Google Shape;298;p31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20"/>
              <a:buChar char="►"/>
            </a:pPr>
            <a:r>
              <a:rPr lang="en-US" sz="2400"/>
              <a:t>Problem: Unless we go to a higher-order logic, Green’s method forces us to write many frame axioms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en-US" sz="2400"/>
              <a:t>Example:</a:t>
            </a:r>
            <a:br>
              <a:rPr lang="en-US" sz="2400"/>
            </a:br>
            <a:r>
              <a:rPr lang="en-US" sz="2400">
                <a:solidFill>
                  <a:srgbClr val="003399"/>
                </a:solidFill>
              </a:rPr>
              <a:t>COLOR(x, c, s) →</a:t>
            </a:r>
            <a:br>
              <a:rPr lang="en-US" sz="2400">
                <a:solidFill>
                  <a:srgbClr val="003399"/>
                </a:solidFill>
              </a:rPr>
            </a:br>
            <a:r>
              <a:rPr lang="en-US" sz="2400">
                <a:solidFill>
                  <a:srgbClr val="003399"/>
                </a:solidFill>
              </a:rPr>
              <a:t>		COLOR(x,c,DO(UNSTACK(y,z),s))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en-US" sz="2400"/>
              <a:t>We want to avoid this…other approaches are needed…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4" name="Google Shape;304;p3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AOP and planning</a:t>
            </a:r>
            <a:endParaRPr/>
          </a:p>
        </p:txBody>
      </p:sp>
      <p:sp>
        <p:nvSpPr>
          <p:cNvPr id="305" name="Google Shape;305;p32"/>
          <p:cNvSpPr txBox="1"/>
          <p:nvPr>
            <p:ph idx="1" type="body"/>
          </p:nvPr>
        </p:nvSpPr>
        <p:spPr>
          <a:xfrm>
            <a:off x="702732" y="1524000"/>
            <a:ext cx="82296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 sz="2000"/>
              <a:t>Much of the interest in agents from the AI community has arisen from Shoham’s notion of </a:t>
            </a:r>
            <a:r>
              <a:rPr i="1" lang="en-US" sz="2000"/>
              <a:t>agent oriented programming </a:t>
            </a:r>
            <a:r>
              <a:rPr lang="en-US" sz="2000"/>
              <a:t>(AOP)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 sz="2000"/>
              <a:t>AOP a ‘new programming paradigm, based on a societal view of computation’. The key idea that informs AOP is that of directly programming agents in terms of intentional notions like </a:t>
            </a:r>
            <a:r>
              <a:rPr lang="en-US" sz="2000">
                <a:solidFill>
                  <a:srgbClr val="FF0000"/>
                </a:solidFill>
              </a:rPr>
              <a:t>belief, desire, and intention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 sz="2000"/>
              <a:t>Planning is essentially automatic programming: the design of a course of action that will achieve some desired goal. 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sz="1800"/>
              <a:t>Building largely on the early work of Fikes &amp; Nilsson, many planning algorithms have been proposed, and the theory of planning has been well-developed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sz="1800"/>
              <a:t>But in the mid 1980s, Chapman established some theoretical results which indicate that AI planners will ultimately turn out to be unusable in any time-constrained system</a:t>
            </a:r>
            <a:endParaRPr/>
          </a:p>
          <a:p>
            <a:pPr indent="-2413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Exercise</a:t>
            </a:r>
            <a:endParaRPr/>
          </a:p>
        </p:txBody>
      </p:sp>
      <p:sp>
        <p:nvSpPr>
          <p:cNvPr id="311" name="Google Shape;311;p33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Continue last week’s work and imagine a goal for your agent. Design the plan and the rules needed.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Font typeface="Trebuchet MS"/>
              <a:buAutoNum type="arabicPeriod"/>
            </a:pPr>
            <a:r>
              <a:rPr lang="en-US"/>
              <a:t>Describe it theoretically using logic.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Font typeface="Trebuchet MS"/>
              <a:buAutoNum type="arabicPeriod"/>
            </a:pPr>
            <a:r>
              <a:rPr lang="en-US"/>
              <a:t>How will you implement it?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0" name="Google Shape;150;p1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800"/>
              <a:buFont typeface="Trebuchet MS"/>
              <a:buNone/>
            </a:pPr>
            <a:r>
              <a:rPr lang="en-US" sz="3800"/>
              <a:t>Quick first order logic notations</a:t>
            </a:r>
            <a:endParaRPr/>
          </a:p>
        </p:txBody>
      </p:sp>
      <p:sp>
        <p:nvSpPr>
          <p:cNvPr id="151" name="Google Shape;151;p19"/>
          <p:cNvSpPr txBox="1"/>
          <p:nvPr>
            <p:ph idx="1" type="body"/>
          </p:nvPr>
        </p:nvSpPr>
        <p:spPr>
          <a:xfrm>
            <a:off x="702732" y="2149033"/>
            <a:ext cx="82296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In all cities there exists a dog which is not kind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In all cities and for all dogs there does not exist somebody owning them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In all cities and for all dogs if there does not exist a veterinary all dogs are unvaccinated</a:t>
            </a:r>
            <a:endParaRPr/>
          </a:p>
          <a:p>
            <a:pPr indent="-342900" lvl="0" marL="342900" rtl="0" algn="l">
              <a:spcBef>
                <a:spcPts val="810"/>
              </a:spcBef>
              <a:spcAft>
                <a:spcPts val="0"/>
              </a:spcAft>
              <a:buSzPts val="1440"/>
              <a:buFont typeface="Noto Sans Symbols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[ </a:t>
            </a:r>
            <a:r>
              <a:rPr lang="en-US">
                <a:latin typeface="Noto Sans Symbols"/>
                <a:ea typeface="Noto Sans Symbols"/>
                <a:cs typeface="Noto Sans Symbols"/>
                <a:sym typeface="Noto Sans Symbols"/>
              </a:rPr>
              <a:t>∀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-US">
                <a:latin typeface="Noto Sans Symbols"/>
                <a:ea typeface="Noto Sans Symbols"/>
                <a:cs typeface="Noto Sans Symbols"/>
                <a:sym typeface="Noto Sans Symbols"/>
              </a:rPr>
              <a:t> </a:t>
            </a:r>
            <a:r>
              <a:rPr lang="en-US">
                <a:latin typeface="Noto Sans Symbols"/>
                <a:ea typeface="Noto Sans Symbols"/>
                <a:cs typeface="Noto Sans Symbols"/>
                <a:sym typeface="Noto Sans Symbols"/>
              </a:rPr>
              <a:t>∃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 DOG(d); CITY (c ); LiveIn(d,c) ]  </a:t>
            </a:r>
            <a:r>
              <a:rPr lang="en-US">
                <a:latin typeface="Noto Sans Symbols"/>
                <a:ea typeface="Noto Sans Symbols"/>
                <a:cs typeface="Noto Sans Symbols"/>
                <a:sym typeface="Noto Sans Symbols"/>
              </a:rPr>
              <a:t>→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¬ KIND(d)</a:t>
            </a:r>
            <a:endParaRPr/>
          </a:p>
          <a:p>
            <a:pPr indent="-342900" lvl="0" marL="342900" rtl="0" algn="l">
              <a:spcBef>
                <a:spcPts val="810"/>
              </a:spcBef>
              <a:spcAft>
                <a:spcPts val="0"/>
              </a:spcAft>
              <a:buSzPts val="1440"/>
              <a:buFont typeface="Noto Sans Symbols"/>
              <a:buNone/>
            </a:pPr>
            <a:r>
              <a:rPr lang="en-US">
                <a:latin typeface="Noto Sans Symbols"/>
                <a:ea typeface="Noto Sans Symbols"/>
                <a:cs typeface="Noto Sans Symbols"/>
                <a:sym typeface="Noto Sans Symbols"/>
              </a:rPr>
              <a:t>∀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d </a:t>
            </a:r>
            <a:r>
              <a:rPr lang="en-US">
                <a:latin typeface="Noto Sans Symbols"/>
                <a:ea typeface="Noto Sans Symbols"/>
                <a:cs typeface="Noto Sans Symbols"/>
                <a:sym typeface="Noto Sans Symbols"/>
              </a:rPr>
              <a:t>∀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-US">
                <a:latin typeface="Noto Sans Symbols"/>
                <a:ea typeface="Noto Sans Symbols"/>
                <a:cs typeface="Noto Sans Symbols"/>
                <a:sym typeface="Noto Sans Symbols"/>
              </a:rPr>
              <a:t>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[DOG(d); CITY (c ); LiveIn(d,c) </a:t>
            </a:r>
            <a:r>
              <a:rPr lang="en-US"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¬  </a:t>
            </a:r>
            <a:r>
              <a:rPr lang="en-US">
                <a:latin typeface="Noto Sans Symbols"/>
                <a:ea typeface="Noto Sans Symbols"/>
                <a:cs typeface="Noto Sans Symbols"/>
                <a:sym typeface="Noto Sans Symbols"/>
              </a:rPr>
              <a:t>∃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p [OWNER(p,d,c); PERSON(p)] ]</a:t>
            </a:r>
            <a:endParaRPr/>
          </a:p>
          <a:p>
            <a:pPr indent="-342900" lvl="0" marL="342900" rtl="0" algn="l">
              <a:spcBef>
                <a:spcPts val="810"/>
              </a:spcBef>
              <a:spcAft>
                <a:spcPts val="0"/>
              </a:spcAft>
              <a:buSzPts val="1440"/>
              <a:buFont typeface="Noto Sans Symbols"/>
              <a:buNone/>
            </a:pPr>
            <a:r>
              <a:rPr lang="en-US">
                <a:latin typeface="Noto Sans Symbols"/>
                <a:ea typeface="Noto Sans Symbols"/>
                <a:cs typeface="Noto Sans Symbols"/>
                <a:sym typeface="Noto Sans Symbols"/>
              </a:rPr>
              <a:t>∀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d </a:t>
            </a:r>
            <a:r>
              <a:rPr lang="en-US">
                <a:latin typeface="Noto Sans Symbols"/>
                <a:ea typeface="Noto Sans Symbols"/>
                <a:cs typeface="Noto Sans Symbols"/>
                <a:sym typeface="Noto Sans Symbols"/>
              </a:rPr>
              <a:t>∀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 [DOG(d); CITY (c ); LiveIn(d,c) ¬ </a:t>
            </a:r>
            <a:r>
              <a:rPr lang="en-US">
                <a:latin typeface="Noto Sans Symbols"/>
                <a:ea typeface="Noto Sans Symbols"/>
                <a:cs typeface="Noto Sans Symbols"/>
                <a:sym typeface="Noto Sans Symbols"/>
              </a:rPr>
              <a:t>∃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v [VET(v, d,c)] </a:t>
            </a:r>
            <a:r>
              <a:rPr lang="en-US"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UNVACC(d,c) ]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"/>
          <p:cNvSpPr txBox="1"/>
          <p:nvPr>
            <p:ph type="title"/>
          </p:nvPr>
        </p:nvSpPr>
        <p:spPr>
          <a:xfrm>
            <a:off x="4470400" y="3802567"/>
            <a:ext cx="4803601" cy="224827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Trebuchet MS"/>
              <a:buNone/>
            </a:pPr>
            <a:r>
              <a:rPr lang="en-US" sz="2160"/>
              <a:t>Based on </a:t>
            </a:r>
            <a:r>
              <a:rPr lang="en-US" sz="2160">
                <a:solidFill>
                  <a:schemeClr val="dk2"/>
                </a:solidFill>
              </a:rPr>
              <a:t>“An Introduction to MultiAgent Systems”</a:t>
            </a:r>
            <a:r>
              <a:rPr lang="en-US" sz="2160"/>
              <a:t> by Michael Wooldridge, John Wiley &amp; Sons, 2002.</a:t>
            </a:r>
            <a:br>
              <a:rPr lang="en-US" sz="2160"/>
            </a:br>
            <a:r>
              <a:rPr lang="en-US" sz="1620">
                <a:latin typeface="Droid Sans Mono"/>
                <a:ea typeface="Droid Sans Mono"/>
                <a:cs typeface="Droid Sans Mono"/>
                <a:sym typeface="Droid Sans Mono"/>
              </a:rPr>
              <a:t>http://www.csc.liv.ac.uk/˜mjw/pubs/imas/</a:t>
            </a:r>
            <a:br>
              <a:rPr lang="en-US" sz="1620">
                <a:latin typeface="Droid Sans Mono"/>
                <a:ea typeface="Droid Sans Mono"/>
                <a:cs typeface="Droid Sans Mono"/>
                <a:sym typeface="Droid Sans Mono"/>
              </a:rPr>
            </a:br>
            <a:endParaRPr sz="2160"/>
          </a:p>
        </p:txBody>
      </p:sp>
      <p:pic>
        <p:nvPicPr>
          <p:cNvPr descr="Amazon.fr - An Introduction to MultiAgent Systems - Wooldridge, Michael -  Livres" id="157" name="Google Shape;15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3341" y="2207012"/>
            <a:ext cx="2794000" cy="358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More Problems with Deductive Systems</a:t>
            </a:r>
            <a:endParaRPr/>
          </a:p>
        </p:txBody>
      </p:sp>
      <p:sp>
        <p:nvSpPr>
          <p:cNvPr id="164" name="Google Shape;164;p21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The “logical approach” that was presented implies </a:t>
            </a:r>
            <a:r>
              <a:rPr lang="en-US" u="sng"/>
              <a:t>adding and removing things from a database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That’s not pure logic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Early attempts at creating a “planning agent” tried to use true logical deduction to the solve the problem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Planning Systems (in general)</a:t>
            </a:r>
            <a:endParaRPr/>
          </a:p>
        </p:txBody>
      </p:sp>
      <p:sp>
        <p:nvSpPr>
          <p:cNvPr id="171" name="Google Shape;171;p22"/>
          <p:cNvSpPr txBox="1"/>
          <p:nvPr>
            <p:ph idx="1" type="body"/>
          </p:nvPr>
        </p:nvSpPr>
        <p:spPr>
          <a:xfrm>
            <a:off x="625798" y="1292426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Planning systems find a sequence of actions that transforms an initial state into a goal state</a:t>
            </a:r>
            <a:endParaRPr/>
          </a:p>
        </p:txBody>
      </p:sp>
      <p:grpSp>
        <p:nvGrpSpPr>
          <p:cNvPr id="172" name="Google Shape;172;p22"/>
          <p:cNvGrpSpPr/>
          <p:nvPr/>
        </p:nvGrpSpPr>
        <p:grpSpPr>
          <a:xfrm>
            <a:off x="1884765" y="2301373"/>
            <a:ext cx="5212138" cy="3727450"/>
            <a:chOff x="3783013" y="2286000"/>
            <a:chExt cx="5212138" cy="3727450"/>
          </a:xfrm>
        </p:grpSpPr>
        <p:sp>
          <p:nvSpPr>
            <p:cNvPr id="173" name="Google Shape;173;p22"/>
            <p:cNvSpPr/>
            <p:nvPr/>
          </p:nvSpPr>
          <p:spPr>
            <a:xfrm>
              <a:off x="3783013" y="4083050"/>
              <a:ext cx="482600" cy="482600"/>
            </a:xfrm>
            <a:prstGeom prst="ellipse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74" name="Google Shape;174;p22"/>
            <p:cNvSpPr/>
            <p:nvPr/>
          </p:nvSpPr>
          <p:spPr>
            <a:xfrm>
              <a:off x="4621213" y="4921250"/>
              <a:ext cx="482600" cy="482600"/>
            </a:xfrm>
            <a:prstGeom prst="ellipse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75" name="Google Shape;175;p22"/>
            <p:cNvSpPr/>
            <p:nvPr/>
          </p:nvSpPr>
          <p:spPr>
            <a:xfrm>
              <a:off x="4621213" y="4083050"/>
              <a:ext cx="482600" cy="482600"/>
            </a:xfrm>
            <a:prstGeom prst="ellipse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76" name="Google Shape;176;p22"/>
            <p:cNvSpPr/>
            <p:nvPr/>
          </p:nvSpPr>
          <p:spPr>
            <a:xfrm>
              <a:off x="4634718" y="3187700"/>
              <a:ext cx="482600" cy="482600"/>
            </a:xfrm>
            <a:prstGeom prst="ellipse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77" name="Google Shape;177;p22"/>
            <p:cNvSpPr/>
            <p:nvPr/>
          </p:nvSpPr>
          <p:spPr>
            <a:xfrm>
              <a:off x="7364413" y="4921250"/>
              <a:ext cx="482600" cy="482600"/>
            </a:xfrm>
            <a:prstGeom prst="ellipse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78" name="Google Shape;178;p22"/>
            <p:cNvSpPr/>
            <p:nvPr/>
          </p:nvSpPr>
          <p:spPr>
            <a:xfrm>
              <a:off x="7364413" y="4083050"/>
              <a:ext cx="482600" cy="482600"/>
            </a:xfrm>
            <a:prstGeom prst="ellipse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79" name="Google Shape;179;p22"/>
            <p:cNvSpPr/>
            <p:nvPr/>
          </p:nvSpPr>
          <p:spPr>
            <a:xfrm>
              <a:off x="7364413" y="3244850"/>
              <a:ext cx="482600" cy="482600"/>
            </a:xfrm>
            <a:prstGeom prst="ellipse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80" name="Google Shape;180;p22"/>
            <p:cNvSpPr/>
            <p:nvPr/>
          </p:nvSpPr>
          <p:spPr>
            <a:xfrm>
              <a:off x="8507413" y="4083050"/>
              <a:ext cx="482600" cy="482600"/>
            </a:xfrm>
            <a:prstGeom prst="ellipse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81" name="Google Shape;181;p22"/>
            <p:cNvSpPr/>
            <p:nvPr/>
          </p:nvSpPr>
          <p:spPr>
            <a:xfrm>
              <a:off x="5611813" y="5530850"/>
              <a:ext cx="482600" cy="482600"/>
            </a:xfrm>
            <a:prstGeom prst="ellipse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82" name="Google Shape;182;p22"/>
            <p:cNvSpPr/>
            <p:nvPr/>
          </p:nvSpPr>
          <p:spPr>
            <a:xfrm>
              <a:off x="5611813" y="4692650"/>
              <a:ext cx="482600" cy="482600"/>
            </a:xfrm>
            <a:prstGeom prst="ellipse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83" name="Google Shape;183;p22"/>
            <p:cNvSpPr/>
            <p:nvPr/>
          </p:nvSpPr>
          <p:spPr>
            <a:xfrm>
              <a:off x="5611813" y="3854450"/>
              <a:ext cx="482600" cy="482600"/>
            </a:xfrm>
            <a:prstGeom prst="ellipse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84" name="Google Shape;184;p22"/>
            <p:cNvSpPr/>
            <p:nvPr/>
          </p:nvSpPr>
          <p:spPr>
            <a:xfrm>
              <a:off x="5611813" y="3092450"/>
              <a:ext cx="482600" cy="482600"/>
            </a:xfrm>
            <a:prstGeom prst="ellipse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85" name="Google Shape;185;p22"/>
            <p:cNvSpPr/>
            <p:nvPr/>
          </p:nvSpPr>
          <p:spPr>
            <a:xfrm>
              <a:off x="5611813" y="2368550"/>
              <a:ext cx="482600" cy="444500"/>
            </a:xfrm>
            <a:prstGeom prst="ellipse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86" name="Google Shape;186;p22"/>
            <p:cNvSpPr/>
            <p:nvPr/>
          </p:nvSpPr>
          <p:spPr>
            <a:xfrm>
              <a:off x="3903663" y="4165600"/>
              <a:ext cx="248466" cy="3652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5400" lIns="63500" spcFirstLastPara="1" rIns="63500" wrap="square" tIns="25400">
              <a:noAutofit/>
            </a:bodyPr>
            <a:lstStyle/>
            <a:p>
              <a:pPr indent="0" lvl="0" marL="0" marR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</a:t>
              </a:r>
              <a:endParaRPr/>
            </a:p>
          </p:txBody>
        </p:sp>
        <p:sp>
          <p:nvSpPr>
            <p:cNvPr id="187" name="Google Shape;187;p22"/>
            <p:cNvSpPr/>
            <p:nvPr/>
          </p:nvSpPr>
          <p:spPr>
            <a:xfrm>
              <a:off x="8628063" y="4165600"/>
              <a:ext cx="367088" cy="3652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5400" lIns="63500" spcFirstLastPara="1" rIns="63500" wrap="square" tIns="25400">
              <a:noAutofit/>
            </a:bodyPr>
            <a:lstStyle/>
            <a:p>
              <a:pPr indent="0" lvl="0" marL="0" marR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G</a:t>
              </a:r>
              <a:endParaRPr/>
            </a:p>
          </p:txBody>
        </p:sp>
        <p:cxnSp>
          <p:nvCxnSpPr>
            <p:cNvPr id="188" name="Google Shape;188;p22"/>
            <p:cNvCxnSpPr/>
            <p:nvPr/>
          </p:nvCxnSpPr>
          <p:spPr>
            <a:xfrm>
              <a:off x="4271963" y="4343400"/>
              <a:ext cx="3810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9" name="Google Shape;189;p22"/>
            <p:cNvCxnSpPr/>
            <p:nvPr/>
          </p:nvCxnSpPr>
          <p:spPr>
            <a:xfrm flipH="1" rot="10800000">
              <a:off x="4271963" y="3657600"/>
              <a:ext cx="457200" cy="6858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0" name="Google Shape;190;p22"/>
            <p:cNvCxnSpPr/>
            <p:nvPr/>
          </p:nvCxnSpPr>
          <p:spPr>
            <a:xfrm>
              <a:off x="4271963" y="4343400"/>
              <a:ext cx="381000" cy="6858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1" name="Google Shape;191;p22"/>
            <p:cNvCxnSpPr/>
            <p:nvPr/>
          </p:nvCxnSpPr>
          <p:spPr>
            <a:xfrm flipH="1" rot="10800000">
              <a:off x="5110163" y="3352800"/>
              <a:ext cx="457200" cy="1524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2" name="Google Shape;192;p22"/>
            <p:cNvCxnSpPr/>
            <p:nvPr/>
          </p:nvCxnSpPr>
          <p:spPr>
            <a:xfrm flipH="1" rot="10800000">
              <a:off x="5110163" y="2667000"/>
              <a:ext cx="533400" cy="8382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3" name="Google Shape;193;p22"/>
            <p:cNvCxnSpPr/>
            <p:nvPr/>
          </p:nvCxnSpPr>
          <p:spPr>
            <a:xfrm flipH="1" rot="10800000">
              <a:off x="5110163" y="4114800"/>
              <a:ext cx="533400" cy="2286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4" name="Google Shape;194;p22"/>
            <p:cNvCxnSpPr/>
            <p:nvPr/>
          </p:nvCxnSpPr>
          <p:spPr>
            <a:xfrm>
              <a:off x="5110163" y="4343400"/>
              <a:ext cx="533400" cy="5334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5" name="Google Shape;195;p22"/>
            <p:cNvCxnSpPr/>
            <p:nvPr/>
          </p:nvCxnSpPr>
          <p:spPr>
            <a:xfrm>
              <a:off x="5110163" y="5334000"/>
              <a:ext cx="533400" cy="3048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6" name="Google Shape;196;p22"/>
            <p:cNvCxnSpPr/>
            <p:nvPr/>
          </p:nvCxnSpPr>
          <p:spPr>
            <a:xfrm>
              <a:off x="7853363" y="3505200"/>
              <a:ext cx="762000" cy="6096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7" name="Google Shape;197;p22"/>
            <p:cNvCxnSpPr/>
            <p:nvPr/>
          </p:nvCxnSpPr>
          <p:spPr>
            <a:xfrm>
              <a:off x="7853363" y="4343400"/>
              <a:ext cx="685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8" name="Google Shape;198;p22"/>
            <p:cNvCxnSpPr/>
            <p:nvPr/>
          </p:nvCxnSpPr>
          <p:spPr>
            <a:xfrm flipH="1" rot="10800000">
              <a:off x="7853363" y="4572000"/>
              <a:ext cx="838200" cy="6858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9" name="Google Shape;199;p22"/>
            <p:cNvCxnSpPr/>
            <p:nvPr/>
          </p:nvCxnSpPr>
          <p:spPr>
            <a:xfrm flipH="1" rot="10800000">
              <a:off x="6100763" y="2286000"/>
              <a:ext cx="228600" cy="1524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0" name="Google Shape;200;p22"/>
            <p:cNvCxnSpPr/>
            <p:nvPr/>
          </p:nvCxnSpPr>
          <p:spPr>
            <a:xfrm>
              <a:off x="6100763" y="2438400"/>
              <a:ext cx="2286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1" name="Google Shape;201;p22"/>
            <p:cNvCxnSpPr/>
            <p:nvPr/>
          </p:nvCxnSpPr>
          <p:spPr>
            <a:xfrm>
              <a:off x="6100763" y="2438400"/>
              <a:ext cx="228600" cy="3048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2" name="Google Shape;202;p22"/>
            <p:cNvCxnSpPr/>
            <p:nvPr/>
          </p:nvCxnSpPr>
          <p:spPr>
            <a:xfrm flipH="1" rot="10800000">
              <a:off x="6100763" y="3124200"/>
              <a:ext cx="304800" cy="2286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3" name="Google Shape;203;p22"/>
            <p:cNvCxnSpPr/>
            <p:nvPr/>
          </p:nvCxnSpPr>
          <p:spPr>
            <a:xfrm>
              <a:off x="6176963" y="3352800"/>
              <a:ext cx="152400" cy="2286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4" name="Google Shape;204;p22"/>
            <p:cNvCxnSpPr/>
            <p:nvPr/>
          </p:nvCxnSpPr>
          <p:spPr>
            <a:xfrm flipH="1" rot="10800000">
              <a:off x="6100763" y="3962400"/>
              <a:ext cx="304800" cy="1524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5" name="Google Shape;205;p22"/>
            <p:cNvCxnSpPr/>
            <p:nvPr/>
          </p:nvCxnSpPr>
          <p:spPr>
            <a:xfrm>
              <a:off x="6100763" y="4191000"/>
              <a:ext cx="304800" cy="2286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6" name="Google Shape;206;p22"/>
            <p:cNvCxnSpPr/>
            <p:nvPr/>
          </p:nvCxnSpPr>
          <p:spPr>
            <a:xfrm flipH="1" rot="10800000">
              <a:off x="6100763" y="4800600"/>
              <a:ext cx="304800" cy="1524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7" name="Google Shape;207;p22"/>
            <p:cNvCxnSpPr/>
            <p:nvPr/>
          </p:nvCxnSpPr>
          <p:spPr>
            <a:xfrm>
              <a:off x="6100763" y="4953000"/>
              <a:ext cx="228600" cy="2286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8" name="Google Shape;208;p22"/>
            <p:cNvCxnSpPr/>
            <p:nvPr/>
          </p:nvCxnSpPr>
          <p:spPr>
            <a:xfrm>
              <a:off x="6100763" y="5791200"/>
              <a:ext cx="2286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9" name="Google Shape;209;p22"/>
            <p:cNvCxnSpPr/>
            <p:nvPr/>
          </p:nvCxnSpPr>
          <p:spPr>
            <a:xfrm rot="10800000">
              <a:off x="7243763" y="3048000"/>
              <a:ext cx="152400" cy="3048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0" name="Google Shape;210;p22"/>
            <p:cNvCxnSpPr/>
            <p:nvPr/>
          </p:nvCxnSpPr>
          <p:spPr>
            <a:xfrm flipH="1">
              <a:off x="7167563" y="3429000"/>
              <a:ext cx="152400" cy="1524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1" name="Google Shape;211;p22"/>
            <p:cNvCxnSpPr/>
            <p:nvPr/>
          </p:nvCxnSpPr>
          <p:spPr>
            <a:xfrm rot="10800000">
              <a:off x="7243763" y="3962400"/>
              <a:ext cx="152400" cy="3810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2" name="Google Shape;212;p22"/>
            <p:cNvCxnSpPr/>
            <p:nvPr/>
          </p:nvCxnSpPr>
          <p:spPr>
            <a:xfrm rot="10800000">
              <a:off x="7091363" y="4343400"/>
              <a:ext cx="2286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3" name="Google Shape;213;p22"/>
            <p:cNvCxnSpPr/>
            <p:nvPr/>
          </p:nvCxnSpPr>
          <p:spPr>
            <a:xfrm flipH="1">
              <a:off x="7167563" y="4419600"/>
              <a:ext cx="228600" cy="3048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4" name="Google Shape;214;p22"/>
            <p:cNvCxnSpPr/>
            <p:nvPr/>
          </p:nvCxnSpPr>
          <p:spPr>
            <a:xfrm>
              <a:off x="7091363" y="5029200"/>
              <a:ext cx="304800" cy="762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5" name="Google Shape;215;p22"/>
            <p:cNvCxnSpPr/>
            <p:nvPr/>
          </p:nvCxnSpPr>
          <p:spPr>
            <a:xfrm flipH="1">
              <a:off x="7015163" y="5257800"/>
              <a:ext cx="381000" cy="1524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6" name="Google Shape;216;p22"/>
            <p:cNvCxnSpPr/>
            <p:nvPr/>
          </p:nvCxnSpPr>
          <p:spPr>
            <a:xfrm>
              <a:off x="6710363" y="2286000"/>
              <a:ext cx="0" cy="5334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7" name="Google Shape;217;p22"/>
            <p:cNvCxnSpPr/>
            <p:nvPr/>
          </p:nvCxnSpPr>
          <p:spPr>
            <a:xfrm>
              <a:off x="6710363" y="3048000"/>
              <a:ext cx="0" cy="5334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8" name="Google Shape;218;p22"/>
            <p:cNvCxnSpPr/>
            <p:nvPr/>
          </p:nvCxnSpPr>
          <p:spPr>
            <a:xfrm>
              <a:off x="6710363" y="3810000"/>
              <a:ext cx="0" cy="5334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9" name="Google Shape;219;p22"/>
            <p:cNvCxnSpPr/>
            <p:nvPr/>
          </p:nvCxnSpPr>
          <p:spPr>
            <a:xfrm>
              <a:off x="6710363" y="4648200"/>
              <a:ext cx="0" cy="5334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0" name="Google Shape;220;p22"/>
            <p:cNvCxnSpPr/>
            <p:nvPr/>
          </p:nvCxnSpPr>
          <p:spPr>
            <a:xfrm>
              <a:off x="6710363" y="5410200"/>
              <a:ext cx="0" cy="5334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21" name="Google Shape;221;p22"/>
            <p:cNvSpPr/>
            <p:nvPr/>
          </p:nvSpPr>
          <p:spPr>
            <a:xfrm>
              <a:off x="4132263" y="3708400"/>
              <a:ext cx="431800" cy="3619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5400" lIns="63500" spcFirstLastPara="1" rIns="63500" wrap="square" tIns="25400">
              <a:noAutofit/>
            </a:bodyPr>
            <a:lstStyle/>
            <a:p>
              <a:pPr indent="0" lvl="0" marL="0" marR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a1</a:t>
              </a:r>
              <a:endParaRPr/>
            </a:p>
          </p:txBody>
        </p:sp>
        <p:sp>
          <p:nvSpPr>
            <p:cNvPr id="222" name="Google Shape;222;p22"/>
            <p:cNvSpPr/>
            <p:nvPr/>
          </p:nvSpPr>
          <p:spPr>
            <a:xfrm>
              <a:off x="4894263" y="5537200"/>
              <a:ext cx="584200" cy="3619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5400" lIns="63500" spcFirstLastPara="1" rIns="63500" wrap="square" tIns="25400">
              <a:noAutofit/>
            </a:bodyPr>
            <a:lstStyle/>
            <a:p>
              <a:pPr indent="0" lvl="0" marL="0" marR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a17</a:t>
              </a:r>
              <a:endParaRPr/>
            </a:p>
          </p:txBody>
        </p:sp>
        <p:sp>
          <p:nvSpPr>
            <p:cNvPr id="223" name="Google Shape;223;p22"/>
            <p:cNvSpPr/>
            <p:nvPr/>
          </p:nvSpPr>
          <p:spPr>
            <a:xfrm>
              <a:off x="8094663" y="3403600"/>
              <a:ext cx="736600" cy="3619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5400" lIns="63500" spcFirstLastPara="1" rIns="63500" wrap="square" tIns="25400">
              <a:noAutofit/>
            </a:bodyPr>
            <a:lstStyle/>
            <a:p>
              <a:pPr indent="0" lvl="0" marL="0" marR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a142</a:t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9" name="Google Shape;229;p2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The Blocks World</a:t>
            </a:r>
            <a:endParaRPr/>
          </a:p>
        </p:txBody>
      </p:sp>
      <p:sp>
        <p:nvSpPr>
          <p:cNvPr id="230" name="Google Shape;230;p23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The Blocks World (today) consists of equal sized blocks on a table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A robot arm can manipulate the blocks using these intuitive actions: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UNSTACK(a, b)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STACK(a, b)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PICKUP(a)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PUTDOWN(a)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6" name="Google Shape;236;p2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The Blocks World</a:t>
            </a:r>
            <a:endParaRPr/>
          </a:p>
        </p:txBody>
      </p:sp>
      <p:sp>
        <p:nvSpPr>
          <p:cNvPr id="237" name="Google Shape;237;p24"/>
          <p:cNvSpPr/>
          <p:nvPr/>
        </p:nvSpPr>
        <p:spPr>
          <a:xfrm>
            <a:off x="4476750" y="4324350"/>
            <a:ext cx="876300" cy="8001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107763">
              <a:schemeClr val="lt2">
                <a:alpha val="49803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8" name="Google Shape;238;p24"/>
          <p:cNvSpPr/>
          <p:nvPr/>
        </p:nvSpPr>
        <p:spPr>
          <a:xfrm>
            <a:off x="4476750" y="5238750"/>
            <a:ext cx="876300" cy="8001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107763">
              <a:schemeClr val="lt2">
                <a:alpha val="49803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9" name="Google Shape;239;p24"/>
          <p:cNvSpPr/>
          <p:nvPr/>
        </p:nvSpPr>
        <p:spPr>
          <a:xfrm>
            <a:off x="6305550" y="5238750"/>
            <a:ext cx="876300" cy="8001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107763">
              <a:schemeClr val="lt2">
                <a:alpha val="49803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240" name="Google Shape;240;p24"/>
          <p:cNvCxnSpPr/>
          <p:nvPr/>
        </p:nvCxnSpPr>
        <p:spPr>
          <a:xfrm>
            <a:off x="3581400" y="6172200"/>
            <a:ext cx="51816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41" name="Google Shape;24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64300" y="4165600"/>
            <a:ext cx="1701800" cy="635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24"/>
          <p:cNvSpPr/>
          <p:nvPr/>
        </p:nvSpPr>
        <p:spPr>
          <a:xfrm>
            <a:off x="4737101" y="4470400"/>
            <a:ext cx="461665" cy="538802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63500" spcFirstLastPara="1" rIns="63500" wrap="square" tIns="25400">
            <a:noAutofit/>
          </a:bodyPr>
          <a:lstStyle/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/>
          </a:p>
        </p:txBody>
      </p:sp>
      <p:sp>
        <p:nvSpPr>
          <p:cNvPr id="243" name="Google Shape;243;p24"/>
          <p:cNvSpPr/>
          <p:nvPr/>
        </p:nvSpPr>
        <p:spPr>
          <a:xfrm>
            <a:off x="4737101" y="5384800"/>
            <a:ext cx="436017" cy="538802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63500" spcFirstLastPara="1" rIns="63500" wrap="square" tIns="25400">
            <a:noAutofit/>
          </a:bodyPr>
          <a:lstStyle/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/>
          </a:p>
        </p:txBody>
      </p:sp>
      <p:sp>
        <p:nvSpPr>
          <p:cNvPr id="244" name="Google Shape;244;p24"/>
          <p:cNvSpPr/>
          <p:nvPr/>
        </p:nvSpPr>
        <p:spPr>
          <a:xfrm>
            <a:off x="6489701" y="5384800"/>
            <a:ext cx="461665" cy="538802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63500" spcFirstLastPara="1" rIns="63500" wrap="square" tIns="25400">
            <a:noAutofit/>
          </a:bodyPr>
          <a:lstStyle/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/>
          </a:p>
        </p:txBody>
      </p:sp>
      <p:sp>
        <p:nvSpPr>
          <p:cNvPr id="245" name="Google Shape;245;p24"/>
          <p:cNvSpPr txBox="1"/>
          <p:nvPr/>
        </p:nvSpPr>
        <p:spPr>
          <a:xfrm>
            <a:off x="914399" y="1773575"/>
            <a:ext cx="7676263" cy="2709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</a:pPr>
            <a:r>
              <a:rPr lang="en-US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Predicates describing the world are indexed by the current state:</a:t>
            </a:r>
            <a:endParaRPr/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</a:pPr>
            <a:r>
              <a:rPr b="0" i="0" lang="en-US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ON(A,B,s)</a:t>
            </a:r>
            <a:endParaRPr/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</a:pPr>
            <a:r>
              <a:rPr b="0" i="0" lang="en-US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ONTABLE(B,s)</a:t>
            </a:r>
            <a:endParaRPr/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</a:pPr>
            <a:r>
              <a:rPr b="0" i="0" lang="en-US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ONTABLE(C,s)</a:t>
            </a:r>
            <a:endParaRPr/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</a:pPr>
            <a:r>
              <a:rPr b="0" i="0" lang="en-US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CLEAR(A,s)</a:t>
            </a:r>
            <a:endParaRPr/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</a:pPr>
            <a:r>
              <a:rPr b="0" i="0" lang="en-US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CLEAR(C,s)</a:t>
            </a:r>
            <a:endParaRPr/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</a:pPr>
            <a:r>
              <a:rPr b="0" i="0" lang="en-US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ARMEMPTY(s)</a:t>
            </a:r>
            <a:endParaRPr/>
          </a:p>
          <a:p>
            <a: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1" name="Google Shape;251;p2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800"/>
              <a:buFont typeface="Trebuchet MS"/>
              <a:buNone/>
            </a:pPr>
            <a:r>
              <a:rPr lang="en-US" sz="3800"/>
              <a:t>Logical Formulas to Describe Facts Always True of the World</a:t>
            </a:r>
            <a:endParaRPr/>
          </a:p>
        </p:txBody>
      </p:sp>
      <p:sp>
        <p:nvSpPr>
          <p:cNvPr id="252" name="Google Shape;252;p25"/>
          <p:cNvSpPr txBox="1"/>
          <p:nvPr>
            <p:ph idx="1" type="body"/>
          </p:nvPr>
        </p:nvSpPr>
        <p:spPr>
          <a:xfrm>
            <a:off x="702732" y="2149033"/>
            <a:ext cx="82296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And of course we can write general logical truths relating the predicates:</a:t>
            </a:r>
            <a:endParaRPr/>
          </a:p>
          <a:p>
            <a:pPr indent="-342900" lvl="0" marL="342900" rtl="0" algn="l">
              <a:spcBef>
                <a:spcPts val="810"/>
              </a:spcBef>
              <a:spcAft>
                <a:spcPts val="0"/>
              </a:spcAft>
              <a:buSzPts val="1440"/>
              <a:buFont typeface="Noto Sans Symbols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[ </a:t>
            </a:r>
            <a:r>
              <a:rPr lang="en-US">
                <a:latin typeface="Noto Sans Symbols"/>
                <a:ea typeface="Noto Sans Symbols"/>
                <a:cs typeface="Noto Sans Symbols"/>
                <a:sym typeface="Noto Sans Symbols"/>
              </a:rPr>
              <a:t>∃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x </a:t>
            </a:r>
            <a:r>
              <a:rPr lang="en-US">
                <a:latin typeface="Noto Sans Symbols"/>
                <a:ea typeface="Noto Sans Symbols"/>
                <a:cs typeface="Noto Sans Symbols"/>
                <a:sym typeface="Noto Sans Symbols"/>
              </a:rPr>
              <a:t>∀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US">
                <a:latin typeface="Noto Sans Symbols"/>
                <a:ea typeface="Noto Sans Symbols"/>
                <a:cs typeface="Noto Sans Symbols"/>
                <a:sym typeface="Noto Sans Symbols"/>
              </a:rPr>
              <a:t>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HOLDING(x,s) ]  </a:t>
            </a:r>
            <a:r>
              <a:rPr lang="en-US">
                <a:latin typeface="Noto Sans Symbols"/>
                <a:ea typeface="Noto Sans Symbols"/>
                <a:cs typeface="Noto Sans Symbols"/>
                <a:sym typeface="Noto Sans Symbols"/>
              </a:rPr>
              <a:t>→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¬ ARMEMPTY(s)</a:t>
            </a:r>
            <a:endParaRPr/>
          </a:p>
          <a:p>
            <a:pPr indent="-342900" lvl="0" marL="342900" rtl="0" algn="l">
              <a:spcBef>
                <a:spcPts val="810"/>
              </a:spcBef>
              <a:spcAft>
                <a:spcPts val="0"/>
              </a:spcAft>
              <a:buSzPts val="1440"/>
              <a:buFont typeface="Noto Sans Symbols"/>
              <a:buNone/>
            </a:pPr>
            <a:r>
              <a:rPr lang="en-US">
                <a:latin typeface="Noto Sans Symbols"/>
                <a:ea typeface="Noto Sans Symbols"/>
                <a:cs typeface="Noto Sans Symbols"/>
                <a:sym typeface="Noto Sans Symbols"/>
              </a:rPr>
              <a:t>∀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x </a:t>
            </a:r>
            <a:r>
              <a:rPr lang="en-US">
                <a:latin typeface="Noto Sans Symbols"/>
                <a:ea typeface="Noto Sans Symbols"/>
                <a:cs typeface="Noto Sans Symbols"/>
                <a:sym typeface="Noto Sans Symbols"/>
              </a:rPr>
              <a:t>∀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US">
                <a:latin typeface="Noto Sans Symbols"/>
                <a:ea typeface="Noto Sans Symbols"/>
                <a:cs typeface="Noto Sans Symbols"/>
                <a:sym typeface="Noto Sans Symbols"/>
              </a:rPr>
              <a:t>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[ ONTABLE(x,s) </a:t>
            </a:r>
            <a:r>
              <a:rPr lang="en-US"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¬  </a:t>
            </a:r>
            <a:r>
              <a:rPr lang="en-US">
                <a:latin typeface="Noto Sans Symbols"/>
                <a:ea typeface="Noto Sans Symbols"/>
                <a:cs typeface="Noto Sans Symbols"/>
                <a:sym typeface="Noto Sans Symbols"/>
              </a:rPr>
              <a:t>∃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y [ON(x,y,s)] ]</a:t>
            </a:r>
            <a:endParaRPr/>
          </a:p>
          <a:p>
            <a:pPr indent="-342900" lvl="0" marL="342900" rtl="0" algn="l">
              <a:spcBef>
                <a:spcPts val="810"/>
              </a:spcBef>
              <a:spcAft>
                <a:spcPts val="0"/>
              </a:spcAft>
              <a:buSzPts val="1440"/>
              <a:buFont typeface="Noto Sans Symbols"/>
              <a:buNone/>
            </a:pPr>
            <a:r>
              <a:rPr lang="en-US">
                <a:latin typeface="Noto Sans Symbols"/>
                <a:ea typeface="Noto Sans Symbols"/>
                <a:cs typeface="Noto Sans Symbols"/>
                <a:sym typeface="Noto Sans Symbols"/>
              </a:rPr>
              <a:t>∀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X </a:t>
            </a:r>
            <a:r>
              <a:rPr lang="en-US">
                <a:latin typeface="Noto Sans Symbols"/>
                <a:ea typeface="Noto Sans Symbols"/>
                <a:cs typeface="Noto Sans Symbols"/>
                <a:sym typeface="Noto Sans Symbols"/>
              </a:rPr>
              <a:t>∀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 [ ¬ </a:t>
            </a:r>
            <a:r>
              <a:rPr lang="en-US">
                <a:latin typeface="Noto Sans Symbols"/>
                <a:ea typeface="Noto Sans Symbols"/>
                <a:cs typeface="Noto Sans Symbols"/>
                <a:sym typeface="Noto Sans Symbols"/>
              </a:rPr>
              <a:t>∃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y [ON(y, x,s)] </a:t>
            </a:r>
            <a:r>
              <a:rPr lang="en-US"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CLEAR(x,s) ]</a:t>
            </a:r>
            <a:endParaRPr/>
          </a:p>
        </p:txBody>
      </p:sp>
      <p:sp>
        <p:nvSpPr>
          <p:cNvPr id="253" name="Google Shape;253;p25"/>
          <p:cNvSpPr txBox="1"/>
          <p:nvPr/>
        </p:nvSpPr>
        <p:spPr>
          <a:xfrm>
            <a:off x="1649392" y="4095198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So…how do we use theorem-proving techniques to construct plans?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9" name="Google Shape;259;p2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Green’s Method</a:t>
            </a:r>
            <a:endParaRPr/>
          </a:p>
        </p:txBody>
      </p:sp>
      <p:sp>
        <p:nvSpPr>
          <p:cNvPr id="260" name="Google Shape;260;p26"/>
          <p:cNvSpPr txBox="1"/>
          <p:nvPr>
            <p:ph idx="1" type="body"/>
          </p:nvPr>
        </p:nvSpPr>
        <p:spPr>
          <a:xfrm>
            <a:off x="677334" y="1778624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Add state variables to the predicates, and use a function DO that maps actions and states into new states</a:t>
            </a:r>
            <a:br>
              <a:rPr lang="en-US"/>
            </a:br>
            <a:r>
              <a:rPr lang="en-US"/>
              <a:t>	DO:    A  x  S   →   S</a:t>
            </a:r>
            <a:br>
              <a:rPr lang="en-US"/>
            </a:b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Example:</a:t>
            </a:r>
            <a:br>
              <a:rPr lang="en-US"/>
            </a:br>
            <a:r>
              <a:rPr lang="en-US"/>
              <a:t>DO(UNSTACK(x, y), S) is a new state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