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4" r:id="rId3"/>
    <p:sldId id="261" r:id="rId4"/>
    <p:sldId id="285" r:id="rId5"/>
    <p:sldId id="288" r:id="rId6"/>
    <p:sldId id="286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8" r:id="rId27"/>
    <p:sldId id="307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1" r:id="rId40"/>
    <p:sldId id="320" r:id="rId41"/>
    <p:sldId id="322" r:id="rId42"/>
    <p:sldId id="323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117"/>
    <a:srgbClr val="4472C4"/>
    <a:srgbClr val="C2F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7E87-4445-4A2B-92F4-32564F2F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01EDA-9FFD-4722-8262-2D85BAE00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16CA-11D0-4923-8881-5789F1E8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9F9D-6488-4B2C-97BB-0189F858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CC7D-DF59-479D-91E7-36F77342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8AE2-2906-40CE-AEF8-5955A157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38E38-8FCB-4958-B0A9-0DCEF007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AAF01-0061-40E1-A4F9-10441C9C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9C52-34C5-4A14-B767-1EB73862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D146-10A3-4487-A5B2-3A271EBD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56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C77E9-7A79-44C9-90B1-C3153B659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AFF58-042B-4E97-A717-851AEC3F9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8B3A-E7D2-4882-9CAB-0F7CFC66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0D07-A8F1-4651-AB5F-04BE758C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B321-EE08-4217-BC9A-261F8AB5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15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2DD6-4A1F-42FF-A8BB-D884354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796D-9906-466B-B1DC-0D9E1EE3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1545D-5984-4FB5-B147-8BFA378A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56CF-1360-4075-96FE-4258BF66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DD97-F8CE-417F-A631-59128D0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49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F66E-69D0-4649-AB13-2908A1DC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D88A-F65B-445A-A96D-0865F0DA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003A-70A8-4D1A-93C9-25060EB2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E707-018F-4BCF-AAA2-8179BAF1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A7A5-5521-47FB-B833-AA3BA1DB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F0F0-A310-46F2-A88E-83DFDABF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FF7F-1978-4D0E-8EB8-133053EC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3C9E0-E9B4-4110-87F5-0A6EA4DD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28F20-C17C-454B-AEE3-EBEDD08C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53B0-F41C-4345-8A0A-581A95A9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CC30-7339-4EDA-B96B-51F0D7EB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7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F410-964F-4800-ACF1-1FB2B76B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346AC-0F4C-488D-BCBA-F6A1A08B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2B6B3-D9D4-4AEC-864D-DCBDFF99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E08F4-90CD-42CE-98ED-5AEA378A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40E7F-E162-40D9-8158-0EF3B747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1791-3452-4771-8815-437215EE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F917A-99D4-4981-9489-74BCD78E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5FC1F-BF7E-42F9-A03A-F474C04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20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33B5-5746-4195-91F0-6D0BA3A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6062-5E79-4E1C-A50A-AD561BD1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FA158-C3A9-4392-9D39-6D5E189D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2A9B5-BD66-485E-AB67-8CE6659E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2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3F3A2-9F0C-4699-8110-033C72DC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1CF3A-1744-4BEC-9B37-30EE052C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E0703-C5F2-4EAB-9D71-14B90649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1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24C7-5F49-4108-B97B-6EB0F191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D061-2E3E-4038-8684-7052ABF3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EA0E3-59AD-406E-BC2D-8E5C909DF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E278-2125-4BD4-A289-9E828DC0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A5B9-74B2-40FC-9DCB-66ED8D2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93BBE-0A1B-4846-9AA7-CA2D64FD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24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3A16-7B8A-4B84-894B-F4321554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EFC7E-3C55-4DC8-BE3C-9A18AE22A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0B3BA-5931-4B0A-B489-F781156C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DE462-48E0-4DFD-A538-E2F04AF8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7C50-35A5-4919-8BFC-98F32F8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7626D-4872-4F1D-BA0C-E33FBEF8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81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7C4D4-75F3-41B7-B240-F3423E54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AAF7B-9617-4361-B1E6-2B1C3EF13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0B07-8F8E-4C67-9D71-3E772DB91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D3E5-9C91-473C-B7D7-374E867006E0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7F0F0-D1DD-4004-B9C5-DFBCE6504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DF03-DCB8-4041-A855-1A3BC31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25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baget@lirmm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-HerlYBJE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hal.archives-ouvertes.fr/hal-01172069/documen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EEB8-2952-447B-B354-40A65DAE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Logiques de Description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3948C-67EB-4E13-9B7D-879F09F08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HMIN 231: Représentation de connaissances</a:t>
            </a:r>
          </a:p>
          <a:p>
            <a:r>
              <a:rPr lang="fr-FR" dirty="0"/>
              <a:t>Jean-François Baget </a:t>
            </a:r>
            <a:r>
              <a:rPr lang="fr-FR" dirty="0">
                <a:hlinkClick r:id="rId2"/>
              </a:rPr>
              <a:t>baget@lirmm.fr</a:t>
            </a:r>
            <a:r>
              <a:rPr lang="fr-FR" dirty="0"/>
              <a:t> </a:t>
            </a:r>
          </a:p>
          <a:p>
            <a:r>
              <a:rPr lang="fr-FR" dirty="0"/>
              <a:t>Janvier 2021</a:t>
            </a:r>
          </a:p>
        </p:txBody>
      </p:sp>
      <p:pic>
        <p:nvPicPr>
          <p:cNvPr id="2050" name="Picture 2" descr="Communiqué de Presse] de l'Université de Montpellier - Le Mouvement">
            <a:extLst>
              <a:ext uri="{FF2B5EF4-FFF2-40B4-BE49-F238E27FC236}">
                <a16:creationId xmlns:a16="http://schemas.microsoft.com/office/drawing/2014/main" id="{A34A9C85-2012-4A12-B4BE-220431B9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4665457"/>
            <a:ext cx="3805084" cy="21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4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5A2D-F3B2-419E-B90D-047C3604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Sémantique en FOL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318AA-0998-465A-85FD-7BF291AAE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2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33C6-6A82-4301-B2D2-832B2FC5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la traduction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6A95A-76D5-43DB-9ECF-D4883E30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99"/>
            <a:ext cx="10515600" cy="2696679"/>
          </a:xfrm>
        </p:spPr>
        <p:txBody>
          <a:bodyPr/>
          <a:lstStyle/>
          <a:p>
            <a:r>
              <a:rPr lang="fr-FR" dirty="0"/>
              <a:t>A chaque concept C on associe une formule logique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 (de la même façon à chaque rôle R on associe </a:t>
            </a:r>
            <a:r>
              <a:rPr lang="el-GR" dirty="0"/>
              <a:t>φ</a:t>
            </a:r>
            <a:r>
              <a:rPr lang="fr-FR" baseline="-25000" dirty="0"/>
              <a:t>R</a:t>
            </a:r>
            <a:r>
              <a:rPr lang="fr-FR" dirty="0"/>
              <a:t>(X, Y)).</a:t>
            </a:r>
          </a:p>
          <a:p>
            <a:r>
              <a:rPr lang="fr-FR" b="1" dirty="0"/>
              <a:t>Remarque: </a:t>
            </a:r>
            <a:r>
              <a:rPr lang="fr-FR" dirty="0"/>
              <a:t>la variable X (</a:t>
            </a:r>
            <a:r>
              <a:rPr lang="fr-FR" dirty="0" err="1"/>
              <a:t>resp</a:t>
            </a:r>
            <a:r>
              <a:rPr lang="fr-FR" dirty="0"/>
              <a:t> X et Y) est la seule variable libre de la formule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</a:t>
            </a:r>
          </a:p>
          <a:p>
            <a:r>
              <a:rPr lang="fr-FR" b="1" dirty="0"/>
              <a:t>Objectif: </a:t>
            </a:r>
            <a:r>
              <a:rPr lang="fr-FR" dirty="0"/>
              <a:t>la formule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 traduit exactement le fait que X appartient au concept C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C4920-1EBE-4120-8FEC-7BF0DD32D5B2}"/>
              </a:ext>
            </a:extLst>
          </p:cNvPr>
          <p:cNvSpPr/>
          <p:nvPr/>
        </p:nvSpPr>
        <p:spPr>
          <a:xfrm>
            <a:off x="1461051" y="5807076"/>
            <a:ext cx="1948069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Concept 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E2873F-91A2-4BF3-83FC-D63AB1F6BB7E}"/>
              </a:ext>
            </a:extLst>
          </p:cNvPr>
          <p:cNvSpPr/>
          <p:nvPr/>
        </p:nvSpPr>
        <p:spPr>
          <a:xfrm>
            <a:off x="4492485" y="4692581"/>
            <a:ext cx="2733261" cy="15531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Interprétation 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72305-D240-4119-96BE-B30DA52DCCA9}"/>
              </a:ext>
            </a:extLst>
          </p:cNvPr>
          <p:cNvSpPr/>
          <p:nvPr/>
        </p:nvSpPr>
        <p:spPr>
          <a:xfrm>
            <a:off x="1461051" y="4194313"/>
            <a:ext cx="1948069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Formule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181445-04B6-45DC-A319-EECE672EB70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435086" y="5108713"/>
            <a:ext cx="0" cy="69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2F185F-0C10-4DF3-A7EA-C2E5848B132F}"/>
              </a:ext>
            </a:extLst>
          </p:cNvPr>
          <p:cNvSpPr txBox="1"/>
          <p:nvPr/>
        </p:nvSpPr>
        <p:spPr>
          <a:xfrm>
            <a:off x="1853804" y="5273228"/>
            <a:ext cx="116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traduction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6CB3CB-2BC1-484F-B85A-C7F2F2FE8FD6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V="1">
            <a:off x="3409120" y="6018258"/>
            <a:ext cx="1483642" cy="2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43D4DB-9CD6-4D3A-806C-785ED58BC37E}"/>
              </a:ext>
            </a:extLst>
          </p:cNvPr>
          <p:cNvSpPr txBox="1"/>
          <p:nvPr/>
        </p:nvSpPr>
        <p:spPr>
          <a:xfrm>
            <a:off x="3616343" y="6141267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interprétation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94C9AA-5A22-4114-B4DC-E477F8762C4C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409120" y="4651513"/>
            <a:ext cx="1483642" cy="2685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BDB33E-C5CF-469C-BC01-FC5DB2D3DF9B}"/>
              </a:ext>
            </a:extLst>
          </p:cNvPr>
          <p:cNvSpPr txBox="1"/>
          <p:nvPr/>
        </p:nvSpPr>
        <p:spPr>
          <a:xfrm>
            <a:off x="3702741" y="436125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(modèle)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F82404-5265-4737-B592-F55FF2381294}"/>
              </a:ext>
            </a:extLst>
          </p:cNvPr>
          <p:cNvSpPr txBox="1"/>
          <p:nvPr/>
        </p:nvSpPr>
        <p:spPr>
          <a:xfrm>
            <a:off x="7623311" y="4457620"/>
            <a:ext cx="4472610" cy="163121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Propriété souhaitée:</a:t>
            </a:r>
          </a:p>
          <a:p>
            <a:r>
              <a:rPr lang="fr-FR" sz="2000" dirty="0"/>
              <a:t>L’élément d du domaine </a:t>
            </a:r>
            <a:r>
              <a:rPr lang="fr-FR" sz="2000" dirty="0">
                <a:sym typeface="Symbol" panose="05050102010706020507" pitchFamily="18" charset="2"/>
              </a:rPr>
              <a:t> appartient à l’interprétation C</a:t>
            </a:r>
            <a:r>
              <a:rPr lang="fr-FR" sz="2000" baseline="30000" dirty="0">
                <a:sym typeface="Symbol" panose="05050102010706020507" pitchFamily="18" charset="2"/>
              </a:rPr>
              <a:t>I</a:t>
            </a:r>
            <a:r>
              <a:rPr lang="fr-FR" sz="2000" dirty="0">
                <a:sym typeface="Symbol" panose="05050102010706020507" pitchFamily="18" charset="2"/>
              </a:rPr>
              <a:t> de C si et seulement si</a:t>
            </a:r>
            <a:r>
              <a:rPr lang="fr-FR" sz="2000" dirty="0"/>
              <a:t> l’interprétation I est un modèle de </a:t>
            </a:r>
            <a:r>
              <a:rPr lang="el-GR" sz="2000" dirty="0"/>
              <a:t>φ</a:t>
            </a:r>
            <a:r>
              <a:rPr lang="fr-FR" sz="2000" baseline="-25000" dirty="0"/>
              <a:t>C</a:t>
            </a:r>
            <a:r>
              <a:rPr lang="fr-FR" sz="2000" dirty="0"/>
              <a:t>(X)[X/d]</a:t>
            </a:r>
          </a:p>
        </p:txBody>
      </p:sp>
    </p:spTree>
    <p:extLst>
      <p:ext uri="{BB962C8B-B14F-4D97-AF65-F5344CB8AC3E}">
        <p14:creationId xmlns:p14="http://schemas.microsoft.com/office/powerpoint/2010/main" val="423642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670C-C86A-4970-847A-12E34BBE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la traduction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DFFC-BCEE-4155-94FE-24A57ED6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L’inclusion de concept (C sous-concept de D) se traduit par la formule</a:t>
            </a:r>
          </a:p>
          <a:p>
            <a:pPr lvl="1"/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 X (</a:t>
            </a:r>
            <a:r>
              <a:rPr lang="el-GR" dirty="0">
                <a:solidFill>
                  <a:schemeClr val="accent6"/>
                </a:solidFill>
                <a:sym typeface="Symbol" panose="05050102010706020507" pitchFamily="18" charset="2"/>
              </a:rPr>
              <a:t>φ</a:t>
            </a:r>
            <a:r>
              <a:rPr lang="fr-FR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C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(X)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accent6"/>
                </a:solidFill>
                <a:sym typeface="Symbol" panose="05050102010706020507" pitchFamily="18" charset="2"/>
              </a:rPr>
              <a:t>φ</a:t>
            </a:r>
            <a:r>
              <a:rPr lang="fr-FR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C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(X))</a:t>
            </a:r>
          </a:p>
          <a:p>
            <a:r>
              <a:rPr lang="fr-FR" b="1" dirty="0">
                <a:sym typeface="Symbol" panose="05050102010706020507" pitchFamily="18" charset="2"/>
              </a:rPr>
              <a:t>Remarque: </a:t>
            </a:r>
            <a:r>
              <a:rPr lang="fr-FR" dirty="0">
                <a:sym typeface="Symbol" panose="05050102010706020507" pitchFamily="18" charset="2"/>
              </a:rPr>
              <a:t>il n’y a plus de variable libre dans cette formule !</a:t>
            </a:r>
          </a:p>
          <a:p>
            <a:r>
              <a:rPr lang="fr-FR" dirty="0">
                <a:sym typeface="Symbol" panose="05050102010706020507" pitchFamily="18" charset="2"/>
              </a:rPr>
              <a:t> </a:t>
            </a:r>
            <a:r>
              <a:rPr lang="fr-FR" b="1" dirty="0">
                <a:sym typeface="Symbol" panose="05050102010706020507" pitchFamily="18" charset="2"/>
              </a:rPr>
              <a:t>Conséquence: </a:t>
            </a:r>
            <a:r>
              <a:rPr lang="fr-FR" dirty="0">
                <a:sym typeface="Symbol" panose="05050102010706020507" pitchFamily="18" charset="2"/>
              </a:rPr>
              <a:t>si notre transformation respecte bien la « propriété souhaitée », alors on a:</a:t>
            </a:r>
            <a:r>
              <a:rPr lang="fr-FR" dirty="0">
                <a:solidFill>
                  <a:srgbClr val="FF0000"/>
                </a:solidFill>
                <a:sym typeface="Symbol" panose="05050102010706020507" pitchFamily="18" charset="2"/>
              </a:rPr>
              <a:t> I est un modèle (au sens DL) de C si et seulement si I est un modèle (au sens FOL) de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φ</a:t>
            </a:r>
            <a:r>
              <a:rPr lang="fr-FR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fr-FR" dirty="0">
                <a:solidFill>
                  <a:srgbClr val="FF0000"/>
                </a:solidFill>
                <a:sym typeface="Symbol" panose="05050102010706020507" pitchFamily="18" charset="2"/>
              </a:rPr>
              <a:t>(X). ERREUR</a:t>
            </a:r>
          </a:p>
          <a:p>
            <a:endParaRPr lang="fr-FR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Il ne reste plus qu’à donner inductivement la traduction des concepts et des rôles…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96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B8DA62-F491-4F19-BA54-7479DC47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84" y="1500755"/>
            <a:ext cx="10154427" cy="4992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E265A-E0C7-4E5E-BCCD-8265D2F2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inductives de traduction</a:t>
            </a:r>
          </a:p>
        </p:txBody>
      </p:sp>
    </p:spTree>
    <p:extLst>
      <p:ext uri="{BB962C8B-B14F-4D97-AF65-F5344CB8AC3E}">
        <p14:creationId xmlns:p14="http://schemas.microsoft.com/office/powerpoint/2010/main" val="21659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1DA-5246-4A56-A7CF-DD05D1D1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Remarque: cohérence des 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E5DED-B149-40D6-A656-3BD21FB6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571625"/>
            <a:ext cx="11449050" cy="3714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3B4EE-AA28-4273-B7DD-00EB08362013}"/>
              </a:ext>
            </a:extLst>
          </p:cNvPr>
          <p:cNvSpPr txBox="1"/>
          <p:nvPr/>
        </p:nvSpPr>
        <p:spPr>
          <a:xfrm>
            <a:off x="838200" y="5559976"/>
            <a:ext cx="1496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C: concept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986BA-2E9A-4085-B0E9-01B17DBF17F5}"/>
              </a:ext>
            </a:extLst>
          </p:cNvPr>
          <p:cNvSpPr txBox="1"/>
          <p:nvPr/>
        </p:nvSpPr>
        <p:spPr>
          <a:xfrm>
            <a:off x="2827041" y="5559977"/>
            <a:ext cx="5802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φ</a:t>
            </a:r>
            <a:r>
              <a:rPr lang="fr-FR" sz="2400" baseline="-25000" dirty="0"/>
              <a:t>C</a:t>
            </a:r>
            <a:r>
              <a:rPr lang="fr-FR" sz="2400" dirty="0"/>
              <a:t>(X): formule FOL avec X seule variable libre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1A505-31BB-4F1D-A6DE-FFE79CCDDE19}"/>
              </a:ext>
            </a:extLst>
          </p:cNvPr>
          <p:cNvSpPr txBox="1"/>
          <p:nvPr/>
        </p:nvSpPr>
        <p:spPr>
          <a:xfrm>
            <a:off x="9248001" y="5559975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</a:t>
            </a:r>
            <a:r>
              <a:rPr lang="fr-FR" sz="2400" baseline="30000" dirty="0"/>
              <a:t>I</a:t>
            </a:r>
            <a:r>
              <a:rPr lang="fr-FR" sz="2400" dirty="0"/>
              <a:t>: partie de </a:t>
            </a:r>
            <a:r>
              <a:rPr lang="fr-FR" sz="2400" dirty="0">
                <a:sym typeface="Symbol" panose="05050102010706020507" pitchFamily="18" charset="2"/>
              </a:rPr>
              <a:t>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6154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0EB1-83C3-4B4D-B3E3-ACD4BA44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Exercices: traduction en FOL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F8FD1-5671-4D62-B63B-A287558D05E9}"/>
              </a:ext>
            </a:extLst>
          </p:cNvPr>
          <p:cNvSpPr txBox="1"/>
          <p:nvPr/>
        </p:nvSpPr>
        <p:spPr>
          <a:xfrm>
            <a:off x="637954" y="1967023"/>
            <a:ext cx="5278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Traduire en FOL le concept suivant: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5608F-9234-43D1-9D46-8245710E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02" y="1776195"/>
            <a:ext cx="3981450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2260D2-B9E4-4F3D-AAE2-1DA5AD00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48" y="2681070"/>
            <a:ext cx="8078176" cy="3846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56E2DE-7976-404C-8809-9D2410E4D92D}"/>
              </a:ext>
            </a:extLst>
          </p:cNvPr>
          <p:cNvSpPr/>
          <p:nvPr/>
        </p:nvSpPr>
        <p:spPr>
          <a:xfrm>
            <a:off x="3471863" y="3429000"/>
            <a:ext cx="7522202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FDC25-FC15-4B56-8EF6-FA265139BD81}"/>
              </a:ext>
            </a:extLst>
          </p:cNvPr>
          <p:cNvSpPr/>
          <p:nvPr/>
        </p:nvSpPr>
        <p:spPr>
          <a:xfrm>
            <a:off x="3471863" y="4157663"/>
            <a:ext cx="7522202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54D05-6F27-45C4-8BF4-1F869EE17FBB}"/>
              </a:ext>
            </a:extLst>
          </p:cNvPr>
          <p:cNvSpPr/>
          <p:nvPr/>
        </p:nvSpPr>
        <p:spPr>
          <a:xfrm>
            <a:off x="3471863" y="4886326"/>
            <a:ext cx="7522202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DBAE4C-1019-4FBA-A980-E0301C8213A1}"/>
              </a:ext>
            </a:extLst>
          </p:cNvPr>
          <p:cNvSpPr/>
          <p:nvPr/>
        </p:nvSpPr>
        <p:spPr>
          <a:xfrm>
            <a:off x="3471863" y="5614989"/>
            <a:ext cx="7522202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5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CA79-9B25-4E40-AB42-8EEFEBBD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Exercices: Traduction en FOL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19FB8-CC9E-4695-9607-82D1107203B0}"/>
              </a:ext>
            </a:extLst>
          </p:cNvPr>
          <p:cNvSpPr txBox="1"/>
          <p:nvPr/>
        </p:nvSpPr>
        <p:spPr>
          <a:xfrm>
            <a:off x="637954" y="1967023"/>
            <a:ext cx="5278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Traduire en FOL le concept suivant: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753EB-7394-4A00-BF93-C986719A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02" y="1909545"/>
            <a:ext cx="2933700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6014A-9710-4541-9E4F-A99DD809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" y="3110457"/>
            <a:ext cx="11365891" cy="29188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D8FB16-0FA3-4A6F-9B49-D20943D9403B}"/>
              </a:ext>
            </a:extLst>
          </p:cNvPr>
          <p:cNvSpPr/>
          <p:nvPr/>
        </p:nvSpPr>
        <p:spPr>
          <a:xfrm>
            <a:off x="1257300" y="3886200"/>
            <a:ext cx="1063466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63A75B-2EE4-448B-BB90-3439FDCAEBAF}"/>
              </a:ext>
            </a:extLst>
          </p:cNvPr>
          <p:cNvSpPr/>
          <p:nvPr/>
        </p:nvSpPr>
        <p:spPr>
          <a:xfrm>
            <a:off x="1257300" y="4448937"/>
            <a:ext cx="1063466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59B3B-0A6C-43CE-8264-BCE27E43DFA7}"/>
              </a:ext>
            </a:extLst>
          </p:cNvPr>
          <p:cNvSpPr/>
          <p:nvPr/>
        </p:nvSpPr>
        <p:spPr>
          <a:xfrm>
            <a:off x="1257300" y="5020437"/>
            <a:ext cx="1063466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2AF1-18D0-44DA-8970-DE60B150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Exercices: traduction en FOL 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FE493-9BFC-400A-80F4-A19A4CC214E1}"/>
              </a:ext>
            </a:extLst>
          </p:cNvPr>
          <p:cNvSpPr txBox="1"/>
          <p:nvPr/>
        </p:nvSpPr>
        <p:spPr>
          <a:xfrm>
            <a:off x="637954" y="1967023"/>
            <a:ext cx="5278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Traduire en FOL le concept suivant: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9BAE5-8AC0-4662-90FA-F3CCE60A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02" y="1852395"/>
            <a:ext cx="2266950" cy="75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D76C1E-48A3-4D22-A98A-E0619F5C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1205"/>
            <a:ext cx="12192000" cy="33426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12E59D-1B46-458E-8767-DAEEC4D80DA5}"/>
              </a:ext>
            </a:extLst>
          </p:cNvPr>
          <p:cNvSpPr/>
          <p:nvPr/>
        </p:nvSpPr>
        <p:spPr>
          <a:xfrm>
            <a:off x="637954" y="3429000"/>
            <a:ext cx="11554046" cy="471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3324-3CF4-4CBA-B9E8-7A3106633E30}"/>
              </a:ext>
            </a:extLst>
          </p:cNvPr>
          <p:cNvSpPr/>
          <p:nvPr/>
        </p:nvSpPr>
        <p:spPr>
          <a:xfrm>
            <a:off x="637954" y="3900488"/>
            <a:ext cx="11554046" cy="83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F8933-D6C4-4DF4-8108-62E1FA7457EA}"/>
              </a:ext>
            </a:extLst>
          </p:cNvPr>
          <p:cNvSpPr/>
          <p:nvPr/>
        </p:nvSpPr>
        <p:spPr>
          <a:xfrm>
            <a:off x="637954" y="4706950"/>
            <a:ext cx="11554046" cy="83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5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63F1-DFBB-4EF5-9155-F62B23F1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Exercices: traduction en FOL (4)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11F84-8643-4CC5-82F7-10056F0A16E9}"/>
              </a:ext>
            </a:extLst>
          </p:cNvPr>
          <p:cNvSpPr txBox="1"/>
          <p:nvPr/>
        </p:nvSpPr>
        <p:spPr>
          <a:xfrm>
            <a:off x="318977" y="1562986"/>
            <a:ext cx="5278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Traduire en FOL le concept suivant: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6D0AC-7BD2-4873-8645-1C6BEB20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12" y="1495983"/>
            <a:ext cx="2819400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881320-C539-4D9A-9BEC-2750B8D4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812" y="2174174"/>
            <a:ext cx="7972425" cy="714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7D4F96-8548-4C78-A23D-263AC2B315C5}"/>
              </a:ext>
            </a:extLst>
          </p:cNvPr>
          <p:cNvSpPr txBox="1"/>
          <p:nvPr/>
        </p:nvSpPr>
        <p:spPr>
          <a:xfrm>
            <a:off x="318976" y="2974555"/>
            <a:ext cx="5278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Traduire en FOL le concept suivant: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EE5-B24F-4D37-A191-B7CD4C6F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812" y="2926602"/>
            <a:ext cx="2895600" cy="619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5254C7-344E-436B-8A7F-76A895E4C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88" y="3640839"/>
            <a:ext cx="11487150" cy="657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6C5D0-4B66-4730-9794-740584C8C147}"/>
              </a:ext>
            </a:extLst>
          </p:cNvPr>
          <p:cNvSpPr txBox="1"/>
          <p:nvPr/>
        </p:nvSpPr>
        <p:spPr>
          <a:xfrm>
            <a:off x="301764" y="4378561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Traduire en FOL la formule suivante: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B55442-A60D-4C23-8F3F-8654338BD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2699" y="4375760"/>
            <a:ext cx="5305425" cy="647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F3D13C-9D6E-4641-83BF-5467D7EB7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64793"/>
            <a:ext cx="12192000" cy="966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2369A9-7025-4E8D-ABCD-D87A91EA65AF}"/>
              </a:ext>
            </a:extLst>
          </p:cNvPr>
          <p:cNvSpPr txBox="1"/>
          <p:nvPr/>
        </p:nvSpPr>
        <p:spPr>
          <a:xfrm>
            <a:off x="407537" y="5994071"/>
            <a:ext cx="11376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formule que l’on obtient est valide (preuve même sans algo DL?). Trouvez un contre-modèle à la traduction de l’inclusion réciproque.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04F028-1A32-40E2-A141-BAC95C0E862F}"/>
              </a:ext>
            </a:extLst>
          </p:cNvPr>
          <p:cNvSpPr/>
          <p:nvPr/>
        </p:nvSpPr>
        <p:spPr>
          <a:xfrm>
            <a:off x="1610812" y="2153208"/>
            <a:ext cx="7847513" cy="63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382B5A-2925-4F6F-A01E-2019548A8D98}"/>
              </a:ext>
            </a:extLst>
          </p:cNvPr>
          <p:cNvSpPr/>
          <p:nvPr/>
        </p:nvSpPr>
        <p:spPr>
          <a:xfrm>
            <a:off x="595423" y="3671887"/>
            <a:ext cx="11189039" cy="62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CB0EB1-19CB-4F13-83C3-EAA28E30AB58}"/>
              </a:ext>
            </a:extLst>
          </p:cNvPr>
          <p:cNvSpPr/>
          <p:nvPr/>
        </p:nvSpPr>
        <p:spPr>
          <a:xfrm>
            <a:off x="0" y="4901781"/>
            <a:ext cx="12192000" cy="109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49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98EA-D9C3-4392-98D3-9B467EC2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Prouver l’équivalence (idée)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AD56-1367-49E9-B0CA-A16459DA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Tout repose sur la « propriété souhaitée »: </a:t>
            </a:r>
            <a:r>
              <a:rPr lang="fr-FR" sz="2800" dirty="0">
                <a:solidFill>
                  <a:srgbClr val="FF0000"/>
                </a:solidFill>
              </a:rPr>
              <a:t>L’élément d du domaine </a:t>
            </a:r>
            <a:r>
              <a:rPr lang="fr-FR" sz="2800" dirty="0">
                <a:solidFill>
                  <a:srgbClr val="FF0000"/>
                </a:solidFill>
                <a:sym typeface="Symbol" panose="05050102010706020507" pitchFamily="18" charset="2"/>
              </a:rPr>
              <a:t> appartient à l’interprétation C</a:t>
            </a:r>
            <a:r>
              <a:rPr lang="fr-FR" sz="28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fr-FR" sz="2800" dirty="0">
                <a:solidFill>
                  <a:srgbClr val="FF0000"/>
                </a:solidFill>
                <a:sym typeface="Symbol" panose="05050102010706020507" pitchFamily="18" charset="2"/>
              </a:rPr>
              <a:t> de C si et seulement si</a:t>
            </a:r>
            <a:r>
              <a:rPr lang="fr-FR" sz="2800" dirty="0">
                <a:solidFill>
                  <a:srgbClr val="FF0000"/>
                </a:solidFill>
              </a:rPr>
              <a:t> l’interprétation I est un modèle de </a:t>
            </a:r>
            <a:r>
              <a:rPr lang="el-GR" sz="2800" dirty="0">
                <a:solidFill>
                  <a:srgbClr val="FF0000"/>
                </a:solidFill>
              </a:rPr>
              <a:t>φ</a:t>
            </a:r>
            <a:r>
              <a:rPr lang="fr-FR" sz="2800" baseline="-25000" dirty="0">
                <a:solidFill>
                  <a:srgbClr val="FF0000"/>
                </a:solidFill>
              </a:rPr>
              <a:t>C</a:t>
            </a:r>
            <a:r>
              <a:rPr lang="fr-FR" sz="2800" dirty="0">
                <a:solidFill>
                  <a:srgbClr val="FF0000"/>
                </a:solidFill>
              </a:rPr>
              <a:t>(X)[X/d]</a:t>
            </a:r>
          </a:p>
          <a:p>
            <a:r>
              <a:rPr lang="fr-FR" dirty="0"/>
              <a:t> Preuve par induction pour chaque constructeur, en supposant que la propriété est vraie à tous les niveaux inférieurs de l’arbre syntaxique du concept</a:t>
            </a:r>
          </a:p>
          <a:p>
            <a:r>
              <a:rPr lang="fr-FR" dirty="0"/>
              <a:t>Exemple avec négation</a:t>
            </a:r>
          </a:p>
          <a:p>
            <a:pPr lvl="1"/>
            <a:r>
              <a:rPr lang="fr-FR" dirty="0"/>
              <a:t>(</a:t>
            </a:r>
            <a:r>
              <a:rPr lang="fr-FR" dirty="0">
                <a:sym typeface="Symbol" panose="05050102010706020507" pitchFamily="18" charset="2"/>
              </a:rPr>
              <a:t></a:t>
            </a:r>
            <a:r>
              <a:rPr lang="fr-FR" dirty="0"/>
              <a:t>) Si d est dans (not C)</a:t>
            </a:r>
            <a:r>
              <a:rPr lang="fr-FR" baseline="30000" dirty="0"/>
              <a:t>I</a:t>
            </a:r>
            <a:r>
              <a:rPr lang="fr-FR" dirty="0"/>
              <a:t>, alors d n’est pas dans C</a:t>
            </a:r>
            <a:r>
              <a:rPr lang="fr-FR" baseline="30000" dirty="0"/>
              <a:t>I</a:t>
            </a:r>
            <a:r>
              <a:rPr lang="fr-FR" dirty="0"/>
              <a:t>, et par hypothèse d’induction, I n’est pas un modèle de </a:t>
            </a:r>
            <a:r>
              <a:rPr lang="el-GR" sz="2400" dirty="0"/>
              <a:t>φ</a:t>
            </a:r>
            <a:r>
              <a:rPr lang="fr-FR" sz="2400" baseline="-25000" dirty="0"/>
              <a:t>C</a:t>
            </a:r>
            <a:r>
              <a:rPr lang="fr-FR" sz="2400" dirty="0"/>
              <a:t>(X)[X/d], d’où I est un modèle de not </a:t>
            </a:r>
            <a:r>
              <a:rPr lang="el-GR" sz="2400" dirty="0"/>
              <a:t>φ</a:t>
            </a:r>
            <a:r>
              <a:rPr lang="fr-FR" sz="2400" baseline="-25000" dirty="0"/>
              <a:t>C</a:t>
            </a:r>
            <a:r>
              <a:rPr lang="fr-FR" sz="2400" dirty="0"/>
              <a:t>(X)[X/d], c’est-à-dire un modèle de </a:t>
            </a:r>
            <a:r>
              <a:rPr lang="el-GR" sz="2400" dirty="0"/>
              <a:t>φ</a:t>
            </a:r>
            <a:r>
              <a:rPr lang="fr-FR" sz="2400" baseline="-25000" dirty="0"/>
              <a:t>not C</a:t>
            </a:r>
            <a:r>
              <a:rPr lang="fr-FR" sz="2400" dirty="0"/>
              <a:t>(X)[X/d] </a:t>
            </a:r>
            <a:r>
              <a:rPr lang="fr-FR" sz="2400" i="1" dirty="0" err="1"/>
              <a:t>Qed</a:t>
            </a:r>
            <a:endParaRPr lang="fr-FR" sz="2400" i="1" dirty="0"/>
          </a:p>
          <a:p>
            <a:r>
              <a:rPr lang="fr-FR" dirty="0"/>
              <a:t>C’est le travail que vous devrez faire si vous inventez un nouveau constructeur, pour prouver l’équivalence entre sa sémantique en théorie des modèles et sa sémantique logique ! (** à l’exam)</a:t>
            </a:r>
          </a:p>
        </p:txBody>
      </p:sp>
    </p:spTree>
    <p:extLst>
      <p:ext uri="{BB962C8B-B14F-4D97-AF65-F5344CB8AC3E}">
        <p14:creationId xmlns:p14="http://schemas.microsoft.com/office/powerpoint/2010/main" val="68323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8CC0-5886-4614-93FE-8A622909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minute de publicité…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0AA79-E38C-4EE3-9A7B-A39455D51939}"/>
              </a:ext>
            </a:extLst>
          </p:cNvPr>
          <p:cNvSpPr txBox="1"/>
          <p:nvPr/>
        </p:nvSpPr>
        <p:spPr>
          <a:xfrm>
            <a:off x="3025710" y="2811322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hlinkClick r:id="rId2"/>
              </a:rPr>
              <a:t>https://www.youtube.com/watch?v=j-HerlYBJEw</a:t>
            </a:r>
            <a:r>
              <a:rPr lang="fr-FR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AA334-0E53-4A52-A8B2-D1C583F3EB7D}"/>
              </a:ext>
            </a:extLst>
          </p:cNvPr>
          <p:cNvSpPr txBox="1"/>
          <p:nvPr/>
        </p:nvSpPr>
        <p:spPr>
          <a:xfrm>
            <a:off x="2327340" y="1857215"/>
            <a:ext cx="7537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Knowledge</a:t>
            </a:r>
            <a:r>
              <a:rPr lang="fr-FR" sz="2800" b="1" dirty="0"/>
              <a:t> </a:t>
            </a:r>
            <a:r>
              <a:rPr lang="fr-FR" sz="2800" b="1" dirty="0" err="1"/>
              <a:t>Processing</a:t>
            </a:r>
            <a:r>
              <a:rPr lang="fr-FR" sz="2800" b="1" dirty="0"/>
              <a:t>, Logic and the Future of AI</a:t>
            </a:r>
          </a:p>
          <a:p>
            <a:r>
              <a:rPr lang="fr-FR" sz="2800" dirty="0"/>
              <a:t>Georg Gottlob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3A84B2-89AA-44F3-9E1F-595F87D7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935" y="4008579"/>
            <a:ext cx="22669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1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4B7F-6344-496E-8F83-83352FA0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la sémantique logique pour réécrire des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E74D9-75BB-4EDA-847F-CB2D96521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607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5530-8D6D-490E-A04D-862CE9A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Exemple: la distributivité (version FOL)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DA094-D86A-44BE-8FE3-AAC465A5EF86}"/>
              </a:ext>
            </a:extLst>
          </p:cNvPr>
          <p:cNvSpPr txBox="1"/>
          <p:nvPr/>
        </p:nvSpPr>
        <p:spPr>
          <a:xfrm>
            <a:off x="520996" y="1871330"/>
            <a:ext cx="479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Considérons le concept suivant: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E1949-776B-40E4-ACA6-69FEE052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12" y="1780515"/>
            <a:ext cx="2238375" cy="70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F66EA-2E7D-4655-B35C-E8D4D5602966}"/>
              </a:ext>
            </a:extLst>
          </p:cNvPr>
          <p:cNvSpPr txBox="1"/>
          <p:nvPr/>
        </p:nvSpPr>
        <p:spPr>
          <a:xfrm>
            <a:off x="520996" y="2694582"/>
            <a:ext cx="5122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Jouons un peu avec sa traduction: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A9900-9DD7-4F00-9AE0-90A879D5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3182011"/>
            <a:ext cx="7172325" cy="2381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9B572-2D28-4C8D-BDD4-67C1941FA31F}"/>
              </a:ext>
            </a:extLst>
          </p:cNvPr>
          <p:cNvSpPr txBox="1"/>
          <p:nvPr/>
        </p:nvSpPr>
        <p:spPr>
          <a:xfrm>
            <a:off x="520996" y="5789080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en déduit: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3C34EE-0EEC-4562-9FBD-D438C402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62" y="5731602"/>
            <a:ext cx="60864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6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19F8-870E-4699-8D0B-95E6137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Exemple: la distributivité </a:t>
            </a:r>
            <a:r>
              <a:rPr lang="fr-FR" sz="4000" dirty="0"/>
              <a:t>(version ensembliste)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24BA2-40EB-4F3D-8058-6DBB784E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200274"/>
            <a:ext cx="5324475" cy="368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C14B7-566E-4C0B-8AF5-1A9A858654F6}"/>
              </a:ext>
            </a:extLst>
          </p:cNvPr>
          <p:cNvSpPr txBox="1"/>
          <p:nvPr/>
        </p:nvSpPr>
        <p:spPr>
          <a:xfrm>
            <a:off x="838200" y="1677054"/>
            <a:ext cx="4124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Pour toute interprétation I: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CDA0E-A62B-4F39-9CCB-A59C26680EB6}"/>
              </a:ext>
            </a:extLst>
          </p:cNvPr>
          <p:cNvSpPr txBox="1"/>
          <p:nvPr/>
        </p:nvSpPr>
        <p:spPr>
          <a:xfrm>
            <a:off x="176212" y="5867396"/>
            <a:ext cx="8146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Ce qui nous permet de déduire la même équivalence…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87D860-5FC2-4BBD-8C4D-7920FA3F02AC}"/>
              </a:ext>
            </a:extLst>
          </p:cNvPr>
          <p:cNvSpPr/>
          <p:nvPr/>
        </p:nvSpPr>
        <p:spPr>
          <a:xfrm>
            <a:off x="7478234" y="3006021"/>
            <a:ext cx="2101592" cy="2012543"/>
          </a:xfrm>
          <a:prstGeom prst="ellipse">
            <a:avLst/>
          </a:prstGeom>
          <a:solidFill>
            <a:srgbClr val="4472C4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F3F98F-6AAF-49F3-921A-F8A9E9025124}"/>
              </a:ext>
            </a:extLst>
          </p:cNvPr>
          <p:cNvSpPr/>
          <p:nvPr/>
        </p:nvSpPr>
        <p:spPr>
          <a:xfrm>
            <a:off x="8201247" y="2081711"/>
            <a:ext cx="2101592" cy="2012543"/>
          </a:xfrm>
          <a:prstGeom prst="ellipse">
            <a:avLst/>
          </a:prstGeom>
          <a:solidFill>
            <a:schemeClr val="accent4">
              <a:alpha val="188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669ED-673A-4046-A65D-58059EAE62C6}"/>
              </a:ext>
            </a:extLst>
          </p:cNvPr>
          <p:cNvSpPr/>
          <p:nvPr/>
        </p:nvSpPr>
        <p:spPr>
          <a:xfrm>
            <a:off x="8856812" y="3006022"/>
            <a:ext cx="2101592" cy="2012543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0E193-8D25-492E-9890-10E565F2A462}"/>
              </a:ext>
            </a:extLst>
          </p:cNvPr>
          <p:cNvSpPr txBox="1"/>
          <p:nvPr/>
        </p:nvSpPr>
        <p:spPr>
          <a:xfrm>
            <a:off x="9055515" y="1593817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</a:t>
            </a:r>
            <a:r>
              <a:rPr lang="fr-FR" sz="2800" baseline="30000" dirty="0"/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78C6A-16CF-462F-8716-7BD0FB190856}"/>
              </a:ext>
            </a:extLst>
          </p:cNvPr>
          <p:cNvSpPr txBox="1"/>
          <p:nvPr/>
        </p:nvSpPr>
        <p:spPr>
          <a:xfrm>
            <a:off x="7173221" y="465815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</a:t>
            </a:r>
            <a:r>
              <a:rPr lang="fr-FR" sz="2800" baseline="30000" dirty="0"/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931AD-080E-4A3A-A6C3-AF18F61D4D65}"/>
              </a:ext>
            </a:extLst>
          </p:cNvPr>
          <p:cNvSpPr txBox="1"/>
          <p:nvPr/>
        </p:nvSpPr>
        <p:spPr>
          <a:xfrm>
            <a:off x="10809447" y="4658150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</a:t>
            </a:r>
            <a:r>
              <a:rPr lang="fr-FR" sz="2800" baseline="30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7076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DE77-24ED-4E4A-B755-93C806FC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 formulaire de DL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62C0E-451B-446A-B4B4-D760DCC2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22" y="1328738"/>
            <a:ext cx="7598366" cy="5529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63A1E-A88D-4FBB-BCFE-2037944E564A}"/>
              </a:ext>
            </a:extLst>
          </p:cNvPr>
          <p:cNvSpPr txBox="1"/>
          <p:nvPr/>
        </p:nvSpPr>
        <p:spPr>
          <a:xfrm>
            <a:off x="370604" y="1690688"/>
            <a:ext cx="206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Distributivité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DB4DE-4CCE-44FF-B021-D429A25D17CE}"/>
              </a:ext>
            </a:extLst>
          </p:cNvPr>
          <p:cNvSpPr txBox="1"/>
          <p:nvPr/>
        </p:nvSpPr>
        <p:spPr>
          <a:xfrm>
            <a:off x="370604" y="3751124"/>
            <a:ext cx="2417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Lois de Morgan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05AF0-C552-4DB2-B5C3-5DB09C2EFA78}"/>
              </a:ext>
            </a:extLst>
          </p:cNvPr>
          <p:cNvSpPr txBox="1"/>
          <p:nvPr/>
        </p:nvSpPr>
        <p:spPr>
          <a:xfrm>
            <a:off x="184866" y="5969655"/>
            <a:ext cx="3718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Restrictions numériques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490F4D1-8D55-43BA-8352-52ABEA45D4E8}"/>
              </a:ext>
            </a:extLst>
          </p:cNvPr>
          <p:cNvSpPr/>
          <p:nvPr/>
        </p:nvSpPr>
        <p:spPr>
          <a:xfrm>
            <a:off x="3755434" y="1485899"/>
            <a:ext cx="148014" cy="86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DD5E62E-BF9B-481A-ABA2-7147693526A1}"/>
              </a:ext>
            </a:extLst>
          </p:cNvPr>
          <p:cNvSpPr/>
          <p:nvPr/>
        </p:nvSpPr>
        <p:spPr>
          <a:xfrm>
            <a:off x="3831161" y="2963487"/>
            <a:ext cx="148014" cy="2163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F6BDF96-1293-439D-B790-153B6081D85E}"/>
              </a:ext>
            </a:extLst>
          </p:cNvPr>
          <p:cNvSpPr/>
          <p:nvPr/>
        </p:nvSpPr>
        <p:spPr>
          <a:xfrm>
            <a:off x="3900730" y="5799317"/>
            <a:ext cx="148014" cy="86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833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7AC2-EED8-48D0-B1E7-034A48A0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Equivalences entre langages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4BE6B-8647-4CBE-9E0F-D43F19FE1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473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AD39-5BD2-486E-8258-53CDD800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33" y="213108"/>
            <a:ext cx="10515600" cy="1325563"/>
          </a:xfrm>
        </p:spPr>
        <p:txBody>
          <a:bodyPr/>
          <a:lstStyle/>
          <a:p>
            <a:r>
              <a:rPr lang="fr-FR" dirty="0"/>
              <a:t>Mais où est donc </a:t>
            </a:r>
            <a:r>
              <a:rPr lang="fr-FR" dirty="0">
                <a:latin typeface="Lucida Handwriting" panose="03010101010101010101" pitchFamily="66" charset="0"/>
              </a:rPr>
              <a:t>ALCUE</a:t>
            </a:r>
            <a:r>
              <a:rPr lang="fr-FR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1D27A-8E2B-43F6-B5BE-34872C36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1" y="1290560"/>
            <a:ext cx="5881319" cy="5330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48E2F2-36A8-412C-9DA0-6A6843A4CBE1}"/>
              </a:ext>
            </a:extLst>
          </p:cNvPr>
          <p:cNvSpPr txBox="1"/>
          <p:nvPr/>
        </p:nvSpPr>
        <p:spPr>
          <a:xfrm>
            <a:off x="6953435" y="213108"/>
            <a:ext cx="48275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Dans le premier cours, annonce de 2</a:t>
            </a:r>
            <a:r>
              <a:rPr lang="fr-FR" sz="2400" baseline="30000" dirty="0"/>
              <a:t>5</a:t>
            </a:r>
            <a:r>
              <a:rPr lang="fr-FR" sz="2400" dirty="0"/>
              <a:t> = 32 langages différents pour la famille </a:t>
            </a:r>
            <a:r>
              <a:rPr lang="fr-FR" sz="2400" dirty="0">
                <a:latin typeface="Lucida Handwriting" panose="03010101010101010101" pitchFamily="66" charset="0"/>
              </a:rPr>
              <a:t>AL</a:t>
            </a:r>
            <a:r>
              <a:rPr lang="fr-FR" sz="2400" dirty="0"/>
              <a:t>. Sur ce dessin, seulement 14 langages représentés…</a:t>
            </a:r>
          </a:p>
          <a:p>
            <a:r>
              <a:rPr lang="fr-FR" sz="2400" dirty="0"/>
              <a:t>Où sont les autres?</a:t>
            </a:r>
          </a:p>
          <a:p>
            <a:endParaRPr lang="fr-FR" sz="2400" dirty="0"/>
          </a:p>
          <a:p>
            <a:r>
              <a:rPr lang="fr-FR" sz="2400" dirty="0"/>
              <a:t>Les 18 autres sont équivalents à l’un des 14 représentés ici. Pas besoin de les représenter.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accent6"/>
                </a:solidFill>
              </a:rPr>
              <a:t>On dit que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ALX</a:t>
            </a:r>
            <a:r>
              <a:rPr lang="fr-FR" sz="2400" dirty="0">
                <a:solidFill>
                  <a:schemeClr val="accent6"/>
                </a:solidFill>
              </a:rPr>
              <a:t> est un </a:t>
            </a:r>
            <a:r>
              <a:rPr lang="fr-FR" sz="2400" i="1" dirty="0">
                <a:solidFill>
                  <a:schemeClr val="accent6"/>
                </a:solidFill>
              </a:rPr>
              <a:t>sous-langage</a:t>
            </a:r>
            <a:r>
              <a:rPr lang="fr-FR" sz="2400" dirty="0">
                <a:solidFill>
                  <a:schemeClr val="accent6"/>
                </a:solidFill>
              </a:rPr>
              <a:t> de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ALY</a:t>
            </a:r>
            <a:r>
              <a:rPr lang="fr-FR" sz="2400" dirty="0">
                <a:solidFill>
                  <a:schemeClr val="accent6"/>
                </a:solidFill>
              </a:rPr>
              <a:t> si tout concept de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ALX</a:t>
            </a:r>
            <a:r>
              <a:rPr lang="fr-FR" sz="2400" dirty="0">
                <a:solidFill>
                  <a:schemeClr val="accent6"/>
                </a:solidFill>
              </a:rPr>
              <a:t> est équivalent à un concept de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ALY</a:t>
            </a:r>
            <a:r>
              <a:rPr lang="fr-FR" sz="2400" dirty="0">
                <a:solidFill>
                  <a:schemeClr val="accent6"/>
                </a:solidFill>
              </a:rPr>
              <a:t> (i.e. leur équivalence est valide).</a:t>
            </a:r>
          </a:p>
          <a:p>
            <a:endParaRPr lang="fr-FR" sz="2400" dirty="0">
              <a:solidFill>
                <a:schemeClr val="accent6"/>
              </a:solidFill>
            </a:endParaRPr>
          </a:p>
          <a:p>
            <a:r>
              <a:rPr lang="fr-FR" sz="2400" dirty="0">
                <a:solidFill>
                  <a:schemeClr val="accent6"/>
                </a:solidFill>
              </a:rPr>
              <a:t>Les deux langages sont </a:t>
            </a:r>
            <a:r>
              <a:rPr lang="fr-FR" sz="2400" i="1" dirty="0">
                <a:solidFill>
                  <a:schemeClr val="accent6"/>
                </a:solidFill>
              </a:rPr>
              <a:t>équivalents</a:t>
            </a:r>
            <a:r>
              <a:rPr lang="fr-FR" sz="2400" dirty="0">
                <a:solidFill>
                  <a:schemeClr val="accent6"/>
                </a:solidFill>
              </a:rPr>
              <a:t> si chacun est un sous-langage de l’autre.</a:t>
            </a:r>
          </a:p>
        </p:txBody>
      </p:sp>
    </p:spTree>
    <p:extLst>
      <p:ext uri="{BB962C8B-B14F-4D97-AF65-F5344CB8AC3E}">
        <p14:creationId xmlns:p14="http://schemas.microsoft.com/office/powerpoint/2010/main" val="230016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DE77-24ED-4E4A-B755-93C806FC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 formulaire de DL (rappel)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62C0E-451B-446A-B4B4-D760DCC2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22" y="1328738"/>
            <a:ext cx="7598366" cy="5529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63A1E-A88D-4FBB-BCFE-2037944E564A}"/>
              </a:ext>
            </a:extLst>
          </p:cNvPr>
          <p:cNvSpPr txBox="1"/>
          <p:nvPr/>
        </p:nvSpPr>
        <p:spPr>
          <a:xfrm>
            <a:off x="370604" y="1690688"/>
            <a:ext cx="206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Distributivité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DB4DE-4CCE-44FF-B021-D429A25D17CE}"/>
              </a:ext>
            </a:extLst>
          </p:cNvPr>
          <p:cNvSpPr txBox="1"/>
          <p:nvPr/>
        </p:nvSpPr>
        <p:spPr>
          <a:xfrm>
            <a:off x="370604" y="3751124"/>
            <a:ext cx="2417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Lois de Morgan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05AF0-C552-4DB2-B5C3-5DB09C2EFA78}"/>
              </a:ext>
            </a:extLst>
          </p:cNvPr>
          <p:cNvSpPr txBox="1"/>
          <p:nvPr/>
        </p:nvSpPr>
        <p:spPr>
          <a:xfrm>
            <a:off x="184866" y="5969655"/>
            <a:ext cx="3718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Restrictions numériques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490F4D1-8D55-43BA-8352-52ABEA45D4E8}"/>
              </a:ext>
            </a:extLst>
          </p:cNvPr>
          <p:cNvSpPr/>
          <p:nvPr/>
        </p:nvSpPr>
        <p:spPr>
          <a:xfrm>
            <a:off x="3755434" y="1485899"/>
            <a:ext cx="148014" cy="86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DD5E62E-BF9B-481A-ABA2-7147693526A1}"/>
              </a:ext>
            </a:extLst>
          </p:cNvPr>
          <p:cNvSpPr/>
          <p:nvPr/>
        </p:nvSpPr>
        <p:spPr>
          <a:xfrm>
            <a:off x="3831161" y="2963487"/>
            <a:ext cx="148014" cy="2163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F6BDF96-1293-439D-B790-153B6081D85E}"/>
              </a:ext>
            </a:extLst>
          </p:cNvPr>
          <p:cNvSpPr/>
          <p:nvPr/>
        </p:nvSpPr>
        <p:spPr>
          <a:xfrm>
            <a:off x="3900730" y="5799317"/>
            <a:ext cx="148014" cy="86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038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AB9F-51F3-4E9C-8E66-C481B603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ALUE</a:t>
            </a:r>
            <a:r>
              <a:rPr lang="fr-FR" dirty="0"/>
              <a:t> est un sous langage de </a:t>
            </a:r>
            <a:r>
              <a:rPr lang="fr-FR" dirty="0">
                <a:latin typeface="Lucida Handwriting" panose="03010101010101010101" pitchFamily="66" charset="0"/>
              </a:rPr>
              <a:t>ALC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6C1C5-0EBF-4C9D-A8EE-6A4C9116FD96}"/>
              </a:ext>
            </a:extLst>
          </p:cNvPr>
          <p:cNvSpPr txBox="1"/>
          <p:nvPr/>
        </p:nvSpPr>
        <p:spPr>
          <a:xfrm>
            <a:off x="671513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Idée: </a:t>
            </a:r>
            <a:r>
              <a:rPr lang="fr-FR" sz="2400" dirty="0"/>
              <a:t>remplacer les constructeurs OU et EXISTS (non restreint) dans un concept de </a:t>
            </a:r>
            <a:r>
              <a:rPr lang="fr-FR" sz="2400" dirty="0">
                <a:latin typeface="Lucida Handwriting" panose="03010101010101010101" pitchFamily="66" charset="0"/>
              </a:rPr>
              <a:t>ALUE</a:t>
            </a:r>
            <a:r>
              <a:rPr lang="fr-FR" sz="2400" dirty="0"/>
              <a:t> par des constructeurs de </a:t>
            </a:r>
            <a:r>
              <a:rPr lang="fr-FR" sz="2400" dirty="0">
                <a:latin typeface="Lucida Handwriting" panose="03010101010101010101" pitchFamily="66" charset="0"/>
              </a:rPr>
              <a:t>ALC</a:t>
            </a:r>
            <a:r>
              <a:rPr lang="fr-FR" sz="2400" dirty="0"/>
              <a:t> (c’est-à-dire AL + négation non restreinte).</a:t>
            </a:r>
          </a:p>
          <a:p>
            <a:endParaRPr lang="fr-FR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E21E33-07D3-4CDE-8D87-17E61D8059B8}"/>
              </a:ext>
            </a:extLst>
          </p:cNvPr>
          <p:cNvGrpSpPr/>
          <p:nvPr/>
        </p:nvGrpSpPr>
        <p:grpSpPr>
          <a:xfrm>
            <a:off x="381000" y="2642135"/>
            <a:ext cx="5295734" cy="4214112"/>
            <a:chOff x="381000" y="2642135"/>
            <a:chExt cx="5295734" cy="42141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7F9C13-591D-45EF-A81C-6102C52187E5}"/>
                </a:ext>
              </a:extLst>
            </p:cNvPr>
            <p:cNvSpPr/>
            <p:nvPr/>
          </p:nvSpPr>
          <p:spPr>
            <a:xfrm>
              <a:off x="1295400" y="26421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4B9245-3078-41D9-820F-22300BCC3875}"/>
                </a:ext>
              </a:extLst>
            </p:cNvPr>
            <p:cNvSpPr/>
            <p:nvPr/>
          </p:nvSpPr>
          <p:spPr>
            <a:xfrm>
              <a:off x="381000" y="3682595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E044AA-E47C-464A-9741-705BA9123D7F}"/>
                </a:ext>
              </a:extLst>
            </p:cNvPr>
            <p:cNvSpPr/>
            <p:nvPr/>
          </p:nvSpPr>
          <p:spPr>
            <a:xfrm>
              <a:off x="2209800" y="3682595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2387B-9D4B-4501-970C-6BA18D9FF2ED}"/>
                </a:ext>
              </a:extLst>
            </p:cNvPr>
            <p:cNvSpPr/>
            <p:nvPr/>
          </p:nvSpPr>
          <p:spPr>
            <a:xfrm>
              <a:off x="3847934" y="26460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6886FF-00C2-402A-A0BA-155507A854A7}"/>
                </a:ext>
              </a:extLst>
            </p:cNvPr>
            <p:cNvSpPr/>
            <p:nvPr/>
          </p:nvSpPr>
          <p:spPr>
            <a:xfrm>
              <a:off x="3847934" y="368651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C9FD3B-F587-4D3B-8F04-15210DA38DD6}"/>
                </a:ext>
              </a:extLst>
            </p:cNvPr>
            <p:cNvSpPr/>
            <p:nvPr/>
          </p:nvSpPr>
          <p:spPr>
            <a:xfrm>
              <a:off x="4762334" y="478573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B79DE8-FBC6-4C75-8F0B-E89B1A8C3F6B}"/>
                </a:ext>
              </a:extLst>
            </p:cNvPr>
            <p:cNvSpPr/>
            <p:nvPr/>
          </p:nvSpPr>
          <p:spPr>
            <a:xfrm>
              <a:off x="2933534" y="478573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D9D09F-75FC-4A21-8976-1255FA12098B}"/>
                </a:ext>
              </a:extLst>
            </p:cNvPr>
            <p:cNvSpPr/>
            <p:nvPr/>
          </p:nvSpPr>
          <p:spPr>
            <a:xfrm>
              <a:off x="2933534" y="5922638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54D543-5E14-4586-ACBA-D8228B10BB79}"/>
                </a:ext>
              </a:extLst>
            </p:cNvPr>
            <p:cNvSpPr/>
            <p:nvPr/>
          </p:nvSpPr>
          <p:spPr>
            <a:xfrm>
              <a:off x="4762334" y="5941847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C2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7148C8-02D0-40E7-B3E6-D8106C05F8DA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1161489" y="3422624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1915C5-9725-43A8-A53D-6B4CFFDBEC9D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2075889" y="3422624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C6514B-4EA9-4F41-9CDC-1EDF70D11C27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4305134" y="3560456"/>
              <a:ext cx="0" cy="126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5E6E3B-4EB7-495A-97F4-2A3305DE8F95}"/>
                </a:ext>
              </a:extLst>
            </p:cNvPr>
            <p:cNvCxnSpPr>
              <a:stCxn id="10" idx="3"/>
              <a:endCxn id="12" idx="7"/>
            </p:cNvCxnSpPr>
            <p:nvPr/>
          </p:nvCxnSpPr>
          <p:spPr>
            <a:xfrm flipH="1">
              <a:off x="3714023" y="4467005"/>
              <a:ext cx="267822" cy="4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D68B02-947C-44C0-AA80-AF75FE9157CE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>
            <a:xfrm>
              <a:off x="4628423" y="4467005"/>
              <a:ext cx="267822" cy="4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2656A1-3FC6-445E-BED9-22F876B5222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3390734" y="5700135"/>
              <a:ext cx="0" cy="22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AD5294-4AC6-484C-800B-34503330EA1B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>
              <a:off x="5219534" y="5700135"/>
              <a:ext cx="0" cy="241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6BC8B6-6C23-462C-A908-4A9D0CF0C177}"/>
              </a:ext>
            </a:extLst>
          </p:cNvPr>
          <p:cNvGrpSpPr/>
          <p:nvPr/>
        </p:nvGrpSpPr>
        <p:grpSpPr>
          <a:xfrm>
            <a:off x="6400469" y="2585656"/>
            <a:ext cx="5391711" cy="4210191"/>
            <a:chOff x="6400469" y="2585656"/>
            <a:chExt cx="5391711" cy="421019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EB3F23-5DED-49C9-9DB3-92B3272435BA}"/>
                </a:ext>
              </a:extLst>
            </p:cNvPr>
            <p:cNvSpPr/>
            <p:nvPr/>
          </p:nvSpPr>
          <p:spPr>
            <a:xfrm>
              <a:off x="7314869" y="258565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ym typeface="Symbol" panose="05050102010706020507" pitchFamily="18" charset="2"/>
                </a:rPr>
                <a:t></a:t>
              </a:r>
              <a:endParaRPr lang="fr-FR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B331E9-B098-48C9-99F1-7755A0A1E0BF}"/>
                </a:ext>
              </a:extLst>
            </p:cNvPr>
            <p:cNvSpPr/>
            <p:nvPr/>
          </p:nvSpPr>
          <p:spPr>
            <a:xfrm>
              <a:off x="6400469" y="3626116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07932D1-89CC-4D51-8EA2-8E62BEF29F06}"/>
                </a:ext>
              </a:extLst>
            </p:cNvPr>
            <p:cNvSpPr/>
            <p:nvPr/>
          </p:nvSpPr>
          <p:spPr>
            <a:xfrm>
              <a:off x="8229269" y="3626116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CD19EC-F50E-44AF-AC39-682016B787A2}"/>
                </a:ext>
              </a:extLst>
            </p:cNvPr>
            <p:cNvSpPr/>
            <p:nvPr/>
          </p:nvSpPr>
          <p:spPr>
            <a:xfrm>
              <a:off x="9963380" y="25856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EF68480-4505-4126-80B9-8B9025674E02}"/>
                </a:ext>
              </a:extLst>
            </p:cNvPr>
            <p:cNvSpPr/>
            <p:nvPr/>
          </p:nvSpPr>
          <p:spPr>
            <a:xfrm>
              <a:off x="9963380" y="362611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ym typeface="Symbol" panose="05050102010706020507" pitchFamily="18" charset="2"/>
                </a:rPr>
                <a:t></a:t>
              </a:r>
              <a:endParaRPr lang="fr-FR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6F9FCF-88CE-4ACB-BF1E-A8016DB43512}"/>
                </a:ext>
              </a:extLst>
            </p:cNvPr>
            <p:cNvSpPr/>
            <p:nvPr/>
          </p:nvSpPr>
          <p:spPr>
            <a:xfrm>
              <a:off x="10877780" y="472533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4E4C5C6-A98F-4E4B-838C-0E1B3E73B207}"/>
                </a:ext>
              </a:extLst>
            </p:cNvPr>
            <p:cNvSpPr/>
            <p:nvPr/>
          </p:nvSpPr>
          <p:spPr>
            <a:xfrm>
              <a:off x="9048980" y="4781814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8D542CE-38E9-4019-AFA2-375815D96494}"/>
                </a:ext>
              </a:extLst>
            </p:cNvPr>
            <p:cNvSpPr/>
            <p:nvPr/>
          </p:nvSpPr>
          <p:spPr>
            <a:xfrm>
              <a:off x="10877780" y="5881447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786C2C-DFB2-4BD7-AEE9-814B5F7BE9B0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 flipH="1">
              <a:off x="7180958" y="3366145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391727-CC7D-41F8-8D91-9FC9290A01A4}"/>
                </a:ext>
              </a:extLst>
            </p:cNvPr>
            <p:cNvCxnSpPr>
              <a:stCxn id="29" idx="5"/>
              <a:endCxn id="31" idx="1"/>
            </p:cNvCxnSpPr>
            <p:nvPr/>
          </p:nvCxnSpPr>
          <p:spPr>
            <a:xfrm>
              <a:off x="8095358" y="3366145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DABECCA-21AB-464F-9712-0C291634FFCA}"/>
                </a:ext>
              </a:extLst>
            </p:cNvPr>
            <p:cNvCxnSpPr>
              <a:stCxn id="32" idx="4"/>
              <a:endCxn id="33" idx="0"/>
            </p:cNvCxnSpPr>
            <p:nvPr/>
          </p:nvCxnSpPr>
          <p:spPr>
            <a:xfrm>
              <a:off x="10420580" y="3500056"/>
              <a:ext cx="0" cy="126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0C0917-34D3-4F32-92B4-1B3344C2B47B}"/>
                </a:ext>
              </a:extLst>
            </p:cNvPr>
            <p:cNvCxnSpPr>
              <a:cxnSpLocks/>
              <a:stCxn id="33" idx="3"/>
              <a:endCxn id="36" idx="7"/>
            </p:cNvCxnSpPr>
            <p:nvPr/>
          </p:nvCxnSpPr>
          <p:spPr>
            <a:xfrm flipH="1">
              <a:off x="9829469" y="4406605"/>
              <a:ext cx="267822" cy="509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C09AD49-1FA7-4250-8701-CB241F6B891D}"/>
                </a:ext>
              </a:extLst>
            </p:cNvPr>
            <p:cNvCxnSpPr>
              <a:stCxn id="33" idx="5"/>
              <a:endCxn id="34" idx="1"/>
            </p:cNvCxnSpPr>
            <p:nvPr/>
          </p:nvCxnSpPr>
          <p:spPr>
            <a:xfrm>
              <a:off x="10743869" y="4406605"/>
              <a:ext cx="267822" cy="4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6CFB6B-F036-4FEE-B094-D1B11C802B1E}"/>
                </a:ext>
              </a:extLst>
            </p:cNvPr>
            <p:cNvCxnSpPr>
              <a:stCxn id="34" idx="4"/>
              <a:endCxn id="37" idx="0"/>
            </p:cNvCxnSpPr>
            <p:nvPr/>
          </p:nvCxnSpPr>
          <p:spPr>
            <a:xfrm>
              <a:off x="11334980" y="5639735"/>
              <a:ext cx="0" cy="241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086E0A-EDB5-405F-8119-0991A4BD667A}"/>
              </a:ext>
            </a:extLst>
          </p:cNvPr>
          <p:cNvCxnSpPr/>
          <p:nvPr/>
        </p:nvCxnSpPr>
        <p:spPr>
          <a:xfrm>
            <a:off x="6074735" y="2585656"/>
            <a:ext cx="0" cy="4067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3250-C2A2-44CD-930F-841607E6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ALC</a:t>
            </a:r>
            <a:r>
              <a:rPr lang="fr-FR" dirty="0"/>
              <a:t> est un sous-langage de </a:t>
            </a:r>
            <a:r>
              <a:rPr lang="fr-FR" dirty="0">
                <a:latin typeface="Lucida Handwriting" panose="03010101010101010101" pitchFamily="66" charset="0"/>
              </a:rPr>
              <a:t>ALUE </a:t>
            </a:r>
            <a:r>
              <a:rPr lang="fr-FR" dirty="0"/>
              <a:t>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A6D9F-D660-4F9E-AAF0-B9992E6C1A70}"/>
              </a:ext>
            </a:extLst>
          </p:cNvPr>
          <p:cNvSpPr txBox="1"/>
          <p:nvPr/>
        </p:nvSpPr>
        <p:spPr>
          <a:xfrm>
            <a:off x="692778" y="1690688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Idée: </a:t>
            </a:r>
            <a:r>
              <a:rPr lang="fr-FR" sz="2400" dirty="0"/>
              <a:t>remplacer le constructeur NOT (non restreint) dans un concept de </a:t>
            </a:r>
            <a:r>
              <a:rPr lang="fr-FR" sz="2400" dirty="0">
                <a:latin typeface="Lucida Handwriting" panose="03010101010101010101" pitchFamily="66" charset="0"/>
              </a:rPr>
              <a:t>ALC</a:t>
            </a:r>
            <a:r>
              <a:rPr lang="fr-FR" sz="2400" dirty="0"/>
              <a:t> par des constructeurs de </a:t>
            </a:r>
            <a:r>
              <a:rPr lang="fr-FR" sz="2400" dirty="0">
                <a:latin typeface="Lucida Handwriting" panose="03010101010101010101" pitchFamily="66" charset="0"/>
              </a:rPr>
              <a:t>ALUE</a:t>
            </a:r>
            <a:r>
              <a:rPr lang="fr-FR" sz="2400" dirty="0"/>
              <a:t> (c’est-à-dire AL + union + existentiel non restreint).</a:t>
            </a:r>
          </a:p>
          <a:p>
            <a:endParaRPr lang="fr-FR" sz="2400" dirty="0"/>
          </a:p>
          <a:p>
            <a:r>
              <a:rPr lang="fr-FR" sz="2400" b="1" dirty="0"/>
              <a:t>Problème:</a:t>
            </a:r>
          </a:p>
          <a:p>
            <a:endParaRPr lang="fr-FR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FC0AE3-3476-4BB2-913D-BBC124B45BBB}"/>
              </a:ext>
            </a:extLst>
          </p:cNvPr>
          <p:cNvSpPr/>
          <p:nvPr/>
        </p:nvSpPr>
        <p:spPr>
          <a:xfrm>
            <a:off x="3351029" y="4197072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6CA1F6-751E-4494-A59F-37B8CE790DD5}"/>
              </a:ext>
            </a:extLst>
          </p:cNvPr>
          <p:cNvSpPr/>
          <p:nvPr/>
        </p:nvSpPr>
        <p:spPr>
          <a:xfrm>
            <a:off x="3351029" y="27152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54CB61-1BB7-4514-ADD7-FB9AD7832CAD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3808229" y="3629680"/>
            <a:ext cx="0" cy="5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5278F7-3634-4CE8-9FF2-2AD9A18A81F9}"/>
              </a:ext>
            </a:extLst>
          </p:cNvPr>
          <p:cNvSpPr txBox="1"/>
          <p:nvPr/>
        </p:nvSpPr>
        <p:spPr>
          <a:xfrm>
            <a:off x="4983481" y="2572315"/>
            <a:ext cx="354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BACA9-00B3-4685-8629-4B905771E228}"/>
              </a:ext>
            </a:extLst>
          </p:cNvPr>
          <p:cNvSpPr txBox="1"/>
          <p:nvPr/>
        </p:nvSpPr>
        <p:spPr>
          <a:xfrm>
            <a:off x="692778" y="544803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Idée: </a:t>
            </a:r>
            <a:r>
              <a:rPr lang="fr-FR" sz="2400" dirty="0"/>
              <a:t>regarder plus loin dans la formule.</a:t>
            </a:r>
          </a:p>
        </p:txBody>
      </p:sp>
    </p:spTree>
    <p:extLst>
      <p:ext uri="{BB962C8B-B14F-4D97-AF65-F5344CB8AC3E}">
        <p14:creationId xmlns:p14="http://schemas.microsoft.com/office/powerpoint/2010/main" val="40177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3250-C2A2-44CD-930F-841607E6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ALC</a:t>
            </a:r>
            <a:r>
              <a:rPr lang="fr-FR" dirty="0"/>
              <a:t> est un sous-langage de </a:t>
            </a:r>
            <a:r>
              <a:rPr lang="fr-FR" dirty="0">
                <a:latin typeface="Lucida Handwriting" panose="03010101010101010101" pitchFamily="66" charset="0"/>
              </a:rPr>
              <a:t>ALUE </a:t>
            </a:r>
            <a:r>
              <a:rPr lang="fr-FR" dirty="0"/>
              <a:t>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FC0AE3-3476-4BB2-913D-BBC124B45BBB}"/>
              </a:ext>
            </a:extLst>
          </p:cNvPr>
          <p:cNvSpPr/>
          <p:nvPr/>
        </p:nvSpPr>
        <p:spPr>
          <a:xfrm>
            <a:off x="381000" y="3505955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6CA1F6-751E-4494-A59F-37B8CE790DD5}"/>
              </a:ext>
            </a:extLst>
          </p:cNvPr>
          <p:cNvSpPr/>
          <p:nvPr/>
        </p:nvSpPr>
        <p:spPr>
          <a:xfrm>
            <a:off x="381000" y="2024163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54CB61-1BB7-4514-ADD7-FB9AD7832CAD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838200" y="2938563"/>
            <a:ext cx="0" cy="5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0CC3D7-7E97-4469-ADA5-7F7B2E5A2C85}"/>
              </a:ext>
            </a:extLst>
          </p:cNvPr>
          <p:cNvSpPr/>
          <p:nvPr/>
        </p:nvSpPr>
        <p:spPr>
          <a:xfrm>
            <a:off x="2521688" y="202416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1233EF-8F7F-4E37-BAA1-97DD14B6C798}"/>
              </a:ext>
            </a:extLst>
          </p:cNvPr>
          <p:cNvSpPr/>
          <p:nvPr/>
        </p:nvSpPr>
        <p:spPr>
          <a:xfrm>
            <a:off x="2523459" y="3512611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C6CB2B-EEB6-4A18-952C-5AC06E37C7AB}"/>
              </a:ext>
            </a:extLst>
          </p:cNvPr>
          <p:cNvSpPr/>
          <p:nvPr/>
        </p:nvSpPr>
        <p:spPr>
          <a:xfrm>
            <a:off x="2521688" y="5051433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7484BA-F37F-41B6-A115-E653D3C535A5}"/>
              </a:ext>
            </a:extLst>
          </p:cNvPr>
          <p:cNvSpPr/>
          <p:nvPr/>
        </p:nvSpPr>
        <p:spPr>
          <a:xfrm>
            <a:off x="4364664" y="2030819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7BE727-9EE9-4D7F-BE3F-0BAA2B3B5D0C}"/>
              </a:ext>
            </a:extLst>
          </p:cNvPr>
          <p:cNvSpPr/>
          <p:nvPr/>
        </p:nvSpPr>
        <p:spPr>
          <a:xfrm>
            <a:off x="6661297" y="20308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EBFD00-9DC5-4751-84CF-F6F2B637A4E4}"/>
              </a:ext>
            </a:extLst>
          </p:cNvPr>
          <p:cNvSpPr/>
          <p:nvPr/>
        </p:nvSpPr>
        <p:spPr>
          <a:xfrm>
            <a:off x="6661297" y="3562985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&lt;=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4E8973-8F5B-413A-821C-BC8EE0E4D0D1}"/>
              </a:ext>
            </a:extLst>
          </p:cNvPr>
          <p:cNvSpPr/>
          <p:nvPr/>
        </p:nvSpPr>
        <p:spPr>
          <a:xfrm>
            <a:off x="5746897" y="5051433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7550BC-7AC6-46C1-9BC1-AE4691D33C47}"/>
              </a:ext>
            </a:extLst>
          </p:cNvPr>
          <p:cNvSpPr/>
          <p:nvPr/>
        </p:nvSpPr>
        <p:spPr>
          <a:xfrm>
            <a:off x="7575697" y="5051433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9283BD-574C-435A-B06E-DB20B76B759F}"/>
              </a:ext>
            </a:extLst>
          </p:cNvPr>
          <p:cNvSpPr/>
          <p:nvPr/>
        </p:nvSpPr>
        <p:spPr>
          <a:xfrm>
            <a:off x="9884735" y="2030819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&gt;=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0A5342-80AF-4FC2-B861-7ED4E1B98762}"/>
              </a:ext>
            </a:extLst>
          </p:cNvPr>
          <p:cNvSpPr/>
          <p:nvPr/>
        </p:nvSpPr>
        <p:spPr>
          <a:xfrm>
            <a:off x="8970335" y="35192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n+1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096BD0-79F2-4EAF-A6E0-A6D38B68BB60}"/>
              </a:ext>
            </a:extLst>
          </p:cNvPr>
          <p:cNvSpPr/>
          <p:nvPr/>
        </p:nvSpPr>
        <p:spPr>
          <a:xfrm>
            <a:off x="10799135" y="3519267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E034AB-C84D-4667-B1CF-D087D2A7936E}"/>
              </a:ext>
            </a:extLst>
          </p:cNvPr>
          <p:cNvCxnSpPr/>
          <p:nvPr/>
        </p:nvCxnSpPr>
        <p:spPr>
          <a:xfrm>
            <a:off x="1970568" y="2107191"/>
            <a:ext cx="0" cy="4067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F94E65-8573-4F46-99C1-C6B22E32CBAC}"/>
              </a:ext>
            </a:extLst>
          </p:cNvPr>
          <p:cNvCxnSpPr/>
          <p:nvPr/>
        </p:nvCxnSpPr>
        <p:spPr>
          <a:xfrm>
            <a:off x="5553739" y="2107191"/>
            <a:ext cx="0" cy="4067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0BFCF2-C1AC-40AE-AF0D-63F8C0B6368A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978888" y="2938563"/>
            <a:ext cx="1771" cy="57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A7B69C-9EC9-4B79-8B72-E7E373F0B8EF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978888" y="4427011"/>
            <a:ext cx="1771" cy="624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660F37-0AFB-4C43-AADD-CD2AF75BEB6A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7118497" y="2945219"/>
            <a:ext cx="0" cy="61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E9F9D4-9540-4EBF-ADC0-2AAA8A773D59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 flipH="1">
            <a:off x="6204097" y="4343474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C46716-0087-4A77-B346-ADD43D48F1A0}"/>
              </a:ext>
            </a:extLst>
          </p:cNvPr>
          <p:cNvCxnSpPr>
            <a:stCxn id="17" idx="5"/>
            <a:endCxn id="19" idx="0"/>
          </p:cNvCxnSpPr>
          <p:nvPr/>
        </p:nvCxnSpPr>
        <p:spPr>
          <a:xfrm>
            <a:off x="7441786" y="4343474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37D7A9-D63E-4627-A698-6F09CF32AC20}"/>
              </a:ext>
            </a:extLst>
          </p:cNvPr>
          <p:cNvCxnSpPr>
            <a:stCxn id="21" idx="3"/>
            <a:endCxn id="22" idx="0"/>
          </p:cNvCxnSpPr>
          <p:nvPr/>
        </p:nvCxnSpPr>
        <p:spPr>
          <a:xfrm flipH="1">
            <a:off x="9427535" y="2811308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A47B8E-F95F-45B4-87BE-FBCC643B9E02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10665224" y="2811308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8ED6-BD6A-4310-9A4F-D6405CD5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7524-8541-4FB3-B4AA-F799802C8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149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A77B1A-86BF-4309-8B5C-6E5032AF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ALC</a:t>
            </a:r>
            <a:r>
              <a:rPr lang="fr-FR" dirty="0"/>
              <a:t> est un sous-langage de </a:t>
            </a:r>
            <a:r>
              <a:rPr lang="fr-FR" dirty="0">
                <a:latin typeface="Lucida Handwriting" panose="03010101010101010101" pitchFamily="66" charset="0"/>
              </a:rPr>
              <a:t>ALUE </a:t>
            </a:r>
            <a:r>
              <a:rPr lang="fr-FR" dirty="0"/>
              <a:t>(3)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236AEA-7FA7-4EA6-90E6-A58BAE57C753}"/>
              </a:ext>
            </a:extLst>
          </p:cNvPr>
          <p:cNvSpPr/>
          <p:nvPr/>
        </p:nvSpPr>
        <p:spPr>
          <a:xfrm>
            <a:off x="1043762" y="1896834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20070D-9721-4B00-96D1-B91BD1854CBF}"/>
              </a:ext>
            </a:extLst>
          </p:cNvPr>
          <p:cNvSpPr/>
          <p:nvPr/>
        </p:nvSpPr>
        <p:spPr>
          <a:xfrm>
            <a:off x="1043762" y="3429000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D412E4-066F-45C9-9546-7156F7E8E529}"/>
              </a:ext>
            </a:extLst>
          </p:cNvPr>
          <p:cNvSpPr/>
          <p:nvPr/>
        </p:nvSpPr>
        <p:spPr>
          <a:xfrm>
            <a:off x="129362" y="4917448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71FCFF-DE36-43C6-9268-4D1F2623DCB5}"/>
              </a:ext>
            </a:extLst>
          </p:cNvPr>
          <p:cNvSpPr/>
          <p:nvPr/>
        </p:nvSpPr>
        <p:spPr>
          <a:xfrm>
            <a:off x="1958162" y="4917448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6D62E8-CF8A-4067-A184-7495D0E5B7E9}"/>
              </a:ext>
            </a:extLst>
          </p:cNvPr>
          <p:cNvSpPr/>
          <p:nvPr/>
        </p:nvSpPr>
        <p:spPr>
          <a:xfrm>
            <a:off x="4713767" y="1896834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2BF2C4-DC05-4086-BCAD-E761E49E2C13}"/>
              </a:ext>
            </a:extLst>
          </p:cNvPr>
          <p:cNvSpPr/>
          <p:nvPr/>
        </p:nvSpPr>
        <p:spPr>
          <a:xfrm>
            <a:off x="3799367" y="33852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312964-1B6A-4A85-894B-F3452DE96572}"/>
              </a:ext>
            </a:extLst>
          </p:cNvPr>
          <p:cNvSpPr/>
          <p:nvPr/>
        </p:nvSpPr>
        <p:spPr>
          <a:xfrm>
            <a:off x="5628167" y="33852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D5DF01-4471-42D3-A772-26BAE56ACCEE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500962" y="2811234"/>
            <a:ext cx="0" cy="61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E423-B0A5-4E6B-8CC7-326ACBBB47A8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586562" y="4209489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4A25A3-4E44-46B7-92AE-90754F4A7B77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1824251" y="4209489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58EDD5-8043-45A3-B212-2899713E3AC3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4256567" y="2677323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8DBAEC-FE51-4E31-B3F9-CC3A4A026286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5494256" y="2677323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4BDD36A-7DB1-4999-8A9E-1160D16F7192}"/>
              </a:ext>
            </a:extLst>
          </p:cNvPr>
          <p:cNvSpPr/>
          <p:nvPr/>
        </p:nvSpPr>
        <p:spPr>
          <a:xfrm>
            <a:off x="3786962" y="4916334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858D60-3139-4EC6-B08A-B4578959FB2C}"/>
              </a:ext>
            </a:extLst>
          </p:cNvPr>
          <p:cNvSpPr/>
          <p:nvPr/>
        </p:nvSpPr>
        <p:spPr>
          <a:xfrm>
            <a:off x="5651203" y="4916334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16A374-F133-4F30-BD37-6BD7154D4A9D}"/>
              </a:ext>
            </a:extLst>
          </p:cNvPr>
          <p:cNvCxnSpPr>
            <a:stCxn id="10" idx="4"/>
            <a:endCxn id="18" idx="0"/>
          </p:cNvCxnSpPr>
          <p:nvPr/>
        </p:nvCxnSpPr>
        <p:spPr>
          <a:xfrm flipH="1">
            <a:off x="4244162" y="4299682"/>
            <a:ext cx="12405" cy="61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827625-4A08-420D-B0BE-245C77A2317E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6085367" y="4299682"/>
            <a:ext cx="23036" cy="61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0E490C-1248-442B-A2B4-AFCEB3E6BB4B}"/>
              </a:ext>
            </a:extLst>
          </p:cNvPr>
          <p:cNvSpPr txBox="1"/>
          <p:nvPr/>
        </p:nvSpPr>
        <p:spPr>
          <a:xfrm>
            <a:off x="7323056" y="1781289"/>
            <a:ext cx="4365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Problème: </a:t>
            </a:r>
            <a:r>
              <a:rPr lang="fr-FR" sz="2400" dirty="0"/>
              <a:t>on a remplacé un NOT par deux NOT! L’argument précédent (chaque réécriture supprime un connecteur interdit) ne fonctionne plus…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93294-38B8-47F4-AA1C-5B3E7D145ACE}"/>
              </a:ext>
            </a:extLst>
          </p:cNvPr>
          <p:cNvSpPr txBox="1"/>
          <p:nvPr/>
        </p:nvSpPr>
        <p:spPr>
          <a:xfrm>
            <a:off x="7323056" y="4034706"/>
            <a:ext cx="4365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Solution: </a:t>
            </a:r>
            <a:r>
              <a:rPr lang="fr-FR" sz="2400" dirty="0"/>
              <a:t>induction sur la hauteur des connecteurs interdits. Chaque réécriture soit supprime un de ces connecteurs, soit fait baisser leur hauteur totale. A la fin, chacun ne portera que sur un concept atomique. </a:t>
            </a:r>
          </a:p>
        </p:txBody>
      </p:sp>
    </p:spTree>
    <p:extLst>
      <p:ext uri="{BB962C8B-B14F-4D97-AF65-F5344CB8AC3E}">
        <p14:creationId xmlns:p14="http://schemas.microsoft.com/office/powerpoint/2010/main" val="36636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376B-736D-47B6-8780-2077C7FA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DLs</a:t>
            </a:r>
            <a:r>
              <a:rPr lang="fr-FR" dirty="0"/>
              <a:t> et règles existentielles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C1A21-3332-41BA-9C40-E42EAFCE2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(voir cours Marie-Laure Mugnier)</a:t>
            </a:r>
          </a:p>
        </p:txBody>
      </p:sp>
    </p:spTree>
    <p:extLst>
      <p:ext uri="{BB962C8B-B14F-4D97-AF65-F5344CB8AC3E}">
        <p14:creationId xmlns:p14="http://schemas.microsoft.com/office/powerpoint/2010/main" val="25280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E453-D9B7-40A1-B8F3-882F4D09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existentielles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E513-478F-45B7-BB08-CD4FBE77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506648"/>
            <a:ext cx="10515600" cy="5351351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Formules logiques de la forme:</a:t>
            </a:r>
          </a:p>
          <a:p>
            <a:endParaRPr lang="fr-FR" dirty="0"/>
          </a:p>
          <a:p>
            <a:pPr lvl="1"/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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 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Y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 (B(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, 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Y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)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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Z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H(</a:t>
            </a:r>
            <a:r>
              <a:rPr lang="fr-FR" b="1" dirty="0">
                <a:solidFill>
                  <a:schemeClr val="accent6"/>
                </a:solidFill>
                <a:sym typeface="Wingdings" panose="05000000000000000000" pitchFamily="2" charset="2"/>
              </a:rPr>
              <a:t>Y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, </a:t>
            </a:r>
            <a:r>
              <a:rPr lang="fr-FR" b="1" dirty="0">
                <a:solidFill>
                  <a:schemeClr val="accent6"/>
                </a:solidFill>
                <a:sym typeface="Wingdings" panose="05000000000000000000" pitchFamily="2" charset="2"/>
              </a:rPr>
              <a:t>Z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))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Où B (body) et H (</a:t>
            </a:r>
            <a:r>
              <a:rPr lang="fr-FR" dirty="0" err="1">
                <a:sym typeface="Wingdings" panose="05000000000000000000" pitchFamily="2" charset="2"/>
              </a:rPr>
              <a:t>head</a:t>
            </a:r>
            <a:r>
              <a:rPr lang="fr-FR" dirty="0">
                <a:sym typeface="Wingdings" panose="05000000000000000000" pitchFamily="2" charset="2"/>
              </a:rPr>
              <a:t>) sont des conjonctions d’atomes contenant respectivement les variables de X, Y et de Y, Z.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b="1" dirty="0">
                <a:sym typeface="Wingdings" panose="05000000000000000000" pitchFamily="2" charset="2"/>
              </a:rPr>
              <a:t>Exemple: </a:t>
            </a:r>
            <a:r>
              <a:rPr lang="fr-FR" dirty="0">
                <a:sym typeface="Symbol" panose="05050102010706020507" pitchFamily="18" charset="2"/>
              </a:rPr>
              <a:t>E C ((</a:t>
            </a:r>
            <a:r>
              <a:rPr lang="fr-FR" dirty="0" err="1">
                <a:sym typeface="Wingdings" panose="05000000000000000000" pitchFamily="2" charset="2"/>
              </a:rPr>
              <a:t>etudiant</a:t>
            </a:r>
            <a:r>
              <a:rPr lang="fr-FR" dirty="0">
                <a:sym typeface="Wingdings" panose="05000000000000000000" pitchFamily="2" charset="2"/>
              </a:rPr>
              <a:t>(E) </a:t>
            </a:r>
            <a:r>
              <a:rPr lang="fr-FR" dirty="0">
                <a:sym typeface="Symbol" panose="05050102010706020507" pitchFamily="18" charset="2"/>
              </a:rPr>
              <a:t> </a:t>
            </a:r>
            <a:r>
              <a:rPr lang="fr-FR" dirty="0" err="1">
                <a:sym typeface="Symbol" panose="05050102010706020507" pitchFamily="18" charset="2"/>
              </a:rPr>
              <a:t>suitCours</a:t>
            </a:r>
            <a:r>
              <a:rPr lang="fr-FR" dirty="0">
                <a:sym typeface="Symbol" panose="05050102010706020507" pitchFamily="18" charset="2"/>
              </a:rPr>
              <a:t>(E, C))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ym typeface="Symbol" panose="05050102010706020507" pitchFamily="18" charset="2"/>
              </a:rPr>
              <a:t></a:t>
            </a:r>
            <a:r>
              <a:rPr lang="fr-FR" dirty="0">
                <a:sym typeface="Wingdings" panose="05000000000000000000" pitchFamily="2" charset="2"/>
              </a:rPr>
              <a:t> P (professeur(P) </a:t>
            </a:r>
            <a:r>
              <a:rPr lang="fr-FR" dirty="0">
                <a:sym typeface="Symbol" panose="05050102010706020507" pitchFamily="18" charset="2"/>
              </a:rPr>
              <a:t> enseigne(P, C)  </a:t>
            </a:r>
            <a:r>
              <a:rPr lang="fr-FR" dirty="0" err="1">
                <a:sym typeface="Symbol" panose="05050102010706020507" pitchFamily="18" charset="2"/>
              </a:rPr>
              <a:t>eleveDe</a:t>
            </a:r>
            <a:r>
              <a:rPr lang="fr-FR" dirty="0">
                <a:sym typeface="Symbol" panose="05050102010706020507" pitchFamily="18" charset="2"/>
              </a:rPr>
              <a:t>(P, E)</a:t>
            </a:r>
            <a:r>
              <a:rPr lang="fr-FR" dirty="0">
                <a:sym typeface="Wingdings" panose="05000000000000000000" pitchFamily="2" charset="2"/>
              </a:rPr>
              <a:t>))</a:t>
            </a:r>
          </a:p>
          <a:p>
            <a:pPr lvl="1"/>
            <a:r>
              <a:rPr lang="fr-FR" b="1" dirty="0">
                <a:sym typeface="Wingdings" panose="05000000000000000000" pitchFamily="2" charset="2"/>
              </a:rPr>
              <a:t>Notation simplifiée: </a:t>
            </a:r>
            <a:r>
              <a:rPr lang="fr-FR" dirty="0" err="1">
                <a:sym typeface="Wingdings" panose="05000000000000000000" pitchFamily="2" charset="2"/>
              </a:rPr>
              <a:t>etudiant</a:t>
            </a:r>
            <a:r>
              <a:rPr lang="fr-FR" dirty="0">
                <a:sym typeface="Wingdings" panose="05000000000000000000" pitchFamily="2" charset="2"/>
              </a:rPr>
              <a:t>(E), </a:t>
            </a:r>
            <a:r>
              <a:rPr lang="fr-FR" dirty="0" err="1">
                <a:sym typeface="Symbol" panose="05050102010706020507" pitchFamily="18" charset="2"/>
              </a:rPr>
              <a:t>suitCours</a:t>
            </a:r>
            <a:r>
              <a:rPr lang="fr-FR" dirty="0">
                <a:sym typeface="Symbol" panose="05050102010706020507" pitchFamily="18" charset="2"/>
              </a:rPr>
              <a:t>(E, C)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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P</a:t>
            </a:r>
            <a:r>
              <a:rPr lang="fr-FR" dirty="0">
                <a:sym typeface="Wingdings" panose="05000000000000000000" pitchFamily="2" charset="2"/>
              </a:rPr>
              <a:t> professeur(P)</a:t>
            </a:r>
            <a:r>
              <a:rPr lang="fr-FR" dirty="0">
                <a:sym typeface="Symbol" panose="05050102010706020507" pitchFamily="18" charset="2"/>
              </a:rPr>
              <a:t>, enseigne(P, C), </a:t>
            </a:r>
            <a:r>
              <a:rPr lang="fr-FR" dirty="0" err="1">
                <a:sym typeface="Symbol" panose="05050102010706020507" pitchFamily="18" charset="2"/>
              </a:rPr>
              <a:t>eleveDe</a:t>
            </a:r>
            <a:r>
              <a:rPr lang="fr-FR" dirty="0">
                <a:sym typeface="Symbol" panose="05050102010706020507" pitchFamily="18" charset="2"/>
              </a:rPr>
              <a:t>(P, E)</a:t>
            </a:r>
          </a:p>
          <a:p>
            <a:pPr lvl="1"/>
            <a:endParaRPr lang="fr-FR" dirty="0">
              <a:sym typeface="Symbol" panose="05050102010706020507" pitchFamily="18" charset="2"/>
            </a:endParaRPr>
          </a:p>
          <a:p>
            <a:r>
              <a:rPr lang="fr-FR" b="1" dirty="0">
                <a:sym typeface="Symbol" panose="05050102010706020507" pitchFamily="18" charset="2"/>
              </a:rPr>
              <a:t>Remarque 1: </a:t>
            </a:r>
            <a:r>
              <a:rPr lang="fr-FR" dirty="0">
                <a:sym typeface="Symbol" panose="05050102010706020507" pitchFamily="18" charset="2"/>
              </a:rPr>
              <a:t>la formule logique générale est équivalente à</a:t>
            </a:r>
          </a:p>
          <a:p>
            <a:pPr lvl="1"/>
            <a:endParaRPr lang="fr-FR" dirty="0">
              <a:sym typeface="Symbol" panose="05050102010706020507" pitchFamily="18" charset="2"/>
            </a:endParaRPr>
          </a:p>
          <a:p>
            <a:pPr lvl="1"/>
            <a:r>
              <a:rPr lang="fr-FR" dirty="0">
                <a:sym typeface="Symbol" panose="05050102010706020507" pitchFamily="18" charset="2"/>
              </a:rPr>
              <a:t></a:t>
            </a:r>
            <a:r>
              <a:rPr lang="fr-FR" b="1" dirty="0">
                <a:sym typeface="Symbol" panose="05050102010706020507" pitchFamily="18" charset="2"/>
              </a:rPr>
              <a:t>Y</a:t>
            </a:r>
            <a:r>
              <a:rPr lang="fr-FR" dirty="0">
                <a:sym typeface="Symbol" panose="05050102010706020507" pitchFamily="18" charset="2"/>
              </a:rPr>
              <a:t> (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 B(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, </a:t>
            </a:r>
            <a:r>
              <a:rPr lang="fr-FR" b="1" dirty="0">
                <a:sym typeface="Symbol" panose="05050102010706020507" pitchFamily="18" charset="2"/>
              </a:rPr>
              <a:t>Y</a:t>
            </a:r>
            <a:r>
              <a:rPr lang="fr-FR" dirty="0">
                <a:sym typeface="Symbol" panose="05050102010706020507" pitchFamily="18" charset="2"/>
              </a:rPr>
              <a:t>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ym typeface="Symbol" panose="05050102010706020507" pitchFamily="18" charset="2"/>
              </a:rPr>
              <a:t></a:t>
            </a:r>
            <a:r>
              <a:rPr lang="fr-FR" b="1" dirty="0">
                <a:sym typeface="Symbol" panose="05050102010706020507" pitchFamily="18" charset="2"/>
              </a:rPr>
              <a:t>Z</a:t>
            </a:r>
            <a:r>
              <a:rPr lang="fr-FR" dirty="0">
                <a:sym typeface="Symbol" panose="05050102010706020507" pitchFamily="18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H(</a:t>
            </a:r>
            <a:r>
              <a:rPr lang="fr-FR" b="1" dirty="0">
                <a:sym typeface="Wingdings" panose="05000000000000000000" pitchFamily="2" charset="2"/>
              </a:rPr>
              <a:t>Y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b="1" dirty="0">
                <a:sym typeface="Wingdings" panose="05000000000000000000" pitchFamily="2" charset="2"/>
              </a:rPr>
              <a:t>Z</a:t>
            </a:r>
            <a:r>
              <a:rPr lang="fr-FR" dirty="0">
                <a:sym typeface="Wingdings" panose="05000000000000000000" pitchFamily="2" charset="2"/>
              </a:rPr>
              <a:t>))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>
                <a:sym typeface="Wingdings" panose="05000000000000000000" pitchFamily="2" charset="2"/>
              </a:rPr>
              <a:t>Remarque 2: </a:t>
            </a:r>
            <a:r>
              <a:rPr lang="fr-FR" dirty="0">
                <a:sym typeface="Wingdings" panose="05000000000000000000" pitchFamily="2" charset="2"/>
              </a:rPr>
              <a:t>une </a:t>
            </a:r>
            <a:r>
              <a:rPr lang="fr-FR" i="1" dirty="0">
                <a:solidFill>
                  <a:schemeClr val="accent6"/>
                </a:solidFill>
                <a:sym typeface="Wingdings" panose="05000000000000000000" pitchFamily="2" charset="2"/>
              </a:rPr>
              <a:t>contrainte</a:t>
            </a:r>
            <a:r>
              <a:rPr lang="fr-FR" dirty="0">
                <a:sym typeface="Wingdings" panose="05000000000000000000" pitchFamily="2" charset="2"/>
              </a:rPr>
              <a:t> est une règle de la forme </a:t>
            </a:r>
            <a:r>
              <a:rPr lang="fr-FR" dirty="0">
                <a:sym typeface="Symbol" panose="05050102010706020507" pitchFamily="18" charset="2"/>
              </a:rPr>
              <a:t>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 (B(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) </a:t>
            </a:r>
            <a:r>
              <a:rPr lang="fr-FR" dirty="0">
                <a:sym typeface="Wingdings" panose="05000000000000000000" pitchFamily="2" charset="2"/>
              </a:rPr>
              <a:t> $\bot$</a:t>
            </a:r>
            <a:r>
              <a:rPr lang="fr-FR" dirty="0">
                <a:sym typeface="Symbol" panose="05050102010706020507" pitchFamily="18" charset="2"/>
              </a:rPr>
              <a:t>)</a:t>
            </a:r>
          </a:p>
          <a:p>
            <a:endParaRPr lang="fr-FR" dirty="0">
              <a:sym typeface="Symbol" panose="05050102010706020507" pitchFamily="18" charset="2"/>
            </a:endParaRPr>
          </a:p>
          <a:p>
            <a:r>
              <a:rPr lang="fr-FR" b="1" dirty="0">
                <a:sym typeface="Symbol" panose="05050102010706020507" pitchFamily="18" charset="2"/>
              </a:rPr>
              <a:t>Remarque 3: </a:t>
            </a:r>
            <a:r>
              <a:rPr lang="fr-FR" dirty="0">
                <a:sym typeface="Symbol" panose="05050102010706020507" pitchFamily="18" charset="2"/>
              </a:rPr>
              <a:t>on s’autorise ici des 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atomes d’égalité</a:t>
            </a:r>
            <a:r>
              <a:rPr lang="fr-FR" dirty="0">
                <a:sym typeface="Symbol" panose="05050102010706020507" pitchFamily="18" charset="2"/>
              </a:rPr>
              <a:t>, pas dans le cours de MLM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455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80F8-FC26-46F6-9B89-F1C4C7FB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4738" cy="1325563"/>
          </a:xfrm>
        </p:spPr>
        <p:txBody>
          <a:bodyPr/>
          <a:lstStyle/>
          <a:p>
            <a:r>
              <a:rPr lang="fr-FR" dirty="0"/>
              <a:t>Exercice: Transformation de formules DL en 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A96DB-FFA3-4886-886F-22F387CE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95462"/>
            <a:ext cx="6162675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7911B-C174-4048-ABFC-01EEBB8A6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178175"/>
            <a:ext cx="106108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7C79-ED1B-4283-846D-2ED34D85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souvent moins facile 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5B2964-0ABD-4AC9-B6FA-A65866FF6248}"/>
              </a:ext>
            </a:extLst>
          </p:cNvPr>
          <p:cNvSpPr txBox="1">
            <a:spLocks/>
          </p:cNvSpPr>
          <p:nvPr/>
        </p:nvSpPr>
        <p:spPr>
          <a:xfrm>
            <a:off x="1009650" y="3804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Voire impossible 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40C1F-A7A2-45A7-9744-7F12215E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3" y="1690689"/>
            <a:ext cx="3519488" cy="1059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D7A524-05E9-4055-99CD-3273DF37D674}"/>
              </a:ext>
            </a:extLst>
          </p:cNvPr>
          <p:cNvSpPr txBox="1"/>
          <p:nvPr/>
        </p:nvSpPr>
        <p:spPr>
          <a:xfrm>
            <a:off x="7600951" y="1631397"/>
            <a:ext cx="2616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A(X)  </a:t>
            </a:r>
            <a:r>
              <a:rPr lang="fr-FR" sz="3600" dirty="0">
                <a:sym typeface="Wingdings" panose="05000000000000000000" pitchFamily="2" charset="2"/>
              </a:rPr>
              <a:t> C(X).</a:t>
            </a:r>
          </a:p>
          <a:p>
            <a:r>
              <a:rPr lang="fr-FR" sz="3600" dirty="0">
                <a:sym typeface="Wingdings" panose="05000000000000000000" pitchFamily="2" charset="2"/>
              </a:rPr>
              <a:t>B(X)  C(X).</a:t>
            </a:r>
            <a:endParaRPr lang="fr-FR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58471C-0162-437D-8C9F-6C7A0DB7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5230838"/>
            <a:ext cx="3729039" cy="915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E40028-A73C-49C5-A8CA-3C2A692B8104}"/>
              </a:ext>
            </a:extLst>
          </p:cNvPr>
          <p:cNvSpPr txBox="1"/>
          <p:nvPr/>
        </p:nvSpPr>
        <p:spPr>
          <a:xfrm>
            <a:off x="926306" y="3244334"/>
            <a:ext cx="769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Pensez aussi qu’une conjonction à droite peut être vue comme plusieurs règles…</a:t>
            </a:r>
          </a:p>
        </p:txBody>
      </p:sp>
    </p:spTree>
    <p:extLst>
      <p:ext uri="{BB962C8B-B14F-4D97-AF65-F5344CB8AC3E}">
        <p14:creationId xmlns:p14="http://schemas.microsoft.com/office/powerpoint/2010/main" val="27895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1158949" y="1488558"/>
            <a:ext cx="10030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Datalog</a:t>
            </a:r>
            <a:r>
              <a:rPr lang="fr-FR" b="1" dirty="0"/>
              <a:t>+, </a:t>
            </a:r>
            <a:r>
              <a:rPr lang="fr-FR" b="1" dirty="0" err="1"/>
              <a:t>RuleML</a:t>
            </a:r>
            <a:r>
              <a:rPr lang="fr-FR" b="1" dirty="0"/>
              <a:t> and OWL 2: Formats and Translations for Existential Rules</a:t>
            </a:r>
          </a:p>
          <a:p>
            <a:r>
              <a:rPr lang="fr-FR" dirty="0"/>
              <a:t>Jean-François </a:t>
            </a:r>
            <a:r>
              <a:rPr lang="fr-FR" dirty="0" err="1"/>
              <a:t>Baget,Alain</a:t>
            </a:r>
            <a:r>
              <a:rPr lang="fr-FR" dirty="0"/>
              <a:t> Gutierrez, Michel </a:t>
            </a:r>
            <a:r>
              <a:rPr lang="fr-FR" dirty="0" err="1"/>
              <a:t>Leclère</a:t>
            </a:r>
            <a:r>
              <a:rPr lang="fr-FR" dirty="0"/>
              <a:t>, Marie-Laure Mugnier, Swan Rocher, Clément Sipieter</a:t>
            </a:r>
          </a:p>
          <a:p>
            <a:r>
              <a:rPr lang="fr-FR" i="1" dirty="0"/>
              <a:t>Web Rule Symposium </a:t>
            </a:r>
            <a:r>
              <a:rPr lang="fr-FR" dirty="0"/>
              <a:t>(2015) </a:t>
            </a:r>
            <a:r>
              <a:rPr lang="fr-FR" dirty="0">
                <a:hlinkClick r:id="rId2"/>
              </a:rPr>
              <a:t>https://hal.archives-ouvertes.fr/hal-01172069/document</a:t>
            </a:r>
            <a:r>
              <a:rPr lang="fr-FR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AE550-64C5-405B-97AE-40B8D9DD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4121"/>
            <a:ext cx="12192000" cy="34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11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2519916" y="1438834"/>
            <a:ext cx="654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Equivalent Class expressions</a:t>
            </a:r>
          </a:p>
          <a:p>
            <a:r>
              <a:rPr lang="fr-FR" dirty="0"/>
              <a:t>Peuvent apparaitre à droite et à gauche d’une inclusion de 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73DE6-67DB-42AC-863A-9833605E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63" y="2225601"/>
            <a:ext cx="10409274" cy="46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4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2519916" y="1438834"/>
            <a:ext cx="568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SubClass</a:t>
            </a:r>
            <a:r>
              <a:rPr lang="fr-FR" b="1" dirty="0"/>
              <a:t> expressions</a:t>
            </a:r>
          </a:p>
          <a:p>
            <a:r>
              <a:rPr lang="fr-FR" dirty="0"/>
              <a:t>Peuvent apparaitre à gauche d’une inclusion de 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08DF2-7E75-42AD-8790-4FE4EAA4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8713"/>
            <a:ext cx="10301288" cy="2984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01C8E-4B14-4BC2-9F04-DAAEA976226E}"/>
              </a:ext>
            </a:extLst>
          </p:cNvPr>
          <p:cNvSpPr txBox="1"/>
          <p:nvPr/>
        </p:nvSpPr>
        <p:spPr>
          <a:xfrm>
            <a:off x="3172378" y="5631509"/>
            <a:ext cx="459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Transformation d’une inclusion en k inclusions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946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2519916" y="1438834"/>
            <a:ext cx="54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SuperClass</a:t>
            </a:r>
            <a:r>
              <a:rPr lang="fr-FR" b="1" dirty="0"/>
              <a:t> expressions</a:t>
            </a:r>
          </a:p>
          <a:p>
            <a:r>
              <a:rPr lang="fr-FR" dirty="0"/>
              <a:t>Peuvent apparaitre à droite d’une inclusion de concepts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27D75A-5E4D-427E-A71D-283B7DDE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313233"/>
            <a:ext cx="8843963" cy="32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68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F00-765A-4878-B444-E3FE7EDD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 préalables (à la maison)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A49B4-AA2B-4B23-A089-FD26E0AF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62262"/>
            <a:ext cx="7467600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26C61-230E-45BB-9A2A-43C11012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4648198"/>
            <a:ext cx="6696075" cy="1038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5CDD3C-1863-4DE9-BD17-DD81C97C257D}"/>
              </a:ext>
            </a:extLst>
          </p:cNvPr>
          <p:cNvSpPr txBox="1"/>
          <p:nvPr/>
        </p:nvSpPr>
        <p:spPr>
          <a:xfrm>
            <a:off x="819150" y="2045642"/>
            <a:ext cx="775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Prouvez les équivalences suivantes (à rajouter au formulaire)</a:t>
            </a:r>
          </a:p>
        </p:txBody>
      </p:sp>
    </p:spTree>
    <p:extLst>
      <p:ext uri="{BB962C8B-B14F-4D97-AF65-F5344CB8AC3E}">
        <p14:creationId xmlns:p14="http://schemas.microsoft.com/office/powerpoint/2010/main" val="338989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0824-C829-40B9-B668-1D1158AC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d’un vocabulaire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01E7-B09C-42E0-9851-4620B9C5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25" y="1825624"/>
            <a:ext cx="5651077" cy="219892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Vocabulaire</a:t>
            </a:r>
          </a:p>
          <a:p>
            <a:pPr lvl="1"/>
            <a:r>
              <a:rPr lang="fr-FR" dirty="0"/>
              <a:t>Constantes</a:t>
            </a:r>
          </a:p>
          <a:p>
            <a:pPr lvl="1"/>
            <a:r>
              <a:rPr lang="fr-FR" dirty="0"/>
              <a:t>Concepts primitifs (prédicats unaires)</a:t>
            </a:r>
          </a:p>
          <a:p>
            <a:pPr lvl="1"/>
            <a:r>
              <a:rPr lang="fr-FR" dirty="0"/>
              <a:t>Rôles primitifs(prédicats binaires)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EBB00F-1B04-4DB0-BF26-CF2462C24B39}"/>
              </a:ext>
            </a:extLst>
          </p:cNvPr>
          <p:cNvSpPr txBox="1">
            <a:spLocks/>
          </p:cNvSpPr>
          <p:nvPr/>
        </p:nvSpPr>
        <p:spPr>
          <a:xfrm>
            <a:off x="6616231" y="1779479"/>
            <a:ext cx="4827104" cy="207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2"/>
                </a:solidFill>
              </a:rPr>
              <a:t>Interprétation I = (</a:t>
            </a:r>
            <a:r>
              <a:rPr lang="fr-FR" dirty="0">
                <a:solidFill>
                  <a:schemeClr val="accent2"/>
                </a:solidFill>
                <a:sym typeface="Symbol" panose="05050102010706020507" pitchFamily="18" charset="2"/>
              </a:rPr>
              <a:t>, .</a:t>
            </a:r>
            <a:r>
              <a:rPr lang="fr-FR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fr-F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fr-FR" dirty="0"/>
              <a:t>c constante </a:t>
            </a:r>
            <a:r>
              <a:rPr lang="fr-FR" dirty="0">
                <a:sym typeface="Symbol" panose="05050102010706020507" pitchFamily="18" charset="2"/>
              </a:rPr>
              <a:t> 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 </a:t>
            </a:r>
            <a:endParaRPr lang="fr-FR" dirty="0"/>
          </a:p>
          <a:p>
            <a:pPr lvl="1"/>
            <a:r>
              <a:rPr lang="fr-FR" dirty="0"/>
              <a:t>C concepts </a:t>
            </a:r>
            <a:r>
              <a:rPr lang="fr-FR" dirty="0">
                <a:sym typeface="Symbol" panose="05050102010706020507" pitchFamily="18" charset="2"/>
              </a:rPr>
              <a:t> 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 2</a:t>
            </a:r>
            <a:r>
              <a:rPr lang="fr-FR" baseline="30000" dirty="0">
                <a:sym typeface="Symbol" panose="05050102010706020507" pitchFamily="18" charset="2"/>
              </a:rPr>
              <a:t> </a:t>
            </a:r>
            <a:r>
              <a:rPr lang="fr-FR" dirty="0">
                <a:sym typeface="Symbol" panose="05050102010706020507" pitchFamily="18" charset="2"/>
              </a:rPr>
              <a:t> (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 )</a:t>
            </a:r>
            <a:endParaRPr lang="fr-FR" dirty="0"/>
          </a:p>
          <a:p>
            <a:pPr lvl="1"/>
            <a:r>
              <a:rPr lang="fr-FR" dirty="0"/>
              <a:t>R rôle </a:t>
            </a:r>
            <a:r>
              <a:rPr lang="fr-FR" dirty="0">
                <a:sym typeface="Symbol" panose="05050102010706020507" pitchFamily="18" charset="2"/>
              </a:rPr>
              <a:t> R</a:t>
            </a:r>
            <a:r>
              <a:rPr lang="fr-FR" baseline="30000" dirty="0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 2</a:t>
            </a:r>
            <a:r>
              <a:rPr lang="fr-FR" baseline="30000" dirty="0">
                <a:sym typeface="Symbol" panose="05050102010706020507" pitchFamily="18" charset="2"/>
              </a:rPr>
              <a:t>x </a:t>
            </a:r>
            <a:r>
              <a:rPr lang="fr-FR" dirty="0">
                <a:sym typeface="Symbol" panose="05050102010706020507" pitchFamily="18" charset="2"/>
              </a:rPr>
              <a:t> (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  x )</a:t>
            </a:r>
            <a:endParaRPr lang="fr-FR" baseline="30000" dirty="0"/>
          </a:p>
          <a:p>
            <a:pPr lvl="1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8DE9E-E555-4957-85B4-8E7944D1D05B}"/>
              </a:ext>
            </a:extLst>
          </p:cNvPr>
          <p:cNvSpPr txBox="1"/>
          <p:nvPr/>
        </p:nvSpPr>
        <p:spPr>
          <a:xfrm>
            <a:off x="163313" y="4194313"/>
            <a:ext cx="5123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4"/>
                </a:solidFill>
              </a:rPr>
              <a:t>Vocabulaire: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Concepts primitifs: A,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Roles</a:t>
            </a:r>
            <a:r>
              <a:rPr lang="fr-FR" sz="2000" dirty="0"/>
              <a:t> primitifs: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7E079-150A-42D3-AB14-7F353CA9BA0A}"/>
              </a:ext>
            </a:extLst>
          </p:cNvPr>
          <p:cNvSpPr txBox="1"/>
          <p:nvPr/>
        </p:nvSpPr>
        <p:spPr>
          <a:xfrm>
            <a:off x="163313" y="5307496"/>
            <a:ext cx="5123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</a:rPr>
              <a:t>Interprétation: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ym typeface="Symbol" panose="05050102010706020507" pitchFamily="18" charset="2"/>
              </a:rPr>
              <a:t></a:t>
            </a:r>
            <a:r>
              <a:rPr lang="fr-FR" sz="2000" dirty="0"/>
              <a:t> = {1, 2, 3, 4, 5}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A</a:t>
            </a:r>
            <a:r>
              <a:rPr lang="fr-FR" sz="2000" baseline="30000" dirty="0"/>
              <a:t>I</a:t>
            </a:r>
            <a:r>
              <a:rPr lang="fr-FR" sz="2000" dirty="0"/>
              <a:t> = {1, 2, 3}, B</a:t>
            </a:r>
            <a:r>
              <a:rPr lang="fr-FR" sz="2000" baseline="30000" dirty="0"/>
              <a:t>I</a:t>
            </a:r>
            <a:r>
              <a:rPr lang="fr-FR" sz="2000" dirty="0"/>
              <a:t> = {2, 3, 4}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R</a:t>
            </a:r>
            <a:r>
              <a:rPr lang="fr-FR" sz="2000" baseline="30000" dirty="0"/>
              <a:t>I</a:t>
            </a:r>
            <a:r>
              <a:rPr lang="fr-FR" sz="2000" dirty="0"/>
              <a:t> = {(2, 2), (2, 3), (1, 5)}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EE87B6-0B97-423D-A480-2D67BA0288E3}"/>
              </a:ext>
            </a:extLst>
          </p:cNvPr>
          <p:cNvSpPr/>
          <p:nvPr/>
        </p:nvSpPr>
        <p:spPr>
          <a:xfrm>
            <a:off x="5841715" y="4615501"/>
            <a:ext cx="3503528" cy="2164521"/>
          </a:xfrm>
          <a:prstGeom prst="ellipse">
            <a:avLst/>
          </a:prstGeom>
          <a:solidFill>
            <a:schemeClr val="accent6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A0F0AE-164E-49E5-9C8F-DCB485CE848F}"/>
              </a:ext>
            </a:extLst>
          </p:cNvPr>
          <p:cNvSpPr/>
          <p:nvPr/>
        </p:nvSpPr>
        <p:spPr>
          <a:xfrm>
            <a:off x="5841715" y="3707559"/>
            <a:ext cx="3503528" cy="2164521"/>
          </a:xfrm>
          <a:prstGeom prst="ellipse">
            <a:avLst/>
          </a:prstGeom>
          <a:solidFill>
            <a:srgbClr val="C2F117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A99ADB-C42E-4277-BD55-2157123C2D28}"/>
              </a:ext>
            </a:extLst>
          </p:cNvPr>
          <p:cNvSpPr/>
          <p:nvPr/>
        </p:nvSpPr>
        <p:spPr>
          <a:xfrm>
            <a:off x="7288579" y="3852244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39ADEB-1A94-4070-B94F-C03533DB62AD}"/>
              </a:ext>
            </a:extLst>
          </p:cNvPr>
          <p:cNvSpPr/>
          <p:nvPr/>
        </p:nvSpPr>
        <p:spPr>
          <a:xfrm>
            <a:off x="6657531" y="4984089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F0578A-E85B-445F-B547-55B292B81421}"/>
              </a:ext>
            </a:extLst>
          </p:cNvPr>
          <p:cNvSpPr/>
          <p:nvPr/>
        </p:nvSpPr>
        <p:spPr>
          <a:xfrm>
            <a:off x="8054439" y="5001491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9E1637-C413-4CE6-80FA-B48BED900FB3}"/>
              </a:ext>
            </a:extLst>
          </p:cNvPr>
          <p:cNvSpPr/>
          <p:nvPr/>
        </p:nvSpPr>
        <p:spPr>
          <a:xfrm>
            <a:off x="7288579" y="6054118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3D4EAE-6783-4662-AC8B-BB318D62850C}"/>
              </a:ext>
            </a:extLst>
          </p:cNvPr>
          <p:cNvSpPr/>
          <p:nvPr/>
        </p:nvSpPr>
        <p:spPr>
          <a:xfrm>
            <a:off x="9865138" y="5114011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08B52-F72E-4E7F-AFDB-D26754239D50}"/>
              </a:ext>
            </a:extLst>
          </p:cNvPr>
          <p:cNvSpPr txBox="1"/>
          <p:nvPr/>
        </p:nvSpPr>
        <p:spPr>
          <a:xfrm>
            <a:off x="6042601" y="3076984"/>
            <a:ext cx="36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BBA05-CC29-4FBA-92AA-F27E02882F73}"/>
              </a:ext>
            </a:extLst>
          </p:cNvPr>
          <p:cNvSpPr txBox="1"/>
          <p:nvPr/>
        </p:nvSpPr>
        <p:spPr>
          <a:xfrm>
            <a:off x="4982531" y="5878012"/>
            <a:ext cx="39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ACD244-4EF1-49AD-AE1E-AC333C3CC7BF}"/>
              </a:ext>
            </a:extLst>
          </p:cNvPr>
          <p:cNvCxnSpPr>
            <a:cxnSpLocks/>
            <a:stCxn id="14" idx="2"/>
            <a:endCxn id="8" idx="1"/>
          </p:cNvCxnSpPr>
          <p:nvPr/>
        </p:nvCxnSpPr>
        <p:spPr>
          <a:xfrm>
            <a:off x="6223938" y="3661759"/>
            <a:ext cx="130857" cy="36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1CC359-E155-4C5B-8BA2-F48ED442EBE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374823" y="6068607"/>
            <a:ext cx="587680" cy="101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457DAC3-1439-4D6D-9D75-9EBC7782740E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6657532" y="4984089"/>
            <a:ext cx="277792" cy="275358"/>
          </a:xfrm>
          <a:prstGeom prst="curvedConnector4">
            <a:avLst>
              <a:gd name="adj1" fmla="val -130209"/>
              <a:gd name="adj2" fmla="val 2376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E953C1-B450-4B44-ACCB-B2419CF0A285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213116" y="5263950"/>
            <a:ext cx="841323" cy="17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96E1C4-2119-4493-A0FC-5508440BC841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7762800" y="4329997"/>
            <a:ext cx="2183702" cy="86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E9668D-8083-4DEA-B148-A7C63A87140C}"/>
              </a:ext>
            </a:extLst>
          </p:cNvPr>
          <p:cNvSpPr txBox="1"/>
          <p:nvPr/>
        </p:nvSpPr>
        <p:spPr>
          <a:xfrm>
            <a:off x="8730009" y="43362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85E63C-AB4E-4A9E-91FE-BFD81EFE68A3}"/>
              </a:ext>
            </a:extLst>
          </p:cNvPr>
          <p:cNvSpPr txBox="1"/>
          <p:nvPr/>
        </p:nvSpPr>
        <p:spPr>
          <a:xfrm>
            <a:off x="7409545" y="48901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D8BCB2-4DF9-4743-B743-D7CF3C66ACB3}"/>
              </a:ext>
            </a:extLst>
          </p:cNvPr>
          <p:cNvSpPr txBox="1"/>
          <p:nvPr/>
        </p:nvSpPr>
        <p:spPr>
          <a:xfrm>
            <a:off x="6191736" y="43362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3F297-3A68-4CFC-8E19-960B55722F32}"/>
              </a:ext>
            </a:extLst>
          </p:cNvPr>
          <p:cNvSpPr txBox="1"/>
          <p:nvPr/>
        </p:nvSpPr>
        <p:spPr>
          <a:xfrm>
            <a:off x="1477471" y="362141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4194455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FF01-BC15-4C62-A099-58E9DBB6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utilisation de l’algorithme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517F3-D660-49D2-A93C-BCBFDDDE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9" y="1854716"/>
            <a:ext cx="5800725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7C383-40E9-45CC-B41A-246B7F4EC868}"/>
              </a:ext>
            </a:extLst>
          </p:cNvPr>
          <p:cNvSpPr txBox="1"/>
          <p:nvPr/>
        </p:nvSpPr>
        <p:spPr>
          <a:xfrm>
            <a:off x="607437" y="1541870"/>
            <a:ext cx="202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Traduire en 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069437-F5B5-441D-8260-81F1B0D9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9" y="3041361"/>
            <a:ext cx="3093727" cy="8597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A60105-367B-4023-A755-039B86E7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02" y="4600594"/>
            <a:ext cx="3548063" cy="7126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E94114-8172-433C-B717-FEB96F684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706" y="3139567"/>
            <a:ext cx="3030518" cy="6454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354193-9A03-4E46-8EC3-3D5243087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788" y="4629491"/>
            <a:ext cx="3905251" cy="6548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7C315F-DA5E-436D-AD15-29DBDC7C7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048" y="3117174"/>
            <a:ext cx="3305356" cy="6236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3EBC30-BA30-45DC-852A-DBBBCD4F1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7494" y="4600594"/>
            <a:ext cx="4719638" cy="69428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482FD-B297-452E-97DF-6FB59F5CB665}"/>
              </a:ext>
            </a:extLst>
          </p:cNvPr>
          <p:cNvCxnSpPr/>
          <p:nvPr/>
        </p:nvCxnSpPr>
        <p:spPr>
          <a:xfrm flipH="1">
            <a:off x="112402" y="2397641"/>
            <a:ext cx="64884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8E1369-4D7E-416C-8EBE-B4E58D1A2201}"/>
              </a:ext>
            </a:extLst>
          </p:cNvPr>
          <p:cNvCxnSpPr>
            <a:cxnSpLocks/>
          </p:cNvCxnSpPr>
          <p:nvPr/>
        </p:nvCxnSpPr>
        <p:spPr>
          <a:xfrm flipH="1">
            <a:off x="527776" y="3448493"/>
            <a:ext cx="2905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49698D-0767-4EF5-B489-EC9B80464043}"/>
              </a:ext>
            </a:extLst>
          </p:cNvPr>
          <p:cNvCxnSpPr>
            <a:cxnSpLocks/>
          </p:cNvCxnSpPr>
          <p:nvPr/>
        </p:nvCxnSpPr>
        <p:spPr>
          <a:xfrm flipH="1">
            <a:off x="7690851" y="4889206"/>
            <a:ext cx="42388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99E697-A4CD-494B-9684-1EC98BFB9FD0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8080438" y="3425456"/>
            <a:ext cx="3400966" cy="3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120EBD-B295-4D76-8029-DD8BB748334F}"/>
              </a:ext>
            </a:extLst>
          </p:cNvPr>
          <p:cNvCxnSpPr>
            <a:cxnSpLocks/>
          </p:cNvCxnSpPr>
          <p:nvPr/>
        </p:nvCxnSpPr>
        <p:spPr>
          <a:xfrm flipH="1">
            <a:off x="3613788" y="4889206"/>
            <a:ext cx="39052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833396-7CE3-403C-89D6-0FCBBB7B011F}"/>
              </a:ext>
            </a:extLst>
          </p:cNvPr>
          <p:cNvCxnSpPr>
            <a:cxnSpLocks/>
          </p:cNvCxnSpPr>
          <p:nvPr/>
        </p:nvCxnSpPr>
        <p:spPr>
          <a:xfrm flipH="1">
            <a:off x="4353706" y="3429000"/>
            <a:ext cx="2905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69FD87-2D8C-45F0-9695-E389FD2DBA45}"/>
              </a:ext>
            </a:extLst>
          </p:cNvPr>
          <p:cNvCxnSpPr>
            <a:cxnSpLocks/>
          </p:cNvCxnSpPr>
          <p:nvPr/>
        </p:nvCxnSpPr>
        <p:spPr>
          <a:xfrm flipH="1">
            <a:off x="113819" y="4889206"/>
            <a:ext cx="339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5EE80B-BD97-47B0-BEA7-4A3AC1436164}"/>
              </a:ext>
            </a:extLst>
          </p:cNvPr>
          <p:cNvSpPr txBox="1"/>
          <p:nvPr/>
        </p:nvSpPr>
        <p:spPr>
          <a:xfrm>
            <a:off x="4046390" y="3878322"/>
            <a:ext cx="4712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6"/>
                </a:solidFill>
              </a:rPr>
              <a:t>D(X), A(Y), S(Y, X) </a:t>
            </a:r>
            <a:r>
              <a:rPr lang="fr-FR" sz="3200" dirty="0">
                <a:solidFill>
                  <a:schemeClr val="accent6"/>
                </a:solidFill>
                <a:sym typeface="Wingdings" panose="05000000000000000000" pitchFamily="2" charset="2"/>
              </a:rPr>
              <a:t> $\bot$</a:t>
            </a:r>
            <a:endParaRPr lang="fr-FR" sz="3200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656539-D335-4D83-A98D-40E70D0A29E5}"/>
              </a:ext>
            </a:extLst>
          </p:cNvPr>
          <p:cNvSpPr txBox="1"/>
          <p:nvPr/>
        </p:nvSpPr>
        <p:spPr>
          <a:xfrm>
            <a:off x="3508744" y="5636108"/>
            <a:ext cx="5892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6"/>
                </a:solidFill>
              </a:rPr>
              <a:t>D(X), R(Y, Z), C(Z), S(Y, X) </a:t>
            </a:r>
            <a:r>
              <a:rPr lang="fr-FR" sz="3200" dirty="0">
                <a:solidFill>
                  <a:schemeClr val="accent6"/>
                </a:solidFill>
                <a:sym typeface="Wingdings" panose="05000000000000000000" pitchFamily="2" charset="2"/>
              </a:rPr>
              <a:t> $\bot$</a:t>
            </a:r>
            <a:endParaRPr lang="fr-FR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0775-15D2-4863-A8E8-A9DCB917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quand l’algo échoue...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5EE3-6525-465D-A026-E20398DB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676399"/>
            <a:ext cx="3771900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C605E-F13D-4B9F-87AE-1DEC6261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3209924"/>
            <a:ext cx="2124075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39684-3A16-482B-83D3-920F3B82B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4738688"/>
            <a:ext cx="2676525" cy="885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09989A-8D5F-43C1-9867-A9A928AD3BBD}"/>
              </a:ext>
            </a:extLst>
          </p:cNvPr>
          <p:cNvSpPr txBox="1"/>
          <p:nvPr/>
        </p:nvSpPr>
        <p:spPr>
          <a:xfrm>
            <a:off x="3472232" y="3336636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6"/>
                </a:solidFill>
              </a:rPr>
              <a:t>A(X) </a:t>
            </a:r>
            <a:r>
              <a:rPr lang="fr-FR" sz="3200" dirty="0">
                <a:solidFill>
                  <a:schemeClr val="accent6"/>
                </a:solidFill>
                <a:sym typeface="Wingdings" panose="05000000000000000000" pitchFamily="2" charset="2"/>
              </a:rPr>
              <a:t> C(X)</a:t>
            </a:r>
            <a:endParaRPr lang="fr-FR" sz="3200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2A0BC-0302-41B1-953C-B769D0411DD8}"/>
              </a:ext>
            </a:extLst>
          </p:cNvPr>
          <p:cNvSpPr txBox="1"/>
          <p:nvPr/>
        </p:nvSpPr>
        <p:spPr>
          <a:xfrm>
            <a:off x="3716780" y="4889212"/>
            <a:ext cx="749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7988C8-E6AF-43C2-9EB1-0F6BE1A82C58}"/>
              </a:ext>
            </a:extLst>
          </p:cNvPr>
          <p:cNvCxnSpPr>
            <a:cxnSpLocks/>
          </p:cNvCxnSpPr>
          <p:nvPr/>
        </p:nvCxnSpPr>
        <p:spPr>
          <a:xfrm flipH="1">
            <a:off x="595312" y="2078665"/>
            <a:ext cx="35407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A47312-B63C-4FD2-8EEC-F755D3F1E2BF}"/>
              </a:ext>
            </a:extLst>
          </p:cNvPr>
          <p:cNvCxnSpPr>
            <a:cxnSpLocks/>
          </p:cNvCxnSpPr>
          <p:nvPr/>
        </p:nvCxnSpPr>
        <p:spPr>
          <a:xfrm flipH="1">
            <a:off x="485774" y="3637663"/>
            <a:ext cx="24739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5AB263-89DD-4894-8F1A-3F423A8185D8}"/>
              </a:ext>
            </a:extLst>
          </p:cNvPr>
          <p:cNvSpPr txBox="1"/>
          <p:nvPr/>
        </p:nvSpPr>
        <p:spPr>
          <a:xfrm>
            <a:off x="6826102" y="2852833"/>
            <a:ext cx="4961972" cy="1569660"/>
          </a:xfrm>
          <a:prstGeom prst="rect">
            <a:avLst/>
          </a:prstGeom>
          <a:solidFill>
            <a:srgbClr val="36F117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Même si l’algorithme échoue, il peut nous retourner un ensemble de règles qui sont consistantes (mais pas complètes)</a:t>
            </a:r>
          </a:p>
        </p:txBody>
      </p:sp>
    </p:spTree>
    <p:extLst>
      <p:ext uri="{BB962C8B-B14F-4D97-AF65-F5344CB8AC3E}">
        <p14:creationId xmlns:p14="http://schemas.microsoft.com/office/powerpoint/2010/main" val="34959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DBAB-01C9-4130-9278-30D883CE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un p’tit dernier pour la route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9C021-11FB-4779-9734-34306BD5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281362"/>
            <a:ext cx="10877550" cy="8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1A96-51B3-42E7-91FE-5A701E81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81" y="99581"/>
            <a:ext cx="10515600" cy="1325563"/>
          </a:xfrm>
        </p:spPr>
        <p:txBody>
          <a:bodyPr/>
          <a:lstStyle/>
          <a:p>
            <a:r>
              <a:rPr lang="fr-FR" dirty="0"/>
              <a:t>Exemple de calcul d’interprétation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407E6F-71D0-4AE7-BBEA-89C3582E9CAA}"/>
              </a:ext>
            </a:extLst>
          </p:cNvPr>
          <p:cNvSpPr/>
          <p:nvPr/>
        </p:nvSpPr>
        <p:spPr>
          <a:xfrm>
            <a:off x="7449135" y="2591038"/>
            <a:ext cx="3503528" cy="2164521"/>
          </a:xfrm>
          <a:prstGeom prst="ellipse">
            <a:avLst/>
          </a:prstGeom>
          <a:solidFill>
            <a:schemeClr val="accent6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5CA523-4444-401E-AA21-81E57465CBA9}"/>
              </a:ext>
            </a:extLst>
          </p:cNvPr>
          <p:cNvSpPr/>
          <p:nvPr/>
        </p:nvSpPr>
        <p:spPr>
          <a:xfrm>
            <a:off x="7449135" y="1683096"/>
            <a:ext cx="3503528" cy="2164521"/>
          </a:xfrm>
          <a:prstGeom prst="ellipse">
            <a:avLst/>
          </a:prstGeom>
          <a:solidFill>
            <a:srgbClr val="C2F117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2F0B-DE7F-4E69-938D-24D42E6B43C5}"/>
              </a:ext>
            </a:extLst>
          </p:cNvPr>
          <p:cNvSpPr txBox="1"/>
          <p:nvPr/>
        </p:nvSpPr>
        <p:spPr>
          <a:xfrm>
            <a:off x="687672" y="1597136"/>
            <a:ext cx="5123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</a:rPr>
              <a:t>Vocabulaire: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Concepts primitifs: A,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Roles</a:t>
            </a:r>
            <a:r>
              <a:rPr lang="fr-FR" sz="2800" dirty="0"/>
              <a:t> primitifs: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37C21-1A62-4061-9225-444291C7D75D}"/>
              </a:ext>
            </a:extLst>
          </p:cNvPr>
          <p:cNvSpPr txBox="1"/>
          <p:nvPr/>
        </p:nvSpPr>
        <p:spPr>
          <a:xfrm>
            <a:off x="687672" y="3160223"/>
            <a:ext cx="5123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</a:rPr>
              <a:t>Interprétation: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ym typeface="Symbol" panose="05050102010706020507" pitchFamily="18" charset="2"/>
              </a:rPr>
              <a:t></a:t>
            </a:r>
            <a:r>
              <a:rPr lang="fr-FR" sz="2800" dirty="0"/>
              <a:t> = {1, 2, 3, 4, 5}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</a:t>
            </a:r>
            <a:r>
              <a:rPr lang="fr-FR" sz="2800" baseline="30000" dirty="0"/>
              <a:t>I</a:t>
            </a:r>
            <a:r>
              <a:rPr lang="fr-FR" sz="2800" dirty="0"/>
              <a:t> = {1, 2, 3}, B</a:t>
            </a:r>
            <a:r>
              <a:rPr lang="fr-FR" sz="2800" baseline="30000" dirty="0"/>
              <a:t>I</a:t>
            </a:r>
            <a:r>
              <a:rPr lang="fr-FR" sz="2800" dirty="0"/>
              <a:t> = {2, 3, 4}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R</a:t>
            </a:r>
            <a:r>
              <a:rPr lang="fr-FR" sz="2800" baseline="30000" dirty="0"/>
              <a:t>I</a:t>
            </a:r>
            <a:r>
              <a:rPr lang="fr-FR" sz="2800" dirty="0"/>
              <a:t> = {(2, 2), (2, 3), (1, 5)}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9AD398-2506-429A-8070-8FBC37F74AA7}"/>
              </a:ext>
            </a:extLst>
          </p:cNvPr>
          <p:cNvSpPr/>
          <p:nvPr/>
        </p:nvSpPr>
        <p:spPr>
          <a:xfrm>
            <a:off x="8895999" y="1827781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7B6FCD-19C6-45BB-A8FB-791B12DA53EB}"/>
              </a:ext>
            </a:extLst>
          </p:cNvPr>
          <p:cNvSpPr/>
          <p:nvPr/>
        </p:nvSpPr>
        <p:spPr>
          <a:xfrm>
            <a:off x="8264951" y="2959626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549852-7AE6-4DF8-9794-038AC6AD9F71}"/>
              </a:ext>
            </a:extLst>
          </p:cNvPr>
          <p:cNvSpPr/>
          <p:nvPr/>
        </p:nvSpPr>
        <p:spPr>
          <a:xfrm>
            <a:off x="9661859" y="2977028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DE213C-F7D8-4784-90EC-66E9F2058965}"/>
              </a:ext>
            </a:extLst>
          </p:cNvPr>
          <p:cNvSpPr/>
          <p:nvPr/>
        </p:nvSpPr>
        <p:spPr>
          <a:xfrm>
            <a:off x="8895999" y="4029655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21395F-8C73-4CDB-90B6-365848A2E47C}"/>
              </a:ext>
            </a:extLst>
          </p:cNvPr>
          <p:cNvSpPr/>
          <p:nvPr/>
        </p:nvSpPr>
        <p:spPr>
          <a:xfrm>
            <a:off x="11472558" y="3089548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EC1E0-5F69-4471-9484-E0C04FB07FE8}"/>
              </a:ext>
            </a:extLst>
          </p:cNvPr>
          <p:cNvSpPr txBox="1"/>
          <p:nvPr/>
        </p:nvSpPr>
        <p:spPr>
          <a:xfrm>
            <a:off x="7650021" y="1052521"/>
            <a:ext cx="36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92140-8F88-4FD2-9BCD-704186998995}"/>
              </a:ext>
            </a:extLst>
          </p:cNvPr>
          <p:cNvSpPr txBox="1"/>
          <p:nvPr/>
        </p:nvSpPr>
        <p:spPr>
          <a:xfrm>
            <a:off x="7569923" y="4776760"/>
            <a:ext cx="39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554C4D-D914-456A-A10E-202BAA5B1053}"/>
              </a:ext>
            </a:extLst>
          </p:cNvPr>
          <p:cNvCxnSpPr>
            <a:cxnSpLocks/>
            <a:stCxn id="13" idx="2"/>
            <a:endCxn id="5" idx="1"/>
          </p:cNvCxnSpPr>
          <p:nvPr/>
        </p:nvCxnSpPr>
        <p:spPr>
          <a:xfrm>
            <a:off x="7831358" y="1637296"/>
            <a:ext cx="130857" cy="36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502D4-647D-4A1D-8BDB-8B5E08AEF3C1}"/>
              </a:ext>
            </a:extLst>
          </p:cNvPr>
          <p:cNvCxnSpPr>
            <a:cxnSpLocks/>
            <a:stCxn id="14" idx="0"/>
            <a:endCxn id="4" idx="3"/>
          </p:cNvCxnSpPr>
          <p:nvPr/>
        </p:nvCxnSpPr>
        <p:spPr>
          <a:xfrm flipV="1">
            <a:off x="7766069" y="4438572"/>
            <a:ext cx="196146" cy="33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9C817E0-D94D-4CB3-BDCC-2B6D45CB4B32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8264952" y="2959626"/>
            <a:ext cx="277792" cy="275358"/>
          </a:xfrm>
          <a:prstGeom prst="curvedConnector4">
            <a:avLst>
              <a:gd name="adj1" fmla="val -130209"/>
              <a:gd name="adj2" fmla="val 2376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FA940-94B2-4728-BE88-A54028A4A59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820536" y="3239487"/>
            <a:ext cx="841323" cy="17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C0EC3B-E482-4B73-911C-AC9CCF945558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9370220" y="2305534"/>
            <a:ext cx="2183702" cy="86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776469-7BFF-461E-B086-7BACF729C4DC}"/>
              </a:ext>
            </a:extLst>
          </p:cNvPr>
          <p:cNvSpPr txBox="1"/>
          <p:nvPr/>
        </p:nvSpPr>
        <p:spPr>
          <a:xfrm>
            <a:off x="10337429" y="23118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7CFD6-4073-4C55-BE7D-B52740625982}"/>
              </a:ext>
            </a:extLst>
          </p:cNvPr>
          <p:cNvSpPr txBox="1"/>
          <p:nvPr/>
        </p:nvSpPr>
        <p:spPr>
          <a:xfrm>
            <a:off x="9016965" y="28656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70E67F-5128-4BF8-831C-7BC43F97F6D3}"/>
              </a:ext>
            </a:extLst>
          </p:cNvPr>
          <p:cNvSpPr txBox="1"/>
          <p:nvPr/>
        </p:nvSpPr>
        <p:spPr>
          <a:xfrm>
            <a:off x="7799156" y="23118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326530D-7059-46E9-A836-8A04AB00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37" y="5125133"/>
            <a:ext cx="3777556" cy="15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25E3-40C5-430C-9AA6-DE040B68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65125"/>
            <a:ext cx="11075504" cy="1325563"/>
          </a:xfrm>
        </p:spPr>
        <p:txBody>
          <a:bodyPr/>
          <a:lstStyle/>
          <a:p>
            <a:r>
              <a:rPr lang="fr-FR" dirty="0"/>
              <a:t>Calcul de l’interprétation d’un concept construit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30B839-D6A8-4EB3-9D48-3342A5BA3FFC}"/>
              </a:ext>
            </a:extLst>
          </p:cNvPr>
          <p:cNvSpPr/>
          <p:nvPr/>
        </p:nvSpPr>
        <p:spPr>
          <a:xfrm>
            <a:off x="8041710" y="1515649"/>
            <a:ext cx="413358" cy="20542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BDFD0-656A-4EBD-BCFE-FA2A2D88F5A9}"/>
              </a:ext>
            </a:extLst>
          </p:cNvPr>
          <p:cNvSpPr txBox="1"/>
          <p:nvPr/>
        </p:nvSpPr>
        <p:spPr>
          <a:xfrm>
            <a:off x="8617906" y="2355574"/>
            <a:ext cx="216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Langage de base: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321C969-D5C5-4F6A-9D14-0924A0AAB937}"/>
              </a:ext>
            </a:extLst>
          </p:cNvPr>
          <p:cNvSpPr/>
          <p:nvPr/>
        </p:nvSpPr>
        <p:spPr>
          <a:xfrm>
            <a:off x="8041710" y="3687417"/>
            <a:ext cx="413358" cy="2136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E07B7-ED00-415D-A1B5-3303B85A2EA5}"/>
              </a:ext>
            </a:extLst>
          </p:cNvPr>
          <p:cNvSpPr txBox="1"/>
          <p:nvPr/>
        </p:nvSpPr>
        <p:spPr>
          <a:xfrm>
            <a:off x="8630682" y="4571207"/>
            <a:ext cx="272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Extensions standard de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4214DD9-DA9F-4606-8321-C093E134B63F}"/>
              </a:ext>
            </a:extLst>
          </p:cNvPr>
          <p:cNvSpPr/>
          <p:nvPr/>
        </p:nvSpPr>
        <p:spPr>
          <a:xfrm>
            <a:off x="8072345" y="5824330"/>
            <a:ext cx="413358" cy="745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0920C-4990-4F65-8138-B1D7F00D6A35}"/>
              </a:ext>
            </a:extLst>
          </p:cNvPr>
          <p:cNvSpPr txBox="1"/>
          <p:nvPr/>
        </p:nvSpPr>
        <p:spPr>
          <a:xfrm>
            <a:off x="8679176" y="6012381"/>
            <a:ext cx="25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Autres extensions de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A99CE6-7094-4678-BC62-9E97D2D3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2" y="1515649"/>
            <a:ext cx="7450263" cy="51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5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130E-1B96-48DC-93BA-0FFF5038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famille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E2E7C-515F-42E3-BA7E-39F227CE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06" y="365125"/>
            <a:ext cx="6760443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4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E659-6519-4277-B6CC-0C3E812F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Formules et modèles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D9A08-BF65-46AE-8720-D54846BC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95" y="1438666"/>
            <a:ext cx="2343150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CDC65-4DBE-4D63-8A0F-0C7E68DFC40E}"/>
              </a:ext>
            </a:extLst>
          </p:cNvPr>
          <p:cNvSpPr txBox="1"/>
          <p:nvPr/>
        </p:nvSpPr>
        <p:spPr>
          <a:xfrm>
            <a:off x="838200" y="2379361"/>
            <a:ext cx="2895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</a:rPr>
              <a:t>Syntaxe des formules</a:t>
            </a:r>
          </a:p>
          <a:p>
            <a:r>
              <a:rPr lang="fr-FR" sz="2400" b="1" dirty="0">
                <a:solidFill>
                  <a:schemeClr val="accent6"/>
                </a:solidFill>
              </a:rPr>
              <a:t>(ou assertions)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296A254-6265-4E3E-A3EC-166D867EBD63}"/>
              </a:ext>
            </a:extLst>
          </p:cNvPr>
          <p:cNvSpPr/>
          <p:nvPr/>
        </p:nvSpPr>
        <p:spPr>
          <a:xfrm>
            <a:off x="3763043" y="1527389"/>
            <a:ext cx="361696" cy="22097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D7FDC0-1781-4B38-8C2D-73DBF1DE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4434654"/>
            <a:ext cx="10982325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D815D0-9B95-4D92-B8E9-6D222F871621}"/>
              </a:ext>
            </a:extLst>
          </p:cNvPr>
          <p:cNvSpPr txBox="1"/>
          <p:nvPr/>
        </p:nvSpPr>
        <p:spPr>
          <a:xfrm>
            <a:off x="4234608" y="4103282"/>
            <a:ext cx="343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Sémantique des formules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A6A57-CF5D-429B-9117-E10F41DF9F8A}"/>
              </a:ext>
            </a:extLst>
          </p:cNvPr>
          <p:cNvSpPr txBox="1"/>
          <p:nvPr/>
        </p:nvSpPr>
        <p:spPr>
          <a:xfrm>
            <a:off x="604837" y="5853862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Exemple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20B80-279D-4A18-B126-02BF0FBA792F}"/>
              </a:ext>
            </a:extLst>
          </p:cNvPr>
          <p:cNvSpPr txBox="1"/>
          <p:nvPr/>
        </p:nvSpPr>
        <p:spPr>
          <a:xfrm>
            <a:off x="2464904" y="5757629"/>
            <a:ext cx="8684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Dans l’exemple précédent, l’interprétation est un modèle de C1 est un sous-concept de C3,</a:t>
            </a:r>
          </a:p>
          <a:p>
            <a:r>
              <a:rPr lang="fr-FR" dirty="0"/>
              <a:t>et donc cette formule est satisfiable.</a:t>
            </a:r>
          </a:p>
        </p:txBody>
      </p:sp>
    </p:spTree>
    <p:extLst>
      <p:ext uri="{BB962C8B-B14F-4D97-AF65-F5344CB8AC3E}">
        <p14:creationId xmlns:p14="http://schemas.microsoft.com/office/powerpoint/2010/main" val="173771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CFF8-81C3-44DD-B313-0ACEB978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58D24-0784-4368-A4F6-203A94F0D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5" y="1309687"/>
            <a:ext cx="9189967" cy="51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9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1754</Words>
  <Application>Microsoft Office PowerPoint</Application>
  <PresentationFormat>Widescreen</PresentationFormat>
  <Paragraphs>240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Lucida Handwriting</vt:lpstr>
      <vt:lpstr>Symbol</vt:lpstr>
      <vt:lpstr>Wingdings</vt:lpstr>
      <vt:lpstr>Office Theme</vt:lpstr>
      <vt:lpstr>Logiques de Description (2)</vt:lpstr>
      <vt:lpstr>La minute de publicité…</vt:lpstr>
      <vt:lpstr>Rappels</vt:lpstr>
      <vt:lpstr>Interprétation d’un vocabulaire</vt:lpstr>
      <vt:lpstr>Exemple de calcul d’interprétation</vt:lpstr>
      <vt:lpstr>Calcul de l’interprétation d’un concept construit</vt:lpstr>
      <vt:lpstr>La famille AL</vt:lpstr>
      <vt:lpstr>Formules et modèles</vt:lpstr>
      <vt:lpstr>Modélisation</vt:lpstr>
      <vt:lpstr>Sémantique en FOL</vt:lpstr>
      <vt:lpstr>Principe de la traduction (1)</vt:lpstr>
      <vt:lpstr>Principe de la traduction (2)</vt:lpstr>
      <vt:lpstr>Règles inductives de traduction</vt:lpstr>
      <vt:lpstr>Remarque: cohérence des notations</vt:lpstr>
      <vt:lpstr>Exercices: traduction en FOL (1)</vt:lpstr>
      <vt:lpstr>Exercices: Traduction en FOL (2)</vt:lpstr>
      <vt:lpstr>Exercices: traduction en FOL (3)</vt:lpstr>
      <vt:lpstr>Exercices: traduction en FOL (4)</vt:lpstr>
      <vt:lpstr>Prouver l’équivalence (idée)</vt:lpstr>
      <vt:lpstr>Utiliser la sémantique logique pour réécrire des concepts</vt:lpstr>
      <vt:lpstr>Exemple: la distributivité (version FOL)</vt:lpstr>
      <vt:lpstr>Exemple: la distributivité (version ensembliste)</vt:lpstr>
      <vt:lpstr>Petit formulaire de DL</vt:lpstr>
      <vt:lpstr>Equivalences entre langages</vt:lpstr>
      <vt:lpstr>Mais où est donc ALCUE?</vt:lpstr>
      <vt:lpstr>Petit formulaire de DL (rappel)</vt:lpstr>
      <vt:lpstr>ALUE est un sous langage de ALC</vt:lpstr>
      <vt:lpstr>ALC est un sous-langage de ALUE (1)</vt:lpstr>
      <vt:lpstr>ALC est un sous-langage de ALUE (2)</vt:lpstr>
      <vt:lpstr>ALC est un sous-langage de ALUE (3)</vt:lpstr>
      <vt:lpstr>DLs et règles existentielles</vt:lpstr>
      <vt:lpstr>Règles existentielles</vt:lpstr>
      <vt:lpstr>Exercice: Transformation de formules DL en RE</vt:lpstr>
      <vt:lpstr>C’est souvent moins facile …</vt:lpstr>
      <vt:lpstr>OWL2DLGP: un algorithme de traduction (1)</vt:lpstr>
      <vt:lpstr>OWL2DLGP: un algorithme de traduction (2)</vt:lpstr>
      <vt:lpstr>OWL2DLGP: un algorithme de traduction (2)</vt:lpstr>
      <vt:lpstr>OWL2DLGP: un algorithme de traduction (3)</vt:lpstr>
      <vt:lpstr>Exercices préalables (à la maison)</vt:lpstr>
      <vt:lpstr>Exercice: utilisation de l’algorithme</vt:lpstr>
      <vt:lpstr>Exercice: quand l’algo échoue...</vt:lpstr>
      <vt:lpstr>Exercice: un p’tit dernier pour la 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Logiques de Description</dc:title>
  <dc:creator>jean-francois Baget</dc:creator>
  <cp:lastModifiedBy>awertty</cp:lastModifiedBy>
  <cp:revision>103</cp:revision>
  <dcterms:created xsi:type="dcterms:W3CDTF">2021-01-17T12:55:02Z</dcterms:created>
  <dcterms:modified xsi:type="dcterms:W3CDTF">2021-02-16T14:52:45Z</dcterms:modified>
</cp:coreProperties>
</file>