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321" r:id="rId4"/>
    <p:sldId id="313" r:id="rId5"/>
    <p:sldId id="309" r:id="rId6"/>
    <p:sldId id="307" r:id="rId7"/>
    <p:sldId id="314" r:id="rId8"/>
    <p:sldId id="312" r:id="rId9"/>
    <p:sldId id="310" r:id="rId10"/>
    <p:sldId id="284" r:id="rId11"/>
    <p:sldId id="320" r:id="rId12"/>
    <p:sldId id="27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F99"/>
    <a:srgbClr val="524E67"/>
    <a:srgbClr val="5D6B7F"/>
    <a:srgbClr val="6B7B92"/>
    <a:srgbClr val="000000"/>
    <a:srgbClr val="788CA5"/>
    <a:srgbClr val="8397B1"/>
    <a:srgbClr val="222A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1698"/>
  </p:normalViewPr>
  <p:slideViewPr>
    <p:cSldViewPr snapToGrid="0">
      <p:cViewPr varScale="1">
        <p:scale>
          <a:sx n="82" d="100"/>
          <a:sy n="82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2580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4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8006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powerpoint.sage-fox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17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mmons.wikimedia.org/wiki/File:Work_in_progress_icon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step-by-step-6fbde95c455a" TargetMode="External"/><Relationship Id="rId3" Type="http://schemas.openxmlformats.org/officeDocument/2006/relationships/hyperlink" Target="https://medium.com/@erikgreenj/k-neighbors-classifier-with-gridsearchcv-basics-3c445ddeb657" TargetMode="External"/><Relationship Id="rId7" Type="http://schemas.openxmlformats.org/officeDocument/2006/relationships/hyperlink" Target="https://towardsdatascience.com/pca-using-python-scikit-learn-e653f8989e6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@amrianto.saragih/4-methods-to-boost-the-accuracy-of-a-neural-network-model-bb694e650a69" TargetMode="External"/><Relationship Id="rId5" Type="http://schemas.openxmlformats.org/officeDocument/2006/relationships/hyperlink" Target="https://towardsdatascience.com/random-forest-ca80e56224c1" TargetMode="External"/><Relationship Id="rId4" Type="http://schemas.openxmlformats.org/officeDocument/2006/relationships/hyperlink" Target="http://powerpoint.sage-fox.com/hacker-stealing-data-ppt-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29821066/how-to-make-image-background-transpare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ixabay.com/en/blank-profile-picture-mystery-man-973461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freesvg.org/sun-vector-illustraton" TargetMode="External"/><Relationship Id="rId4" Type="http://schemas.openxmlformats.org/officeDocument/2006/relationships/hyperlink" Target="https://pixabay.com/en/checklist-evaluation-selection-443126/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2400" y="2836968"/>
            <a:ext cx="9434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MICROSOFT MALWARE PREDICTION </a:t>
            </a:r>
          </a:p>
        </p:txBody>
      </p:sp>
      <p:sp>
        <p:nvSpPr>
          <p:cNvPr id="10" name="Freeform 9" descr="T5 Final_Project&#10;"/>
          <p:cNvSpPr>
            <a:spLocks noChangeAspect="1"/>
          </p:cNvSpPr>
          <p:nvPr/>
        </p:nvSpPr>
        <p:spPr>
          <a:xfrm>
            <a:off x="0" y="1104185"/>
            <a:ext cx="5108222" cy="914400"/>
          </a:xfrm>
          <a:custGeom>
            <a:avLst/>
            <a:gdLst>
              <a:gd name="connsiteX0" fmla="*/ 0 w 5108222"/>
              <a:gd name="connsiteY0" fmla="*/ 0 h 914400"/>
              <a:gd name="connsiteX1" fmla="*/ 4651022 w 5108222"/>
              <a:gd name="connsiteY1" fmla="*/ 0 h 914400"/>
              <a:gd name="connsiteX2" fmla="*/ 5108222 w 5108222"/>
              <a:gd name="connsiteY2" fmla="*/ 457200 h 914400"/>
              <a:gd name="connsiteX3" fmla="*/ 4651022 w 5108222"/>
              <a:gd name="connsiteY3" fmla="*/ 914400 h 914400"/>
              <a:gd name="connsiteX4" fmla="*/ 0 w 5108222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222" h="914400">
                <a:moveTo>
                  <a:pt x="0" y="0"/>
                </a:moveTo>
                <a:lnTo>
                  <a:pt x="4651022" y="0"/>
                </a:lnTo>
                <a:cubicBezTo>
                  <a:pt x="4903527" y="0"/>
                  <a:pt x="5108222" y="204695"/>
                  <a:pt x="5108222" y="457200"/>
                </a:cubicBezTo>
                <a:cubicBezTo>
                  <a:pt x="5108222" y="709705"/>
                  <a:pt x="4903527" y="914400"/>
                  <a:pt x="4651022" y="914400"/>
                </a:cubicBezTo>
                <a:lnTo>
                  <a:pt x="0" y="91440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211"/>
          <p:cNvSpPr>
            <a:spLocks noChangeAspect="1" noEditPoints="1"/>
          </p:cNvSpPr>
          <p:nvPr/>
        </p:nvSpPr>
        <p:spPr bwMode="auto">
          <a:xfrm>
            <a:off x="3937455" y="1347262"/>
            <a:ext cx="627468" cy="457200"/>
          </a:xfrm>
          <a:custGeom>
            <a:avLst/>
            <a:gdLst>
              <a:gd name="T0" fmla="*/ 47 w 156"/>
              <a:gd name="T1" fmla="*/ 80 h 114"/>
              <a:gd name="T2" fmla="*/ 54 w 156"/>
              <a:gd name="T3" fmla="*/ 80 h 114"/>
              <a:gd name="T4" fmla="*/ 92 w 156"/>
              <a:gd name="T5" fmla="*/ 21 h 114"/>
              <a:gd name="T6" fmla="*/ 7 w 156"/>
              <a:gd name="T7" fmla="*/ 73 h 114"/>
              <a:gd name="T8" fmla="*/ 92 w 156"/>
              <a:gd name="T9" fmla="*/ 73 h 114"/>
              <a:gd name="T10" fmla="*/ 56 w 156"/>
              <a:gd name="T11" fmla="*/ 80 h 114"/>
              <a:gd name="T12" fmla="*/ 44 w 156"/>
              <a:gd name="T13" fmla="*/ 80 h 114"/>
              <a:gd name="T14" fmla="*/ 56 w 156"/>
              <a:gd name="T15" fmla="*/ 80 h 114"/>
              <a:gd name="T16" fmla="*/ 99 w 156"/>
              <a:gd name="T17" fmla="*/ 82 h 114"/>
              <a:gd name="T18" fmla="*/ 60 w 156"/>
              <a:gd name="T19" fmla="*/ 88 h 114"/>
              <a:gd name="T20" fmla="*/ 70 w 156"/>
              <a:gd name="T21" fmla="*/ 108 h 114"/>
              <a:gd name="T22" fmla="*/ 40 w 156"/>
              <a:gd name="T23" fmla="*/ 108 h 114"/>
              <a:gd name="T24" fmla="*/ 30 w 156"/>
              <a:gd name="T25" fmla="*/ 102 h 114"/>
              <a:gd name="T26" fmla="*/ 7 w 156"/>
              <a:gd name="T27" fmla="*/ 88 h 114"/>
              <a:gd name="T28" fmla="*/ 0 w 156"/>
              <a:gd name="T29" fmla="*/ 21 h 114"/>
              <a:gd name="T30" fmla="*/ 93 w 156"/>
              <a:gd name="T31" fmla="*/ 14 h 114"/>
              <a:gd name="T32" fmla="*/ 138 w 156"/>
              <a:gd name="T33" fmla="*/ 76 h 114"/>
              <a:gd name="T34" fmla="*/ 126 w 156"/>
              <a:gd name="T35" fmla="*/ 76 h 114"/>
              <a:gd name="T36" fmla="*/ 138 w 156"/>
              <a:gd name="T37" fmla="*/ 76 h 114"/>
              <a:gd name="T38" fmla="*/ 132 w 156"/>
              <a:gd name="T39" fmla="*/ 85 h 114"/>
              <a:gd name="T40" fmla="*/ 132 w 156"/>
              <a:gd name="T41" fmla="*/ 66 h 114"/>
              <a:gd name="T42" fmla="*/ 147 w 156"/>
              <a:gd name="T43" fmla="*/ 42 h 114"/>
              <a:gd name="T44" fmla="*/ 117 w 156"/>
              <a:gd name="T45" fmla="*/ 46 h 114"/>
              <a:gd name="T46" fmla="*/ 147 w 156"/>
              <a:gd name="T47" fmla="*/ 42 h 114"/>
              <a:gd name="T48" fmla="*/ 113 w 156"/>
              <a:gd name="T49" fmla="*/ 6 h 114"/>
              <a:gd name="T50" fmla="*/ 150 w 156"/>
              <a:gd name="T51" fmla="*/ 108 h 114"/>
              <a:gd name="T52" fmla="*/ 156 w 156"/>
              <a:gd name="T53" fmla="*/ 3 h 114"/>
              <a:gd name="T54" fmla="*/ 153 w 156"/>
              <a:gd name="T55" fmla="*/ 114 h 114"/>
              <a:gd name="T56" fmla="*/ 108 w 156"/>
              <a:gd name="T57" fmla="*/ 111 h 114"/>
              <a:gd name="T58" fmla="*/ 110 w 156"/>
              <a:gd name="T59" fmla="*/ 0 h 114"/>
              <a:gd name="T60" fmla="*/ 156 w 156"/>
              <a:gd name="T61" fmla="*/ 3 h 114"/>
              <a:gd name="T62" fmla="*/ 117 w 156"/>
              <a:gd name="T63" fmla="*/ 14 h 114"/>
              <a:gd name="T64" fmla="*/ 146 w 156"/>
              <a:gd name="T65" fmla="*/ 24 h 114"/>
              <a:gd name="T66" fmla="*/ 147 w 156"/>
              <a:gd name="T67" fmla="*/ 34 h 114"/>
              <a:gd name="T68" fmla="*/ 117 w 156"/>
              <a:gd name="T69" fmla="*/ 39 h 114"/>
              <a:gd name="T70" fmla="*/ 147 w 156"/>
              <a:gd name="T71" fmla="*/ 34 h 114"/>
              <a:gd name="T72" fmla="*/ 117 w 156"/>
              <a:gd name="T73" fmla="*/ 31 h 114"/>
              <a:gd name="T74" fmla="*/ 147 w 156"/>
              <a:gd name="T75" fmla="*/ 2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14">
                <a:moveTo>
                  <a:pt x="50" y="77"/>
                </a:moveTo>
                <a:cubicBezTo>
                  <a:pt x="48" y="77"/>
                  <a:pt x="47" y="78"/>
                  <a:pt x="47" y="80"/>
                </a:cubicBezTo>
                <a:cubicBezTo>
                  <a:pt x="47" y="82"/>
                  <a:pt x="48" y="84"/>
                  <a:pt x="50" y="84"/>
                </a:cubicBezTo>
                <a:cubicBezTo>
                  <a:pt x="52" y="84"/>
                  <a:pt x="54" y="82"/>
                  <a:pt x="54" y="80"/>
                </a:cubicBezTo>
                <a:cubicBezTo>
                  <a:pt x="54" y="78"/>
                  <a:pt x="52" y="77"/>
                  <a:pt x="50" y="77"/>
                </a:cubicBezTo>
                <a:close/>
                <a:moveTo>
                  <a:pt x="92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73"/>
                  <a:pt x="7" y="73"/>
                  <a:pt x="7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21"/>
                  <a:pt x="92" y="21"/>
                  <a:pt x="92" y="21"/>
                </a:cubicBezTo>
                <a:close/>
                <a:moveTo>
                  <a:pt x="56" y="80"/>
                </a:moveTo>
                <a:cubicBezTo>
                  <a:pt x="56" y="77"/>
                  <a:pt x="53" y="75"/>
                  <a:pt x="50" y="75"/>
                </a:cubicBezTo>
                <a:cubicBezTo>
                  <a:pt x="47" y="75"/>
                  <a:pt x="44" y="77"/>
                  <a:pt x="44" y="80"/>
                </a:cubicBezTo>
                <a:cubicBezTo>
                  <a:pt x="44" y="83"/>
                  <a:pt x="47" y="86"/>
                  <a:pt x="50" y="86"/>
                </a:cubicBezTo>
                <a:cubicBezTo>
                  <a:pt x="53" y="86"/>
                  <a:pt x="56" y="83"/>
                  <a:pt x="56" y="80"/>
                </a:cubicBezTo>
                <a:close/>
                <a:moveTo>
                  <a:pt x="99" y="21"/>
                </a:moveTo>
                <a:cubicBezTo>
                  <a:pt x="99" y="82"/>
                  <a:pt x="99" y="82"/>
                  <a:pt x="99" y="82"/>
                </a:cubicBezTo>
                <a:cubicBezTo>
                  <a:pt x="99" y="85"/>
                  <a:pt x="96" y="88"/>
                  <a:pt x="93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0" y="88"/>
                  <a:pt x="58" y="102"/>
                  <a:pt x="70" y="102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41" y="102"/>
                  <a:pt x="40" y="88"/>
                  <a:pt x="40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7"/>
                  <a:pt x="3" y="14"/>
                  <a:pt x="7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6" y="14"/>
                  <a:pt x="99" y="17"/>
                  <a:pt x="99" y="21"/>
                </a:cubicBezTo>
                <a:close/>
                <a:moveTo>
                  <a:pt x="138" y="76"/>
                </a:moveTo>
                <a:cubicBezTo>
                  <a:pt x="138" y="73"/>
                  <a:pt x="136" y="70"/>
                  <a:pt x="132" y="70"/>
                </a:cubicBezTo>
                <a:cubicBezTo>
                  <a:pt x="129" y="70"/>
                  <a:pt x="126" y="73"/>
                  <a:pt x="126" y="76"/>
                </a:cubicBezTo>
                <a:cubicBezTo>
                  <a:pt x="126" y="79"/>
                  <a:pt x="129" y="82"/>
                  <a:pt x="132" y="82"/>
                </a:cubicBezTo>
                <a:cubicBezTo>
                  <a:pt x="136" y="82"/>
                  <a:pt x="138" y="79"/>
                  <a:pt x="138" y="76"/>
                </a:cubicBezTo>
                <a:close/>
                <a:moveTo>
                  <a:pt x="142" y="76"/>
                </a:moveTo>
                <a:cubicBezTo>
                  <a:pt x="142" y="81"/>
                  <a:pt x="137" y="85"/>
                  <a:pt x="132" y="85"/>
                </a:cubicBezTo>
                <a:cubicBezTo>
                  <a:pt x="127" y="85"/>
                  <a:pt x="123" y="81"/>
                  <a:pt x="123" y="76"/>
                </a:cubicBezTo>
                <a:cubicBezTo>
                  <a:pt x="123" y="71"/>
                  <a:pt x="127" y="66"/>
                  <a:pt x="132" y="66"/>
                </a:cubicBezTo>
                <a:cubicBezTo>
                  <a:pt x="137" y="66"/>
                  <a:pt x="142" y="71"/>
                  <a:pt x="142" y="76"/>
                </a:cubicBezTo>
                <a:close/>
                <a:moveTo>
                  <a:pt x="147" y="42"/>
                </a:moveTo>
                <a:cubicBezTo>
                  <a:pt x="117" y="42"/>
                  <a:pt x="117" y="42"/>
                  <a:pt x="117" y="4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42"/>
                  <a:pt x="147" y="42"/>
                  <a:pt x="147" y="42"/>
                </a:cubicBezTo>
                <a:close/>
                <a:moveTo>
                  <a:pt x="150" y="6"/>
                </a:moveTo>
                <a:cubicBezTo>
                  <a:pt x="113" y="6"/>
                  <a:pt x="113" y="6"/>
                  <a:pt x="113" y="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6"/>
                  <a:pt x="150" y="6"/>
                  <a:pt x="150" y="6"/>
                </a:cubicBezTo>
                <a:close/>
                <a:moveTo>
                  <a:pt x="156" y="3"/>
                </a:moveTo>
                <a:cubicBezTo>
                  <a:pt x="156" y="111"/>
                  <a:pt x="156" y="111"/>
                  <a:pt x="156" y="111"/>
                </a:cubicBezTo>
                <a:cubicBezTo>
                  <a:pt x="156" y="112"/>
                  <a:pt x="155" y="114"/>
                  <a:pt x="153" y="114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9" y="114"/>
                  <a:pt x="108" y="112"/>
                  <a:pt x="108" y="111"/>
                </a:cubicBezTo>
                <a:cubicBezTo>
                  <a:pt x="108" y="3"/>
                  <a:pt x="108" y="3"/>
                  <a:pt x="108" y="3"/>
                </a:cubicBezTo>
                <a:cubicBezTo>
                  <a:pt x="108" y="1"/>
                  <a:pt x="109" y="0"/>
                  <a:pt x="1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1"/>
                  <a:pt x="156" y="3"/>
                </a:cubicBezTo>
                <a:close/>
                <a:moveTo>
                  <a:pt x="146" y="14"/>
                </a:moveTo>
                <a:cubicBezTo>
                  <a:pt x="117" y="14"/>
                  <a:pt x="117" y="14"/>
                  <a:pt x="117" y="1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4"/>
                  <a:pt x="146" y="14"/>
                  <a:pt x="146" y="14"/>
                </a:cubicBezTo>
                <a:close/>
                <a:moveTo>
                  <a:pt x="147" y="34"/>
                </a:moveTo>
                <a:cubicBezTo>
                  <a:pt x="117" y="34"/>
                  <a:pt x="117" y="34"/>
                  <a:pt x="117" y="34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7" y="34"/>
                  <a:pt x="147" y="34"/>
                  <a:pt x="147" y="34"/>
                </a:cubicBezTo>
                <a:close/>
                <a:moveTo>
                  <a:pt x="147" y="31"/>
                </a:moveTo>
                <a:cubicBezTo>
                  <a:pt x="117" y="31"/>
                  <a:pt x="117" y="31"/>
                  <a:pt x="117" y="3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31"/>
                  <a:pt x="147" y="31"/>
                  <a:pt x="147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54133" y="5681521"/>
            <a:ext cx="6106676" cy="640080"/>
            <a:chOff x="5249333" y="5681521"/>
            <a:chExt cx="6411476" cy="640080"/>
          </a:xfrm>
        </p:grpSpPr>
        <p:grpSp>
          <p:nvGrpSpPr>
            <p:cNvPr id="31" name="Group 30"/>
            <p:cNvGrpSpPr/>
            <p:nvPr/>
          </p:nvGrpSpPr>
          <p:grpSpPr>
            <a:xfrm>
              <a:off x="7747177" y="6133398"/>
              <a:ext cx="3913632" cy="91440"/>
              <a:chOff x="4883665" y="4359681"/>
              <a:chExt cx="3840480" cy="9144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EF342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8397B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B5B5B5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62768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2C374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249333" y="5681521"/>
              <a:ext cx="6405873" cy="640080"/>
              <a:chOff x="3638881" y="5968686"/>
              <a:chExt cx="6405873" cy="640080"/>
            </a:xfrm>
          </p:grpSpPr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3638881" y="6154080"/>
                <a:ext cx="6405873" cy="357929"/>
                <a:chOff x="3525535" y="5881913"/>
                <a:chExt cx="7320997" cy="409061"/>
              </a:xfrm>
            </p:grpSpPr>
            <p:sp>
              <p:nvSpPr>
                <p:cNvPr id="22" name="Rounded Rectangle 9"/>
                <p:cNvSpPr/>
                <p:nvPr/>
              </p:nvSpPr>
              <p:spPr>
                <a:xfrm>
                  <a:off x="3525535" y="5881913"/>
                  <a:ext cx="7320997" cy="409061"/>
                </a:xfrm>
                <a:prstGeom prst="rect">
                  <a:avLst/>
                </a:prstGeom>
                <a:solidFill>
                  <a:srgbClr val="34738D">
                    <a:alpha val="75000"/>
                  </a:srgb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3" name="TextBox 22">
                  <a:hlinkClick r:id="rId3"/>
                </p:cNvPr>
                <p:cNvSpPr txBox="1">
                  <a:spLocks noChangeAspect="1"/>
                </p:cNvSpPr>
                <p:nvPr/>
              </p:nvSpPr>
              <p:spPr>
                <a:xfrm>
                  <a:off x="3989993" y="5895546"/>
                  <a:ext cx="5092198" cy="3869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bg1">
                          <a:lumMod val="95000"/>
                        </a:schemeClr>
                      </a:solidFill>
                      <a:latin typeface="Candara" panose="020E0502030303020204" pitchFamily="34" charset="0"/>
                      <a:cs typeface="Estrangelo Edessa" panose="03080600000000000000" pitchFamily="66" charset="0"/>
                    </a:rPr>
                    <a:t>By  Noha Abdulwahab Zamaan– Nov 16, 2021</a:t>
                  </a:r>
                </a:p>
              </p:txBody>
            </p:sp>
          </p:grp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8926858" y="5968686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000" t="-2000" r="-4000" b="-2000"/>
                </a:stretch>
              </a:blipFill>
              <a:ln w="127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1CCE7F-1EB1-264C-BBB0-2DF31AB9A3EA}"/>
              </a:ext>
            </a:extLst>
          </p:cNvPr>
          <p:cNvSpPr txBox="1"/>
          <p:nvPr/>
        </p:nvSpPr>
        <p:spPr>
          <a:xfrm>
            <a:off x="88135" y="1347262"/>
            <a:ext cx="17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T5 Final_Project</a:t>
            </a:r>
          </a:p>
        </p:txBody>
      </p:sp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7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7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12864" y="4817908"/>
            <a:ext cx="164004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8627" y="4387237"/>
            <a:ext cx="1640042" cy="707885"/>
          </a:xfrm>
          <a:prstGeom prst="rect">
            <a:avLst/>
          </a:prstGeom>
          <a:solidFill>
            <a:srgbClr val="524E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Logistic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Regression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710" y="4033294"/>
            <a:ext cx="1878136" cy="7078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046" y="30445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Modeling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CCAD1B-BC0B-384D-AB07-00CB73A9B768}"/>
              </a:ext>
            </a:extLst>
          </p:cNvPr>
          <p:cNvGrpSpPr/>
          <p:nvPr/>
        </p:nvGrpSpPr>
        <p:grpSpPr>
          <a:xfrm>
            <a:off x="295529" y="1028178"/>
            <a:ext cx="2700497" cy="45719"/>
            <a:chOff x="4831644" y="3200400"/>
            <a:chExt cx="1920240" cy="914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437702-5C90-C24B-8A62-52B811528599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B1EBCA-B13C-E247-8F46-1311DC7101FF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1389E3-4F73-C743-A69C-BBCE30111AAA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F79E0C3-026C-F840-AD52-F7357F945D98}"/>
              </a:ext>
            </a:extLst>
          </p:cNvPr>
          <p:cNvSpPr txBox="1"/>
          <p:nvPr/>
        </p:nvSpPr>
        <p:spPr>
          <a:xfrm>
            <a:off x="6929041" y="4623855"/>
            <a:ext cx="1685197" cy="707886"/>
          </a:xfrm>
          <a:prstGeom prst="rect">
            <a:avLst/>
          </a:prstGeom>
          <a:solidFill>
            <a:srgbClr val="6C7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Kneighbors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Classifier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EE3CE06-B4CF-DB4F-BFD3-EC778285B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r="2038"/>
          <a:stretch/>
        </p:blipFill>
        <p:spPr>
          <a:xfrm>
            <a:off x="3441761" y="1638647"/>
            <a:ext cx="2551624" cy="26435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FBE82FE4-861D-9546-9676-F863327B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834" y="2119747"/>
            <a:ext cx="2420101" cy="2744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0A48D51-DB2B-AA45-93CB-857AA269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" y="1227473"/>
            <a:ext cx="2756856" cy="2652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4AC5240-0B72-344B-A4D6-4161AEB56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81" y="1847309"/>
            <a:ext cx="2577085" cy="27786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783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2">
            <a:extLst>
              <a:ext uri="{FF2B5EF4-FFF2-40B4-BE49-F238E27FC236}">
                <a16:creationId xmlns:a16="http://schemas.microsoft.com/office/drawing/2014/main" id="{D7B266F7-255A-2243-9759-F4110EA9B74F}"/>
              </a:ext>
            </a:extLst>
          </p:cNvPr>
          <p:cNvSpPr>
            <a:spLocks/>
          </p:cNvSpPr>
          <p:nvPr/>
        </p:nvSpPr>
        <p:spPr bwMode="auto">
          <a:xfrm flipH="1">
            <a:off x="3291081" y="4188128"/>
            <a:ext cx="1098307" cy="642708"/>
          </a:xfrm>
          <a:custGeom>
            <a:avLst/>
            <a:gdLst/>
            <a:ahLst/>
            <a:cxnLst>
              <a:cxn ang="0">
                <a:pos x="657" y="490"/>
              </a:cxn>
              <a:cxn ang="0">
                <a:pos x="0" y="490"/>
              </a:cxn>
              <a:cxn ang="0">
                <a:pos x="0" y="0"/>
              </a:cxn>
              <a:cxn ang="0">
                <a:pos x="657" y="0"/>
              </a:cxn>
              <a:cxn ang="0">
                <a:pos x="830" y="245"/>
              </a:cxn>
              <a:cxn ang="0">
                <a:pos x="657" y="490"/>
              </a:cxn>
            </a:cxnLst>
            <a:rect l="0" t="0" r="r" b="b"/>
            <a:pathLst>
              <a:path w="830" h="490">
                <a:moveTo>
                  <a:pt x="657" y="490"/>
                </a:moveTo>
                <a:lnTo>
                  <a:pt x="0" y="490"/>
                </a:lnTo>
                <a:lnTo>
                  <a:pt x="0" y="0"/>
                </a:lnTo>
                <a:lnTo>
                  <a:pt x="657" y="0"/>
                </a:lnTo>
                <a:lnTo>
                  <a:pt x="830" y="245"/>
                </a:lnTo>
                <a:lnTo>
                  <a:pt x="657" y="490"/>
                </a:lnTo>
                <a:close/>
              </a:path>
            </a:pathLst>
          </a:custGeom>
          <a:solidFill>
            <a:srgbClr val="44546B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5303512" y="5494242"/>
            <a:ext cx="1199957" cy="704045"/>
          </a:xfrm>
          <a:custGeom>
            <a:avLst/>
            <a:gdLst/>
            <a:ahLst/>
            <a:cxnLst>
              <a:cxn ang="0">
                <a:pos x="818" y="603"/>
              </a:cxn>
              <a:cxn ang="0">
                <a:pos x="0" y="603"/>
              </a:cxn>
              <a:cxn ang="0">
                <a:pos x="0" y="0"/>
              </a:cxn>
              <a:cxn ang="0">
                <a:pos x="818" y="0"/>
              </a:cxn>
              <a:cxn ang="0">
                <a:pos x="1033" y="302"/>
              </a:cxn>
              <a:cxn ang="0">
                <a:pos x="818" y="603"/>
              </a:cxn>
            </a:cxnLst>
            <a:rect l="0" t="0" r="r" b="b"/>
            <a:pathLst>
              <a:path w="1033" h="603">
                <a:moveTo>
                  <a:pt x="818" y="603"/>
                </a:moveTo>
                <a:lnTo>
                  <a:pt x="0" y="603"/>
                </a:lnTo>
                <a:lnTo>
                  <a:pt x="0" y="0"/>
                </a:lnTo>
                <a:lnTo>
                  <a:pt x="818" y="0"/>
                </a:lnTo>
                <a:lnTo>
                  <a:pt x="1033" y="302"/>
                </a:lnTo>
                <a:lnTo>
                  <a:pt x="818" y="603"/>
                </a:lnTo>
                <a:close/>
              </a:path>
            </a:pathLst>
          </a:custGeom>
          <a:solidFill>
            <a:srgbClr val="2C3749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220558" y="4928230"/>
            <a:ext cx="1308100" cy="1833033"/>
            <a:chOff x="3886200" y="3349625"/>
            <a:chExt cx="981075" cy="1374775"/>
          </a:xfrm>
        </p:grpSpPr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3886200" y="3565525"/>
              <a:ext cx="981075" cy="1158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8"/>
                </a:cxn>
                <a:cxn ang="0">
                  <a:pos x="244" y="575"/>
                </a:cxn>
                <a:cxn ang="0">
                  <a:pos x="487" y="468"/>
                </a:cxn>
                <a:cxn ang="0">
                  <a:pos x="487" y="0"/>
                </a:cxn>
                <a:cxn ang="0">
                  <a:pos x="0" y="0"/>
                </a:cxn>
              </a:cxnLst>
              <a:rect l="0" t="0" r="r" b="b"/>
              <a:pathLst>
                <a:path w="487" h="575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527"/>
                    <a:pt x="109" y="575"/>
                    <a:pt x="244" y="575"/>
                  </a:cubicBezTo>
                  <a:cubicBezTo>
                    <a:pt x="378" y="575"/>
                    <a:pt x="487" y="527"/>
                    <a:pt x="487" y="468"/>
                  </a:cubicBezTo>
                  <a:cubicBezTo>
                    <a:pt x="487" y="0"/>
                    <a:pt x="487" y="0"/>
                    <a:pt x="4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3749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3886200" y="3349625"/>
              <a:ext cx="981075" cy="433388"/>
            </a:xfrm>
            <a:prstGeom prst="ellipse">
              <a:avLst/>
            </a:prstGeom>
            <a:solidFill>
              <a:srgbClr val="0E19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156" name="Freeform 12"/>
          <p:cNvSpPr>
            <a:spLocks/>
          </p:cNvSpPr>
          <p:nvPr/>
        </p:nvSpPr>
        <p:spPr bwMode="auto">
          <a:xfrm rot="10800000" flipH="1">
            <a:off x="5282249" y="2824258"/>
            <a:ext cx="1199957" cy="704044"/>
          </a:xfrm>
          <a:custGeom>
            <a:avLst/>
            <a:gdLst/>
            <a:ahLst/>
            <a:cxnLst>
              <a:cxn ang="0">
                <a:pos x="657" y="490"/>
              </a:cxn>
              <a:cxn ang="0">
                <a:pos x="0" y="490"/>
              </a:cxn>
              <a:cxn ang="0">
                <a:pos x="0" y="0"/>
              </a:cxn>
              <a:cxn ang="0">
                <a:pos x="657" y="0"/>
              </a:cxn>
              <a:cxn ang="0">
                <a:pos x="830" y="245"/>
              </a:cxn>
              <a:cxn ang="0">
                <a:pos x="657" y="490"/>
              </a:cxn>
            </a:cxnLst>
            <a:rect l="0" t="0" r="r" b="b"/>
            <a:pathLst>
              <a:path w="830" h="490">
                <a:moveTo>
                  <a:pt x="657" y="490"/>
                </a:moveTo>
                <a:lnTo>
                  <a:pt x="0" y="490"/>
                </a:lnTo>
                <a:lnTo>
                  <a:pt x="0" y="0"/>
                </a:lnTo>
                <a:lnTo>
                  <a:pt x="657" y="0"/>
                </a:lnTo>
                <a:lnTo>
                  <a:pt x="830" y="245"/>
                </a:lnTo>
                <a:lnTo>
                  <a:pt x="657" y="49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159" name="Freeform 15"/>
          <p:cNvSpPr>
            <a:spLocks/>
          </p:cNvSpPr>
          <p:nvPr/>
        </p:nvSpPr>
        <p:spPr bwMode="auto">
          <a:xfrm rot="10800000">
            <a:off x="3301603" y="1972686"/>
            <a:ext cx="1098304" cy="662027"/>
          </a:xfrm>
          <a:custGeom>
            <a:avLst/>
            <a:gdLst/>
            <a:ahLst/>
            <a:cxnLst>
              <a:cxn ang="0">
                <a:pos x="518" y="374"/>
              </a:cxn>
              <a:cxn ang="0">
                <a:pos x="0" y="374"/>
              </a:cxn>
              <a:cxn ang="0">
                <a:pos x="0" y="0"/>
              </a:cxn>
              <a:cxn ang="0">
                <a:pos x="518" y="0"/>
              </a:cxn>
              <a:cxn ang="0">
                <a:pos x="656" y="186"/>
              </a:cxn>
              <a:cxn ang="0">
                <a:pos x="518" y="374"/>
              </a:cxn>
            </a:cxnLst>
            <a:rect l="0" t="0" r="r" b="b"/>
            <a:pathLst>
              <a:path w="656" h="374">
                <a:moveTo>
                  <a:pt x="518" y="374"/>
                </a:moveTo>
                <a:lnTo>
                  <a:pt x="0" y="374"/>
                </a:lnTo>
                <a:lnTo>
                  <a:pt x="0" y="0"/>
                </a:lnTo>
                <a:lnTo>
                  <a:pt x="518" y="0"/>
                </a:lnTo>
                <a:lnTo>
                  <a:pt x="656" y="186"/>
                </a:lnTo>
                <a:lnTo>
                  <a:pt x="518" y="374"/>
                </a:lnTo>
                <a:close/>
              </a:path>
            </a:pathLst>
          </a:custGeom>
          <a:solidFill>
            <a:srgbClr val="FF0000"/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652612" y="581817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676916" y="5161326"/>
            <a:ext cx="2743200" cy="1440187"/>
            <a:chOff x="1864853" y="3074566"/>
            <a:chExt cx="6579788" cy="1081139"/>
          </a:xfrm>
        </p:grpSpPr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1864853" y="3370149"/>
              <a:ext cx="6579788" cy="785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Random Forest was the best model performance with Scaling and GridSearch methods</a:t>
              </a:r>
              <a:endParaRPr lang="en-US" sz="16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3488" y="3074566"/>
              <a:ext cx="4386525" cy="274574"/>
            </a:xfrm>
            <a:prstGeom prst="rect">
              <a:avLst/>
            </a:prstGeom>
            <a:solidFill>
              <a:srgbClr val="2C3749"/>
            </a:solidFill>
            <a:ln w="6350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ML Model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94123" y="1798999"/>
            <a:ext cx="2743200" cy="1101632"/>
            <a:chOff x="1864853" y="3074566"/>
            <a:chExt cx="6579788" cy="826988"/>
          </a:xfrm>
        </p:grpSpPr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1864853" y="3370149"/>
              <a:ext cx="6579788" cy="53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Some problems are still hard to predict their solution for them even though they have features.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3488" y="3074566"/>
              <a:ext cx="4386525" cy="27457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Prediction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84130" y="2737116"/>
            <a:ext cx="2920524" cy="1473452"/>
            <a:chOff x="1864853" y="3074566"/>
            <a:chExt cx="6579788" cy="1081139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864853" y="3370149"/>
              <a:ext cx="6579788" cy="785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Still, the score isn’t good. Maybe it needs other features that have more correlation with the target.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3488" y="3074566"/>
              <a:ext cx="4386525" cy="27457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Features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619161" y="198438"/>
            <a:ext cx="6197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Results and Conclusion </a:t>
            </a:r>
          </a:p>
        </p:txBody>
      </p:sp>
      <p:sp>
        <p:nvSpPr>
          <p:cNvPr id="79" name="Freeform 144"/>
          <p:cNvSpPr>
            <a:spLocks noEditPoints="1"/>
          </p:cNvSpPr>
          <p:nvPr/>
        </p:nvSpPr>
        <p:spPr bwMode="auto">
          <a:xfrm>
            <a:off x="3770470" y="2167577"/>
            <a:ext cx="364477" cy="364477"/>
          </a:xfrm>
          <a:custGeom>
            <a:avLst/>
            <a:gdLst/>
            <a:ahLst/>
            <a:cxnLst>
              <a:cxn ang="0">
                <a:pos x="324" y="324"/>
              </a:cxn>
              <a:cxn ang="0">
                <a:pos x="50" y="324"/>
              </a:cxn>
              <a:cxn ang="0">
                <a:pos x="0" y="274"/>
              </a:cxn>
              <a:cxn ang="0">
                <a:pos x="0" y="50"/>
              </a:cxn>
              <a:cxn ang="0">
                <a:pos x="50" y="0"/>
              </a:cxn>
              <a:cxn ang="0">
                <a:pos x="324" y="0"/>
              </a:cxn>
              <a:cxn ang="0">
                <a:pos x="374" y="50"/>
              </a:cxn>
              <a:cxn ang="0">
                <a:pos x="374" y="274"/>
              </a:cxn>
              <a:cxn ang="0">
                <a:pos x="324" y="324"/>
              </a:cxn>
              <a:cxn ang="0">
                <a:pos x="187" y="299"/>
              </a:cxn>
              <a:cxn ang="0">
                <a:pos x="200" y="287"/>
              </a:cxn>
              <a:cxn ang="0">
                <a:pos x="187" y="274"/>
              </a:cxn>
              <a:cxn ang="0">
                <a:pos x="175" y="287"/>
              </a:cxn>
              <a:cxn ang="0">
                <a:pos x="187" y="299"/>
              </a:cxn>
              <a:cxn ang="0">
                <a:pos x="349" y="25"/>
              </a:cxn>
              <a:cxn ang="0">
                <a:pos x="25" y="25"/>
              </a:cxn>
              <a:cxn ang="0">
                <a:pos x="25" y="249"/>
              </a:cxn>
              <a:cxn ang="0">
                <a:pos x="349" y="249"/>
              </a:cxn>
              <a:cxn ang="0">
                <a:pos x="349" y="25"/>
              </a:cxn>
              <a:cxn ang="0">
                <a:pos x="250" y="374"/>
              </a:cxn>
              <a:cxn ang="0">
                <a:pos x="125" y="374"/>
              </a:cxn>
              <a:cxn ang="0">
                <a:pos x="125" y="349"/>
              </a:cxn>
              <a:cxn ang="0">
                <a:pos x="250" y="349"/>
              </a:cxn>
              <a:cxn ang="0">
                <a:pos x="250" y="374"/>
              </a:cxn>
            </a:cxnLst>
            <a:rect l="0" t="0" r="r" b="b"/>
            <a:pathLst>
              <a:path w="374" h="374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28658" y="2916765"/>
            <a:ext cx="304371" cy="512235"/>
            <a:chOff x="533400" y="2800350"/>
            <a:chExt cx="325437" cy="54768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Freeform 30"/>
            <p:cNvSpPr>
              <a:spLocks noEditPoints="1"/>
            </p:cNvSpPr>
            <p:nvPr/>
          </p:nvSpPr>
          <p:spPr bwMode="auto">
            <a:xfrm>
              <a:off x="533400" y="2800350"/>
              <a:ext cx="325437" cy="547687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8" y="0"/>
                </a:cxn>
                <a:cxn ang="0">
                  <a:pos x="0" y="17"/>
                </a:cxn>
                <a:cxn ang="0">
                  <a:pos x="0" y="189"/>
                </a:cxn>
                <a:cxn ang="0">
                  <a:pos x="18" y="206"/>
                </a:cxn>
                <a:cxn ang="0">
                  <a:pos x="104" y="206"/>
                </a:cxn>
                <a:cxn ang="0">
                  <a:pos x="122" y="189"/>
                </a:cxn>
                <a:cxn ang="0">
                  <a:pos x="122" y="17"/>
                </a:cxn>
                <a:cxn ang="0">
                  <a:pos x="104" y="0"/>
                </a:cxn>
                <a:cxn ang="0">
                  <a:pos x="47" y="12"/>
                </a:cxn>
                <a:cxn ang="0">
                  <a:pos x="75" y="12"/>
                </a:cxn>
                <a:cxn ang="0">
                  <a:pos x="77" y="15"/>
                </a:cxn>
                <a:cxn ang="0">
                  <a:pos x="75" y="18"/>
                </a:cxn>
                <a:cxn ang="0">
                  <a:pos x="47" y="18"/>
                </a:cxn>
                <a:cxn ang="0">
                  <a:pos x="45" y="15"/>
                </a:cxn>
                <a:cxn ang="0">
                  <a:pos x="47" y="12"/>
                </a:cxn>
                <a:cxn ang="0">
                  <a:pos x="61" y="203"/>
                </a:cxn>
                <a:cxn ang="0">
                  <a:pos x="53" y="196"/>
                </a:cxn>
                <a:cxn ang="0">
                  <a:pos x="61" y="188"/>
                </a:cxn>
                <a:cxn ang="0">
                  <a:pos x="69" y="196"/>
                </a:cxn>
                <a:cxn ang="0">
                  <a:pos x="61" y="203"/>
                </a:cxn>
                <a:cxn ang="0">
                  <a:pos x="109" y="181"/>
                </a:cxn>
                <a:cxn ang="0">
                  <a:pos x="13" y="181"/>
                </a:cxn>
                <a:cxn ang="0">
                  <a:pos x="13" y="25"/>
                </a:cxn>
                <a:cxn ang="0">
                  <a:pos x="109" y="25"/>
                </a:cxn>
                <a:cxn ang="0">
                  <a:pos x="109" y="181"/>
                </a:cxn>
              </a:cxnLst>
              <a:rect l="0" t="0" r="r" b="b"/>
              <a:pathLst>
                <a:path w="122" h="206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Rectangle 31"/>
            <p:cNvSpPr>
              <a:spLocks noChangeArrowheads="1"/>
            </p:cNvSpPr>
            <p:nvPr/>
          </p:nvSpPr>
          <p:spPr bwMode="auto">
            <a:xfrm>
              <a:off x="600075" y="3140075"/>
              <a:ext cx="42862" cy="1174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Rectangle 32"/>
            <p:cNvSpPr>
              <a:spLocks noChangeArrowheads="1"/>
            </p:cNvSpPr>
            <p:nvPr/>
          </p:nvSpPr>
          <p:spPr bwMode="auto">
            <a:xfrm>
              <a:off x="674687" y="3095625"/>
              <a:ext cx="42862" cy="161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749300" y="3049587"/>
              <a:ext cx="42862" cy="2079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82969" y="5651722"/>
            <a:ext cx="510963" cy="389083"/>
            <a:chOff x="3694113" y="3481388"/>
            <a:chExt cx="173038" cy="1317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reeform 38"/>
            <p:cNvSpPr>
              <a:spLocks noEditPoints="1"/>
            </p:cNvSpPr>
            <p:nvPr/>
          </p:nvSpPr>
          <p:spPr bwMode="auto">
            <a:xfrm>
              <a:off x="3694113" y="3481388"/>
              <a:ext cx="173038" cy="1317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7"/>
                </a:cxn>
                <a:cxn ang="0">
                  <a:pos x="3" y="20"/>
                </a:cxn>
                <a:cxn ang="0">
                  <a:pos x="10" y="20"/>
                </a:cxn>
                <a:cxn ang="0">
                  <a:pos x="9" y="21"/>
                </a:cxn>
                <a:cxn ang="0">
                  <a:pos x="5" y="21"/>
                </a:cxn>
                <a:cxn ang="0">
                  <a:pos x="3" y="22"/>
                </a:cxn>
                <a:cxn ang="0">
                  <a:pos x="5" y="23"/>
                </a:cxn>
                <a:cxn ang="0">
                  <a:pos x="25" y="23"/>
                </a:cxn>
                <a:cxn ang="0">
                  <a:pos x="27" y="22"/>
                </a:cxn>
                <a:cxn ang="0">
                  <a:pos x="25" y="21"/>
                </a:cxn>
                <a:cxn ang="0">
                  <a:pos x="21" y="21"/>
                </a:cxn>
                <a:cxn ang="0">
                  <a:pos x="20" y="20"/>
                </a:cxn>
                <a:cxn ang="0">
                  <a:pos x="27" y="20"/>
                </a:cxn>
                <a:cxn ang="0">
                  <a:pos x="30" y="17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9" y="17"/>
                </a:cxn>
                <a:cxn ang="0">
                  <a:pos x="27" y="18"/>
                </a:cxn>
                <a:cxn ang="0">
                  <a:pos x="3" y="18"/>
                </a:cxn>
                <a:cxn ang="0">
                  <a:pos x="1" y="17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27" y="2"/>
                </a:cxn>
                <a:cxn ang="0">
                  <a:pos x="29" y="3"/>
                </a:cxn>
                <a:cxn ang="0">
                  <a:pos x="29" y="17"/>
                </a:cxn>
              </a:cxnLst>
              <a:rect l="0" t="0" r="r" b="b"/>
              <a:pathLst>
                <a:path w="30" h="23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1"/>
                    <a:pt x="3" y="21"/>
                    <a:pt x="3" y="22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7" y="22"/>
                    <a:pt x="27" y="22"/>
                  </a:cubicBezTo>
                  <a:cubicBezTo>
                    <a:pt x="27" y="21"/>
                    <a:pt x="26" y="21"/>
                    <a:pt x="25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20"/>
                    <a:pt x="30" y="19"/>
                    <a:pt x="30" y="17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29" y="0"/>
                    <a:pt x="27" y="0"/>
                  </a:cubicBezTo>
                  <a:close/>
                  <a:moveTo>
                    <a:pt x="29" y="17"/>
                  </a:moveTo>
                  <a:cubicBezTo>
                    <a:pt x="29" y="18"/>
                    <a:pt x="28" y="18"/>
                    <a:pt x="27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1" y="18"/>
                    <a:pt x="1" y="1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9" y="2"/>
                    <a:pt x="29" y="3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8" name="Freeform 39"/>
            <p:cNvSpPr>
              <a:spLocks noEditPoints="1"/>
            </p:cNvSpPr>
            <p:nvPr/>
          </p:nvSpPr>
          <p:spPr bwMode="auto">
            <a:xfrm>
              <a:off x="3733800" y="3514725"/>
              <a:ext cx="63500" cy="6350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2" y="10"/>
                </a:cxn>
                <a:cxn ang="0">
                  <a:pos x="3" y="9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0"/>
                </a:cxn>
                <a:cxn ang="0">
                  <a:pos x="8" y="9"/>
                </a:cxn>
                <a:cxn ang="0">
                  <a:pos x="9" y="10"/>
                </a:cxn>
                <a:cxn ang="0">
                  <a:pos x="9" y="9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2" y="6"/>
                </a:cxn>
                <a:cxn ang="0">
                  <a:pos x="5" y="2"/>
                </a:cxn>
                <a:cxn ang="0">
                  <a:pos x="8" y="6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8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6"/>
                  </a:cubicBezTo>
                  <a:lnTo>
                    <a:pt x="11" y="6"/>
                  </a:lnTo>
                  <a:close/>
                  <a:moveTo>
                    <a:pt x="8" y="6"/>
                  </a:moveTo>
                  <a:cubicBezTo>
                    <a:pt x="8" y="7"/>
                    <a:pt x="7" y="9"/>
                    <a:pt x="5" y="9"/>
                  </a:cubicBezTo>
                  <a:cubicBezTo>
                    <a:pt x="3" y="9"/>
                    <a:pt x="2" y="7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ubicBezTo>
                    <a:pt x="7" y="2"/>
                    <a:pt x="8" y="4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40"/>
            <p:cNvSpPr>
              <a:spLocks noEditPoints="1"/>
            </p:cNvSpPr>
            <p:nvPr/>
          </p:nvSpPr>
          <p:spPr bwMode="auto">
            <a:xfrm>
              <a:off x="3792538" y="3544888"/>
              <a:ext cx="34925" cy="28575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5" y="2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lnTo>
                    <a:pt x="6" y="3"/>
                  </a:lnTo>
                  <a:close/>
                  <a:moveTo>
                    <a:pt x="5" y="2"/>
                  </a:moveTo>
                  <a:cubicBezTo>
                    <a:pt x="5" y="3"/>
                    <a:pt x="4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41"/>
            <p:cNvSpPr>
              <a:spLocks noEditPoints="1"/>
            </p:cNvSpPr>
            <p:nvPr/>
          </p:nvSpPr>
          <p:spPr bwMode="auto">
            <a:xfrm>
              <a:off x="3786188" y="3497263"/>
              <a:ext cx="41275" cy="41275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3" y="6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4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lnTo>
                    <a:pt x="7" y="4"/>
                  </a:lnTo>
                  <a:close/>
                  <a:moveTo>
                    <a:pt x="5" y="4"/>
                  </a:moveTo>
                  <a:cubicBezTo>
                    <a:pt x="5" y="5"/>
                    <a:pt x="4" y="6"/>
                    <a:pt x="3" y="6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E0C78-B1D9-444E-9280-A86EA0EAE45C}"/>
              </a:ext>
            </a:extLst>
          </p:cNvPr>
          <p:cNvGrpSpPr/>
          <p:nvPr/>
        </p:nvGrpSpPr>
        <p:grpSpPr>
          <a:xfrm flipV="1">
            <a:off x="3093632" y="908446"/>
            <a:ext cx="5723467" cy="45719"/>
            <a:chOff x="4831644" y="3200400"/>
            <a:chExt cx="1920240" cy="9144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5EA601D-3FC0-D240-8F52-015EFE447E1B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6B97BB4-1D95-6E4D-A513-0226E7195633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DBB2F0-080A-C648-A6CC-2C62589BFF74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6AC760-3BA6-D142-A841-8DAC7EF87049}"/>
              </a:ext>
            </a:extLst>
          </p:cNvPr>
          <p:cNvGrpSpPr/>
          <p:nvPr/>
        </p:nvGrpSpPr>
        <p:grpSpPr>
          <a:xfrm flipH="1">
            <a:off x="4315608" y="3772204"/>
            <a:ext cx="1114065" cy="1434171"/>
            <a:chOff x="3986213" y="2613025"/>
            <a:chExt cx="782638" cy="1095376"/>
          </a:xfrm>
        </p:grpSpPr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3887895E-D51D-E347-ACB5-292C8C3E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2786063"/>
              <a:ext cx="782638" cy="922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194" y="458"/>
                </a:cxn>
                <a:cxn ang="0">
                  <a:pos x="388" y="372"/>
                </a:cxn>
                <a:cxn ang="0">
                  <a:pos x="388" y="0"/>
                </a:cxn>
                <a:cxn ang="0">
                  <a:pos x="0" y="0"/>
                </a:cxn>
              </a:cxnLst>
              <a:rect l="0" t="0" r="r" b="b"/>
              <a:pathLst>
                <a:path w="388" h="458">
                  <a:moveTo>
                    <a:pt x="0" y="0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419"/>
                    <a:pt x="87" y="458"/>
                    <a:pt x="194" y="458"/>
                  </a:cubicBezTo>
                  <a:cubicBezTo>
                    <a:pt x="301" y="458"/>
                    <a:pt x="388" y="419"/>
                    <a:pt x="388" y="372"/>
                  </a:cubicBezTo>
                  <a:cubicBezTo>
                    <a:pt x="388" y="0"/>
                    <a:pt x="388" y="0"/>
                    <a:pt x="3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4546B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9572DF6A-102E-EA4F-8486-224C1A37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213" y="2613025"/>
              <a:ext cx="782638" cy="344488"/>
            </a:xfrm>
            <a:prstGeom prst="ellipse">
              <a:avLst/>
            </a:prstGeom>
            <a:solidFill>
              <a:srgbClr val="263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4352978" y="2517022"/>
            <a:ext cx="950534" cy="1480216"/>
            <a:chOff x="3986213" y="2613025"/>
            <a:chExt cx="782638" cy="109537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3986213" y="2786063"/>
              <a:ext cx="782638" cy="922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194" y="458"/>
                </a:cxn>
                <a:cxn ang="0">
                  <a:pos x="388" y="372"/>
                </a:cxn>
                <a:cxn ang="0">
                  <a:pos x="388" y="0"/>
                </a:cxn>
                <a:cxn ang="0">
                  <a:pos x="0" y="0"/>
                </a:cxn>
              </a:cxnLst>
              <a:rect l="0" t="0" r="r" b="b"/>
              <a:pathLst>
                <a:path w="388" h="458">
                  <a:moveTo>
                    <a:pt x="0" y="0"/>
                  </a:moveTo>
                  <a:cubicBezTo>
                    <a:pt x="0" y="372"/>
                    <a:pt x="0" y="372"/>
                    <a:pt x="0" y="372"/>
                  </a:cubicBezTo>
                  <a:cubicBezTo>
                    <a:pt x="0" y="419"/>
                    <a:pt x="87" y="458"/>
                    <a:pt x="194" y="458"/>
                  </a:cubicBezTo>
                  <a:cubicBezTo>
                    <a:pt x="301" y="458"/>
                    <a:pt x="388" y="419"/>
                    <a:pt x="388" y="372"/>
                  </a:cubicBezTo>
                  <a:cubicBezTo>
                    <a:pt x="388" y="0"/>
                    <a:pt x="388" y="0"/>
                    <a:pt x="38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3986213" y="2613025"/>
              <a:ext cx="782638" cy="344488"/>
            </a:xfrm>
            <a:prstGeom prst="ellipse">
              <a:avLst/>
            </a:prstGeom>
            <a:solidFill>
              <a:srgbClr val="6C7F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88781" y="1599318"/>
            <a:ext cx="810684" cy="1138768"/>
            <a:chOff x="4073525" y="2036762"/>
            <a:chExt cx="608013" cy="854076"/>
          </a:xfrm>
          <a:solidFill>
            <a:srgbClr val="FF0000"/>
          </a:solidFill>
        </p:grpSpPr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4073525" y="2171700"/>
              <a:ext cx="608013" cy="719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0"/>
                </a:cxn>
                <a:cxn ang="0">
                  <a:pos x="151" y="357"/>
                </a:cxn>
                <a:cxn ang="0">
                  <a:pos x="302" y="290"/>
                </a:cxn>
                <a:cxn ang="0">
                  <a:pos x="302" y="0"/>
                </a:cxn>
                <a:cxn ang="0">
                  <a:pos x="0" y="0"/>
                </a:cxn>
              </a:cxnLst>
              <a:rect l="0" t="0" r="r" b="b"/>
              <a:pathLst>
                <a:path w="302" h="357">
                  <a:moveTo>
                    <a:pt x="0" y="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0" y="327"/>
                    <a:pt x="67" y="357"/>
                    <a:pt x="151" y="357"/>
                  </a:cubicBezTo>
                  <a:cubicBezTo>
                    <a:pt x="234" y="357"/>
                    <a:pt x="302" y="327"/>
                    <a:pt x="302" y="29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073525" y="2036762"/>
              <a:ext cx="608013" cy="269875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219" y="31825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3585" y="4387638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D1092C-BC94-2D40-8402-1680EC3E8DB9}"/>
              </a:ext>
            </a:extLst>
          </p:cNvPr>
          <p:cNvSpPr txBox="1"/>
          <p:nvPr/>
        </p:nvSpPr>
        <p:spPr>
          <a:xfrm>
            <a:off x="4560916" y="2152152"/>
            <a:ext cx="46038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solidFill>
                  <a:schemeClr val="bg1"/>
                </a:solidFill>
              </a:rPr>
              <a:t>04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2F63E53-7454-E047-9912-342F7E38243B}"/>
              </a:ext>
            </a:extLst>
          </p:cNvPr>
          <p:cNvGrpSpPr/>
          <p:nvPr/>
        </p:nvGrpSpPr>
        <p:grpSpPr>
          <a:xfrm>
            <a:off x="813415" y="3961095"/>
            <a:ext cx="2298310" cy="1287682"/>
            <a:chOff x="1864853" y="3049172"/>
            <a:chExt cx="6579788" cy="1134386"/>
          </a:xfrm>
        </p:grpSpPr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870773B7-F78A-5146-998A-95447715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853" y="3370149"/>
              <a:ext cx="6579788" cy="813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TheFeature_selection with ‘SelectKBest()’ function can be the best method to do a filtering on huge features.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BFBFD1-D709-8642-B41C-71A9D6332ECB}"/>
                </a:ext>
              </a:extLst>
            </p:cNvPr>
            <p:cNvSpPr/>
            <p:nvPr/>
          </p:nvSpPr>
          <p:spPr>
            <a:xfrm>
              <a:off x="2873489" y="3049172"/>
              <a:ext cx="4386526" cy="325364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1">
              <a:spAutoFit/>
            </a:bodyPr>
            <a:lstStyle/>
            <a:p>
              <a:pPr algn="ctr" defTabSz="1450940"/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  <a:ea typeface="Open Sans" pitchFamily="34" charset="0"/>
                  <a:cs typeface="Open Sans" pitchFamily="34" charset="0"/>
                </a:rPr>
                <a:t>Features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F577D05-17FA-1D4C-B62C-E8772451E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30856" y="4256596"/>
            <a:ext cx="443949" cy="4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153" grpId="0" animBg="1"/>
      <p:bldP spid="6156" grpId="0" animBg="1"/>
      <p:bldP spid="6159" grpId="0" animBg="1"/>
      <p:bldP spid="34" grpId="0"/>
      <p:bldP spid="79" grpId="0" animBg="1"/>
      <p:bldP spid="37" grpId="0"/>
      <p:bldP spid="3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265955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2088" y="4100207"/>
            <a:ext cx="414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Welcome You To Any Question.</a:t>
            </a:r>
          </a:p>
        </p:txBody>
      </p:sp>
      <p:grpSp>
        <p:nvGrpSpPr>
          <p:cNvPr id="3" name="Group 2"/>
          <p:cNvGrpSpPr/>
          <p:nvPr/>
        </p:nvGrpSpPr>
        <p:grpSpPr>
          <a:xfrm flipV="1">
            <a:off x="4546600" y="3567949"/>
            <a:ext cx="3098800" cy="45719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054" y="210142"/>
            <a:ext cx="6427177" cy="71278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andara" panose="020E0502030303020204" pitchFamily="34" charset="0"/>
              </a:rPr>
              <a:t>Refrences</a:t>
            </a: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: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E73106-BB28-0945-BB41-5E3ACE0C92FA}"/>
              </a:ext>
            </a:extLst>
          </p:cNvPr>
          <p:cNvGrpSpPr/>
          <p:nvPr/>
        </p:nvGrpSpPr>
        <p:grpSpPr>
          <a:xfrm flipV="1">
            <a:off x="167054" y="922930"/>
            <a:ext cx="3098800" cy="45719"/>
            <a:chOff x="4831644" y="3200400"/>
            <a:chExt cx="1920240" cy="914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A83B5B-9FF5-D745-8257-EA43C848C0C1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834D1F-5A3F-1845-B62C-57BCCEB5489C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3064E-5E81-0E4D-89A7-CDBFAAA5B1C7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E58219-8929-F348-A307-F7071D597501}"/>
              </a:ext>
            </a:extLst>
          </p:cNvPr>
          <p:cNvSpPr txBox="1"/>
          <p:nvPr/>
        </p:nvSpPr>
        <p:spPr>
          <a:xfrm>
            <a:off x="172220" y="1328001"/>
            <a:ext cx="7950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https://medium.com/@erikgreenj/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k-neighbors-classifier-with-gridsearchcv-basics-3c445ddeb657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http://powerpoint.sage-fox.com/hacker-stealing-data-ppt-3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latin typeface="Candara" panose="020E05020303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random-forest-ca80e56224c1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latin typeface="Candara" panose="020E05020303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https://medium.com/@amrianto.saragih/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4-methods-to-boost-the-accuracy-of-a-neural-network-model-bb694e650a69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latin typeface="Candara" panose="020E05020303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pca-using-python-scikit-learn-e653f8989e60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https://towardsdatascience.com/machine-learning-step-by-step-6fbde95c455a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4527549" y="258228"/>
            <a:ext cx="7664451" cy="2995084"/>
          </a:xfrm>
          <a:custGeom>
            <a:avLst/>
            <a:gdLst>
              <a:gd name="T0" fmla="*/ 125 w 1148"/>
              <a:gd name="T1" fmla="*/ 447 h 448"/>
              <a:gd name="T2" fmla="*/ 40 w 1148"/>
              <a:gd name="T3" fmla="*/ 301 h 448"/>
              <a:gd name="T4" fmla="*/ 151 w 1148"/>
              <a:gd name="T5" fmla="*/ 0 h 448"/>
              <a:gd name="T6" fmla="*/ 1148 w 1148"/>
              <a:gd name="T7" fmla="*/ 0 h 448"/>
              <a:gd name="T8" fmla="*/ 1148 w 1148"/>
              <a:gd name="T9" fmla="*/ 387 h 448"/>
              <a:gd name="T10" fmla="*/ 125 w 1148"/>
              <a:gd name="T11" fmla="*/ 447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448">
                <a:moveTo>
                  <a:pt x="125" y="447"/>
                </a:moveTo>
                <a:cubicBezTo>
                  <a:pt x="47" y="448"/>
                  <a:pt x="0" y="415"/>
                  <a:pt x="40" y="301"/>
                </a:cubicBezTo>
                <a:cubicBezTo>
                  <a:pt x="151" y="0"/>
                  <a:pt x="151" y="0"/>
                  <a:pt x="151" y="0"/>
                </a:cubicBezTo>
                <a:cubicBezTo>
                  <a:pt x="1148" y="0"/>
                  <a:pt x="1148" y="0"/>
                  <a:pt x="1148" y="0"/>
                </a:cubicBezTo>
                <a:cubicBezTo>
                  <a:pt x="1148" y="387"/>
                  <a:pt x="1148" y="387"/>
                  <a:pt x="1148" y="387"/>
                </a:cubicBezTo>
                <a:lnTo>
                  <a:pt x="125" y="447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572001" y="3274484"/>
            <a:ext cx="7624233" cy="3583517"/>
          </a:xfrm>
          <a:custGeom>
            <a:avLst/>
            <a:gdLst>
              <a:gd name="T0" fmla="*/ 76 w 1142"/>
              <a:gd name="T1" fmla="*/ 153 h 536"/>
              <a:gd name="T2" fmla="*/ 310 w 1142"/>
              <a:gd name="T3" fmla="*/ 536 h 536"/>
              <a:gd name="T4" fmla="*/ 1142 w 1142"/>
              <a:gd name="T5" fmla="*/ 536 h 536"/>
              <a:gd name="T6" fmla="*/ 1142 w 1142"/>
              <a:gd name="T7" fmla="*/ 31 h 536"/>
              <a:gd name="T8" fmla="*/ 114 w 1142"/>
              <a:gd name="T9" fmla="*/ 3 h 536"/>
              <a:gd name="T10" fmla="*/ 76 w 1142"/>
              <a:gd name="T11" fmla="*/ 153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2" h="536">
                <a:moveTo>
                  <a:pt x="76" y="153"/>
                </a:moveTo>
                <a:cubicBezTo>
                  <a:pt x="310" y="536"/>
                  <a:pt x="310" y="536"/>
                  <a:pt x="310" y="536"/>
                </a:cubicBezTo>
                <a:cubicBezTo>
                  <a:pt x="1142" y="536"/>
                  <a:pt x="1142" y="536"/>
                  <a:pt x="1142" y="536"/>
                </a:cubicBezTo>
                <a:cubicBezTo>
                  <a:pt x="1142" y="31"/>
                  <a:pt x="1142" y="31"/>
                  <a:pt x="1142" y="31"/>
                </a:cubicBezTo>
                <a:cubicBezTo>
                  <a:pt x="114" y="3"/>
                  <a:pt x="114" y="3"/>
                  <a:pt x="114" y="3"/>
                </a:cubicBezTo>
                <a:cubicBezTo>
                  <a:pt x="45" y="0"/>
                  <a:pt x="0" y="55"/>
                  <a:pt x="76" y="153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984501" y="3837518"/>
            <a:ext cx="2969684" cy="3020484"/>
          </a:xfrm>
          <a:custGeom>
            <a:avLst/>
            <a:gdLst>
              <a:gd name="T0" fmla="*/ 104 w 445"/>
              <a:gd name="T1" fmla="*/ 114 h 452"/>
              <a:gd name="T2" fmla="*/ 0 w 445"/>
              <a:gd name="T3" fmla="*/ 452 h 452"/>
              <a:gd name="T4" fmla="*/ 445 w 445"/>
              <a:gd name="T5" fmla="*/ 452 h 452"/>
              <a:gd name="T6" fmla="*/ 281 w 445"/>
              <a:gd name="T7" fmla="*/ 92 h 452"/>
              <a:gd name="T8" fmla="*/ 104 w 445"/>
              <a:gd name="T9" fmla="*/ 11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452">
                <a:moveTo>
                  <a:pt x="104" y="114"/>
                </a:moveTo>
                <a:cubicBezTo>
                  <a:pt x="0" y="452"/>
                  <a:pt x="0" y="452"/>
                  <a:pt x="0" y="452"/>
                </a:cubicBezTo>
                <a:cubicBezTo>
                  <a:pt x="445" y="452"/>
                  <a:pt x="445" y="452"/>
                  <a:pt x="445" y="452"/>
                </a:cubicBezTo>
                <a:cubicBezTo>
                  <a:pt x="281" y="92"/>
                  <a:pt x="281" y="92"/>
                  <a:pt x="281" y="92"/>
                </a:cubicBezTo>
                <a:cubicBezTo>
                  <a:pt x="238" y="6"/>
                  <a:pt x="141" y="0"/>
                  <a:pt x="104" y="114"/>
                </a:cubicBez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0" y="3506769"/>
            <a:ext cx="3604684" cy="3342217"/>
          </a:xfrm>
          <a:custGeom>
            <a:avLst/>
            <a:gdLst>
              <a:gd name="T0" fmla="*/ 412 w 540"/>
              <a:gd name="T1" fmla="*/ 25 h 500"/>
              <a:gd name="T2" fmla="*/ 0 w 540"/>
              <a:gd name="T3" fmla="*/ 178 h 500"/>
              <a:gd name="T4" fmla="*/ 0 w 540"/>
              <a:gd name="T5" fmla="*/ 500 h 500"/>
              <a:gd name="T6" fmla="*/ 359 w 540"/>
              <a:gd name="T7" fmla="*/ 500 h 500"/>
              <a:gd name="T8" fmla="*/ 507 w 540"/>
              <a:gd name="T9" fmla="*/ 140 h 500"/>
              <a:gd name="T10" fmla="*/ 412 w 540"/>
              <a:gd name="T11" fmla="*/ 25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0" h="500">
                <a:moveTo>
                  <a:pt x="412" y="25"/>
                </a:moveTo>
                <a:cubicBezTo>
                  <a:pt x="0" y="178"/>
                  <a:pt x="0" y="178"/>
                  <a:pt x="0" y="178"/>
                </a:cubicBezTo>
                <a:cubicBezTo>
                  <a:pt x="0" y="500"/>
                  <a:pt x="0" y="500"/>
                  <a:pt x="0" y="500"/>
                </a:cubicBezTo>
                <a:cubicBezTo>
                  <a:pt x="359" y="500"/>
                  <a:pt x="359" y="500"/>
                  <a:pt x="359" y="500"/>
                </a:cubicBezTo>
                <a:cubicBezTo>
                  <a:pt x="507" y="140"/>
                  <a:pt x="507" y="140"/>
                  <a:pt x="507" y="140"/>
                </a:cubicBezTo>
                <a:cubicBezTo>
                  <a:pt x="540" y="65"/>
                  <a:pt x="508" y="0"/>
                  <a:pt x="412" y="25"/>
                </a:cubicBezTo>
                <a:close/>
              </a:path>
            </a:pathLst>
          </a:custGeom>
          <a:solidFill>
            <a:srgbClr val="62768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2320" y="348466"/>
            <a:ext cx="3490384" cy="3903133"/>
          </a:xfrm>
          <a:custGeom>
            <a:avLst/>
            <a:gdLst>
              <a:gd name="T0" fmla="*/ 425 w 523"/>
              <a:gd name="T1" fmla="*/ 468 h 584"/>
              <a:gd name="T2" fmla="*/ 427 w 523"/>
              <a:gd name="T3" fmla="*/ 293 h 584"/>
              <a:gd name="T4" fmla="*/ 0 w 523"/>
              <a:gd name="T5" fmla="*/ 0 h 584"/>
              <a:gd name="T6" fmla="*/ 0 w 523"/>
              <a:gd name="T7" fmla="*/ 584 h 584"/>
              <a:gd name="T8" fmla="*/ 425 w 523"/>
              <a:gd name="T9" fmla="*/ 46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584">
                <a:moveTo>
                  <a:pt x="425" y="468"/>
                </a:moveTo>
                <a:cubicBezTo>
                  <a:pt x="492" y="450"/>
                  <a:pt x="523" y="359"/>
                  <a:pt x="427" y="293"/>
                </a:cubicBezTo>
                <a:cubicBezTo>
                  <a:pt x="0" y="0"/>
                  <a:pt x="0" y="0"/>
                  <a:pt x="0" y="0"/>
                </a:cubicBezTo>
                <a:cubicBezTo>
                  <a:pt x="0" y="584"/>
                  <a:pt x="0" y="584"/>
                  <a:pt x="0" y="584"/>
                </a:cubicBezTo>
                <a:lnTo>
                  <a:pt x="425" y="468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056217" y="252997"/>
            <a:ext cx="3856567" cy="2575208"/>
          </a:xfrm>
          <a:custGeom>
            <a:avLst/>
            <a:gdLst>
              <a:gd name="T0" fmla="*/ 363 w 578"/>
              <a:gd name="T1" fmla="*/ 319 h 416"/>
              <a:gd name="T2" fmla="*/ 0 w 578"/>
              <a:gd name="T3" fmla="*/ 0 h 416"/>
              <a:gd name="T4" fmla="*/ 578 w 578"/>
              <a:gd name="T5" fmla="*/ 0 h 416"/>
              <a:gd name="T6" fmla="*/ 503 w 578"/>
              <a:gd name="T7" fmla="*/ 256 h 416"/>
              <a:gd name="T8" fmla="*/ 363 w 578"/>
              <a:gd name="T9" fmla="*/ 31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416">
                <a:moveTo>
                  <a:pt x="363" y="319"/>
                </a:moveTo>
                <a:cubicBezTo>
                  <a:pt x="0" y="0"/>
                  <a:pt x="0" y="0"/>
                  <a:pt x="0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03" y="256"/>
                  <a:pt x="503" y="256"/>
                  <a:pt x="503" y="256"/>
                </a:cubicBezTo>
                <a:cubicBezTo>
                  <a:pt x="467" y="416"/>
                  <a:pt x="406" y="358"/>
                  <a:pt x="363" y="319"/>
                </a:cubicBez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3440291" y="2602091"/>
            <a:ext cx="1233309" cy="12333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Freeform 211"/>
          <p:cNvSpPr>
            <a:spLocks noChangeAspect="1" noEditPoints="1"/>
          </p:cNvSpPr>
          <p:nvPr/>
        </p:nvSpPr>
        <p:spPr bwMode="auto">
          <a:xfrm>
            <a:off x="3724911" y="2977067"/>
            <a:ext cx="640080" cy="466390"/>
          </a:xfrm>
          <a:custGeom>
            <a:avLst/>
            <a:gdLst>
              <a:gd name="T0" fmla="*/ 47 w 156"/>
              <a:gd name="T1" fmla="*/ 80 h 114"/>
              <a:gd name="T2" fmla="*/ 54 w 156"/>
              <a:gd name="T3" fmla="*/ 80 h 114"/>
              <a:gd name="T4" fmla="*/ 92 w 156"/>
              <a:gd name="T5" fmla="*/ 21 h 114"/>
              <a:gd name="T6" fmla="*/ 7 w 156"/>
              <a:gd name="T7" fmla="*/ 73 h 114"/>
              <a:gd name="T8" fmla="*/ 92 w 156"/>
              <a:gd name="T9" fmla="*/ 73 h 114"/>
              <a:gd name="T10" fmla="*/ 56 w 156"/>
              <a:gd name="T11" fmla="*/ 80 h 114"/>
              <a:gd name="T12" fmla="*/ 44 w 156"/>
              <a:gd name="T13" fmla="*/ 80 h 114"/>
              <a:gd name="T14" fmla="*/ 56 w 156"/>
              <a:gd name="T15" fmla="*/ 80 h 114"/>
              <a:gd name="T16" fmla="*/ 99 w 156"/>
              <a:gd name="T17" fmla="*/ 82 h 114"/>
              <a:gd name="T18" fmla="*/ 60 w 156"/>
              <a:gd name="T19" fmla="*/ 88 h 114"/>
              <a:gd name="T20" fmla="*/ 70 w 156"/>
              <a:gd name="T21" fmla="*/ 108 h 114"/>
              <a:gd name="T22" fmla="*/ 40 w 156"/>
              <a:gd name="T23" fmla="*/ 108 h 114"/>
              <a:gd name="T24" fmla="*/ 30 w 156"/>
              <a:gd name="T25" fmla="*/ 102 h 114"/>
              <a:gd name="T26" fmla="*/ 7 w 156"/>
              <a:gd name="T27" fmla="*/ 88 h 114"/>
              <a:gd name="T28" fmla="*/ 0 w 156"/>
              <a:gd name="T29" fmla="*/ 21 h 114"/>
              <a:gd name="T30" fmla="*/ 93 w 156"/>
              <a:gd name="T31" fmla="*/ 14 h 114"/>
              <a:gd name="T32" fmla="*/ 138 w 156"/>
              <a:gd name="T33" fmla="*/ 76 h 114"/>
              <a:gd name="T34" fmla="*/ 126 w 156"/>
              <a:gd name="T35" fmla="*/ 76 h 114"/>
              <a:gd name="T36" fmla="*/ 138 w 156"/>
              <a:gd name="T37" fmla="*/ 76 h 114"/>
              <a:gd name="T38" fmla="*/ 132 w 156"/>
              <a:gd name="T39" fmla="*/ 85 h 114"/>
              <a:gd name="T40" fmla="*/ 132 w 156"/>
              <a:gd name="T41" fmla="*/ 66 h 114"/>
              <a:gd name="T42" fmla="*/ 147 w 156"/>
              <a:gd name="T43" fmla="*/ 42 h 114"/>
              <a:gd name="T44" fmla="*/ 117 w 156"/>
              <a:gd name="T45" fmla="*/ 46 h 114"/>
              <a:gd name="T46" fmla="*/ 147 w 156"/>
              <a:gd name="T47" fmla="*/ 42 h 114"/>
              <a:gd name="T48" fmla="*/ 113 w 156"/>
              <a:gd name="T49" fmla="*/ 6 h 114"/>
              <a:gd name="T50" fmla="*/ 150 w 156"/>
              <a:gd name="T51" fmla="*/ 108 h 114"/>
              <a:gd name="T52" fmla="*/ 156 w 156"/>
              <a:gd name="T53" fmla="*/ 3 h 114"/>
              <a:gd name="T54" fmla="*/ 153 w 156"/>
              <a:gd name="T55" fmla="*/ 114 h 114"/>
              <a:gd name="T56" fmla="*/ 108 w 156"/>
              <a:gd name="T57" fmla="*/ 111 h 114"/>
              <a:gd name="T58" fmla="*/ 110 w 156"/>
              <a:gd name="T59" fmla="*/ 0 h 114"/>
              <a:gd name="T60" fmla="*/ 156 w 156"/>
              <a:gd name="T61" fmla="*/ 3 h 114"/>
              <a:gd name="T62" fmla="*/ 117 w 156"/>
              <a:gd name="T63" fmla="*/ 14 h 114"/>
              <a:gd name="T64" fmla="*/ 146 w 156"/>
              <a:gd name="T65" fmla="*/ 24 h 114"/>
              <a:gd name="T66" fmla="*/ 147 w 156"/>
              <a:gd name="T67" fmla="*/ 34 h 114"/>
              <a:gd name="T68" fmla="*/ 117 w 156"/>
              <a:gd name="T69" fmla="*/ 39 h 114"/>
              <a:gd name="T70" fmla="*/ 147 w 156"/>
              <a:gd name="T71" fmla="*/ 34 h 114"/>
              <a:gd name="T72" fmla="*/ 117 w 156"/>
              <a:gd name="T73" fmla="*/ 31 h 114"/>
              <a:gd name="T74" fmla="*/ 147 w 156"/>
              <a:gd name="T75" fmla="*/ 2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14">
                <a:moveTo>
                  <a:pt x="50" y="77"/>
                </a:moveTo>
                <a:cubicBezTo>
                  <a:pt x="48" y="77"/>
                  <a:pt x="47" y="78"/>
                  <a:pt x="47" y="80"/>
                </a:cubicBezTo>
                <a:cubicBezTo>
                  <a:pt x="47" y="82"/>
                  <a:pt x="48" y="84"/>
                  <a:pt x="50" y="84"/>
                </a:cubicBezTo>
                <a:cubicBezTo>
                  <a:pt x="52" y="84"/>
                  <a:pt x="54" y="82"/>
                  <a:pt x="54" y="80"/>
                </a:cubicBezTo>
                <a:cubicBezTo>
                  <a:pt x="54" y="78"/>
                  <a:pt x="52" y="77"/>
                  <a:pt x="50" y="77"/>
                </a:cubicBezTo>
                <a:close/>
                <a:moveTo>
                  <a:pt x="92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73"/>
                  <a:pt x="7" y="73"/>
                  <a:pt x="7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21"/>
                  <a:pt x="92" y="21"/>
                  <a:pt x="92" y="21"/>
                </a:cubicBezTo>
                <a:close/>
                <a:moveTo>
                  <a:pt x="56" y="80"/>
                </a:moveTo>
                <a:cubicBezTo>
                  <a:pt x="56" y="77"/>
                  <a:pt x="53" y="75"/>
                  <a:pt x="50" y="75"/>
                </a:cubicBezTo>
                <a:cubicBezTo>
                  <a:pt x="47" y="75"/>
                  <a:pt x="44" y="77"/>
                  <a:pt x="44" y="80"/>
                </a:cubicBezTo>
                <a:cubicBezTo>
                  <a:pt x="44" y="83"/>
                  <a:pt x="47" y="86"/>
                  <a:pt x="50" y="86"/>
                </a:cubicBezTo>
                <a:cubicBezTo>
                  <a:pt x="53" y="86"/>
                  <a:pt x="56" y="83"/>
                  <a:pt x="56" y="80"/>
                </a:cubicBezTo>
                <a:close/>
                <a:moveTo>
                  <a:pt x="99" y="21"/>
                </a:moveTo>
                <a:cubicBezTo>
                  <a:pt x="99" y="82"/>
                  <a:pt x="99" y="82"/>
                  <a:pt x="99" y="82"/>
                </a:cubicBezTo>
                <a:cubicBezTo>
                  <a:pt x="99" y="85"/>
                  <a:pt x="96" y="88"/>
                  <a:pt x="93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0" y="88"/>
                  <a:pt x="58" y="102"/>
                  <a:pt x="70" y="102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41" y="102"/>
                  <a:pt x="40" y="88"/>
                  <a:pt x="40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7"/>
                  <a:pt x="3" y="14"/>
                  <a:pt x="7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6" y="14"/>
                  <a:pt x="99" y="17"/>
                  <a:pt x="99" y="21"/>
                </a:cubicBezTo>
                <a:close/>
                <a:moveTo>
                  <a:pt x="138" y="76"/>
                </a:moveTo>
                <a:cubicBezTo>
                  <a:pt x="138" y="73"/>
                  <a:pt x="136" y="70"/>
                  <a:pt x="132" y="70"/>
                </a:cubicBezTo>
                <a:cubicBezTo>
                  <a:pt x="129" y="70"/>
                  <a:pt x="126" y="73"/>
                  <a:pt x="126" y="76"/>
                </a:cubicBezTo>
                <a:cubicBezTo>
                  <a:pt x="126" y="79"/>
                  <a:pt x="129" y="82"/>
                  <a:pt x="132" y="82"/>
                </a:cubicBezTo>
                <a:cubicBezTo>
                  <a:pt x="136" y="82"/>
                  <a:pt x="138" y="79"/>
                  <a:pt x="138" y="76"/>
                </a:cubicBezTo>
                <a:close/>
                <a:moveTo>
                  <a:pt x="142" y="76"/>
                </a:moveTo>
                <a:cubicBezTo>
                  <a:pt x="142" y="81"/>
                  <a:pt x="137" y="85"/>
                  <a:pt x="132" y="85"/>
                </a:cubicBezTo>
                <a:cubicBezTo>
                  <a:pt x="127" y="85"/>
                  <a:pt x="123" y="81"/>
                  <a:pt x="123" y="76"/>
                </a:cubicBezTo>
                <a:cubicBezTo>
                  <a:pt x="123" y="71"/>
                  <a:pt x="127" y="66"/>
                  <a:pt x="132" y="66"/>
                </a:cubicBezTo>
                <a:cubicBezTo>
                  <a:pt x="137" y="66"/>
                  <a:pt x="142" y="71"/>
                  <a:pt x="142" y="76"/>
                </a:cubicBezTo>
                <a:close/>
                <a:moveTo>
                  <a:pt x="147" y="42"/>
                </a:moveTo>
                <a:cubicBezTo>
                  <a:pt x="117" y="42"/>
                  <a:pt x="117" y="42"/>
                  <a:pt x="117" y="4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42"/>
                  <a:pt x="147" y="42"/>
                  <a:pt x="147" y="42"/>
                </a:cubicBezTo>
                <a:close/>
                <a:moveTo>
                  <a:pt x="150" y="6"/>
                </a:moveTo>
                <a:cubicBezTo>
                  <a:pt x="113" y="6"/>
                  <a:pt x="113" y="6"/>
                  <a:pt x="113" y="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6"/>
                  <a:pt x="150" y="6"/>
                  <a:pt x="150" y="6"/>
                </a:cubicBezTo>
                <a:close/>
                <a:moveTo>
                  <a:pt x="156" y="3"/>
                </a:moveTo>
                <a:cubicBezTo>
                  <a:pt x="156" y="111"/>
                  <a:pt x="156" y="111"/>
                  <a:pt x="156" y="111"/>
                </a:cubicBezTo>
                <a:cubicBezTo>
                  <a:pt x="156" y="112"/>
                  <a:pt x="155" y="114"/>
                  <a:pt x="153" y="114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9" y="114"/>
                  <a:pt x="108" y="112"/>
                  <a:pt x="108" y="111"/>
                </a:cubicBezTo>
                <a:cubicBezTo>
                  <a:pt x="108" y="3"/>
                  <a:pt x="108" y="3"/>
                  <a:pt x="108" y="3"/>
                </a:cubicBezTo>
                <a:cubicBezTo>
                  <a:pt x="108" y="1"/>
                  <a:pt x="109" y="0"/>
                  <a:pt x="1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1"/>
                  <a:pt x="156" y="3"/>
                </a:cubicBezTo>
                <a:close/>
                <a:moveTo>
                  <a:pt x="146" y="14"/>
                </a:moveTo>
                <a:cubicBezTo>
                  <a:pt x="117" y="14"/>
                  <a:pt x="117" y="14"/>
                  <a:pt x="117" y="1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4"/>
                  <a:pt x="146" y="14"/>
                  <a:pt x="146" y="14"/>
                </a:cubicBezTo>
                <a:close/>
                <a:moveTo>
                  <a:pt x="147" y="34"/>
                </a:moveTo>
                <a:cubicBezTo>
                  <a:pt x="117" y="34"/>
                  <a:pt x="117" y="34"/>
                  <a:pt x="117" y="34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7" y="34"/>
                  <a:pt x="147" y="34"/>
                  <a:pt x="147" y="34"/>
                </a:cubicBezTo>
                <a:close/>
                <a:moveTo>
                  <a:pt x="147" y="31"/>
                </a:moveTo>
                <a:cubicBezTo>
                  <a:pt x="117" y="31"/>
                  <a:pt x="117" y="31"/>
                  <a:pt x="117" y="3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31"/>
                  <a:pt x="147" y="31"/>
                  <a:pt x="147" y="31"/>
                </a:cubicBezTo>
                <a:close/>
              </a:path>
            </a:pathLst>
          </a:custGeom>
          <a:solidFill>
            <a:srgbClr val="2C37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962948">
            <a:off x="-59366" y="2245643"/>
            <a:ext cx="339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rialMT"/>
              </a:rPr>
              <a:t>6. Results &amp;Conclusion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8574" y="1927790"/>
            <a:ext cx="339081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2. Discover the data</a:t>
            </a:r>
          </a:p>
          <a:p>
            <a:pPr defTabSz="1219170">
              <a:spcBef>
                <a:spcPct val="20000"/>
              </a:spcBef>
              <a:defRPr/>
            </a:pP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878227">
            <a:off x="5144526" y="4035999"/>
            <a:ext cx="474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3.  Cleansing &amp; EDA</a:t>
            </a:r>
          </a:p>
        </p:txBody>
      </p:sp>
      <p:sp>
        <p:nvSpPr>
          <p:cNvPr id="34" name="TextBox 33"/>
          <p:cNvSpPr txBox="1"/>
          <p:nvPr/>
        </p:nvSpPr>
        <p:spPr>
          <a:xfrm rot="20521728">
            <a:off x="630481" y="4343677"/>
            <a:ext cx="31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5. Modeling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93124" y="4922874"/>
            <a:ext cx="2877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4. Deal with features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0489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Presentation Outline: </a:t>
            </a:r>
          </a:p>
        </p:txBody>
      </p:sp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51D623-5560-D944-8425-323E612143EC}"/>
              </a:ext>
            </a:extLst>
          </p:cNvPr>
          <p:cNvSpPr/>
          <p:nvPr/>
        </p:nvSpPr>
        <p:spPr>
          <a:xfrm>
            <a:off x="1860466" y="796836"/>
            <a:ext cx="303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MT"/>
              </a:rPr>
              <a:t>1.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Define problem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5" grpId="0" animBg="1"/>
      <p:bldP spid="17" grpId="0" animBg="1"/>
      <p:bldP spid="41" grpId="0" animBg="1"/>
      <p:bldP spid="23" grpId="0"/>
      <p:bldP spid="24" grpId="0"/>
      <p:bldP spid="25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34877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andara" panose="020E0502030303020204" pitchFamily="34" charset="0"/>
              </a:rPr>
              <a:t> Define Problem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850" y="1813594"/>
            <a:ext cx="918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Industries of malware and hacking are very powerful and growth </a:t>
            </a:r>
          </a:p>
        </p:txBody>
      </p:sp>
      <p:grpSp>
        <p:nvGrpSpPr>
          <p:cNvPr id="3" name="Group 2"/>
          <p:cNvGrpSpPr/>
          <p:nvPr/>
        </p:nvGrpSpPr>
        <p:grpSpPr>
          <a:xfrm flipV="1">
            <a:off x="367850" y="1183548"/>
            <a:ext cx="5508978" cy="45719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42DC53A-F9AF-6D44-9E71-C7B847992358}"/>
              </a:ext>
            </a:extLst>
          </p:cNvPr>
          <p:cNvSpPr/>
          <p:nvPr/>
        </p:nvSpPr>
        <p:spPr>
          <a:xfrm>
            <a:off x="1131298" y="2724370"/>
            <a:ext cx="9929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large global companies like Microsoft work hard to defense their customer from any attack.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90907-651D-E546-9D4D-51F861F843FE}"/>
              </a:ext>
            </a:extLst>
          </p:cNvPr>
          <p:cNvSpPr/>
          <p:nvPr/>
        </p:nvSpPr>
        <p:spPr>
          <a:xfrm>
            <a:off x="1600408" y="4004479"/>
            <a:ext cx="10676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Microsoft provides its dataset on Kaggle to challenge the data scientist to apply various machine learning models to predict malware before occurring. </a:t>
            </a:r>
          </a:p>
        </p:txBody>
      </p:sp>
    </p:spTree>
    <p:extLst>
      <p:ext uri="{BB962C8B-B14F-4D97-AF65-F5344CB8AC3E}">
        <p14:creationId xmlns:p14="http://schemas.microsoft.com/office/powerpoint/2010/main" val="10653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954187" y="3356697"/>
            <a:ext cx="2108968" cy="1121664"/>
            <a:chOff x="5215640" y="2517523"/>
            <a:chExt cx="1581726" cy="841248"/>
          </a:xfrm>
        </p:grpSpPr>
        <p:sp>
          <p:nvSpPr>
            <p:cNvPr id="28" name="Pentagon 27"/>
            <p:cNvSpPr/>
            <p:nvPr/>
          </p:nvSpPr>
          <p:spPr bwMode="auto">
            <a:xfrm>
              <a:off x="5215640" y="2519047"/>
              <a:ext cx="1371600" cy="838200"/>
            </a:xfrm>
            <a:prstGeom prst="homePlate">
              <a:avLst>
                <a:gd name="adj" fmla="val 39555"/>
              </a:avLst>
            </a:prstGeom>
            <a:solidFill>
              <a:srgbClr val="62768F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 bwMode="auto">
            <a:xfrm>
              <a:off x="6302552" y="2517523"/>
              <a:ext cx="494814" cy="841248"/>
            </a:xfrm>
            <a:prstGeom prst="chevron">
              <a:avLst>
                <a:gd name="adj" fmla="val 67329"/>
              </a:avLst>
            </a:prstGeom>
            <a:solidFill>
              <a:srgbClr val="2C3749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491" y="2194499"/>
            <a:ext cx="1929900" cy="1439235"/>
            <a:chOff x="2286001" y="1350520"/>
            <a:chExt cx="1952623" cy="1456180"/>
          </a:xfrm>
          <a:solidFill>
            <a:srgbClr val="EF3425"/>
          </a:solidFill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286001" y="1350520"/>
              <a:ext cx="802268" cy="383736"/>
            </a:xfrm>
            <a:custGeom>
              <a:avLst/>
              <a:gdLst/>
              <a:ahLst/>
              <a:cxnLst>
                <a:cxn ang="0">
                  <a:pos x="566" y="257"/>
                </a:cxn>
                <a:cxn ang="0">
                  <a:pos x="0" y="257"/>
                </a:cxn>
                <a:cxn ang="0">
                  <a:pos x="0" y="0"/>
                </a:cxn>
                <a:cxn ang="0">
                  <a:pos x="351" y="0"/>
                </a:cxn>
                <a:cxn ang="0">
                  <a:pos x="566" y="257"/>
                </a:cxn>
              </a:cxnLst>
              <a:rect l="0" t="0" r="r" b="b"/>
              <a:pathLst>
                <a:path w="566" h="257">
                  <a:moveTo>
                    <a:pt x="566" y="257"/>
                  </a:moveTo>
                  <a:lnTo>
                    <a:pt x="0" y="257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566" y="2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03830" y="1733550"/>
              <a:ext cx="384048" cy="685800"/>
            </a:xfrm>
            <a:prstGeom prst="rect">
              <a:avLst/>
            </a:prstGeom>
            <a:solidFill>
              <a:srgbClr val="D11607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 flipH="1" flipV="1">
              <a:off x="2705103" y="2419350"/>
              <a:ext cx="1533521" cy="387350"/>
            </a:xfrm>
            <a:custGeom>
              <a:avLst/>
              <a:gdLst/>
              <a:ahLst/>
              <a:cxnLst>
                <a:cxn ang="0">
                  <a:pos x="795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626" y="0"/>
                </a:cxn>
                <a:cxn ang="0">
                  <a:pos x="795" y="213"/>
                </a:cxn>
                <a:cxn ang="0">
                  <a:pos x="795" y="213"/>
                </a:cxn>
                <a:cxn ang="0">
                  <a:pos x="795" y="213"/>
                </a:cxn>
              </a:cxnLst>
              <a:rect l="0" t="0" r="r" b="b"/>
              <a:pathLst>
                <a:path w="795" h="213">
                  <a:moveTo>
                    <a:pt x="79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795" y="213"/>
                  </a:lnTo>
                  <a:lnTo>
                    <a:pt x="795" y="213"/>
                  </a:lnTo>
                  <a:lnTo>
                    <a:pt x="79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49491" y="4211587"/>
            <a:ext cx="1929900" cy="1439235"/>
            <a:chOff x="2286001" y="3128963"/>
            <a:chExt cx="1701905" cy="1269206"/>
          </a:xfrm>
          <a:solidFill>
            <a:srgbClr val="44546B"/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 flipV="1">
              <a:off x="2286001" y="4063705"/>
              <a:ext cx="699256" cy="334464"/>
            </a:xfrm>
            <a:custGeom>
              <a:avLst/>
              <a:gdLst/>
              <a:ahLst/>
              <a:cxnLst>
                <a:cxn ang="0">
                  <a:pos x="566" y="257"/>
                </a:cxn>
                <a:cxn ang="0">
                  <a:pos x="0" y="257"/>
                </a:cxn>
                <a:cxn ang="0">
                  <a:pos x="0" y="0"/>
                </a:cxn>
                <a:cxn ang="0">
                  <a:pos x="351" y="0"/>
                </a:cxn>
                <a:cxn ang="0">
                  <a:pos x="566" y="257"/>
                </a:cxn>
              </a:cxnLst>
              <a:rect l="0" t="0" r="r" b="b"/>
              <a:pathLst>
                <a:path w="566" h="257">
                  <a:moveTo>
                    <a:pt x="566" y="257"/>
                  </a:moveTo>
                  <a:lnTo>
                    <a:pt x="0" y="257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566" y="2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44546B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flipV="1">
              <a:off x="2650180" y="3466577"/>
              <a:ext cx="334736" cy="597743"/>
            </a:xfrm>
            <a:prstGeom prst="rect">
              <a:avLst/>
            </a:prstGeom>
            <a:solidFill>
              <a:srgbClr val="26364D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rgbClr val="44546B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 flipH="1">
              <a:off x="2651290" y="3128963"/>
              <a:ext cx="1336616" cy="337614"/>
            </a:xfrm>
            <a:custGeom>
              <a:avLst/>
              <a:gdLst/>
              <a:ahLst/>
              <a:cxnLst>
                <a:cxn ang="0">
                  <a:pos x="795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626" y="0"/>
                </a:cxn>
                <a:cxn ang="0">
                  <a:pos x="795" y="213"/>
                </a:cxn>
                <a:cxn ang="0">
                  <a:pos x="795" y="213"/>
                </a:cxn>
                <a:cxn ang="0">
                  <a:pos x="795" y="213"/>
                </a:cxn>
              </a:cxnLst>
              <a:rect l="0" t="0" r="r" b="b"/>
              <a:pathLst>
                <a:path w="795" h="213">
                  <a:moveTo>
                    <a:pt x="79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795" y="213"/>
                  </a:lnTo>
                  <a:lnTo>
                    <a:pt x="795" y="213"/>
                  </a:lnTo>
                  <a:lnTo>
                    <a:pt x="79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44546B"/>
                </a:solidFill>
              </a:endParaRPr>
            </a:p>
          </p:txBody>
        </p:sp>
      </p:grpSp>
      <p:sp>
        <p:nvSpPr>
          <p:cNvPr id="21" name="Freeform 9"/>
          <p:cNvSpPr>
            <a:spLocks/>
          </p:cNvSpPr>
          <p:nvPr/>
        </p:nvSpPr>
        <p:spPr bwMode="auto">
          <a:xfrm flipH="1">
            <a:off x="3849491" y="3730941"/>
            <a:ext cx="1929900" cy="382843"/>
          </a:xfrm>
          <a:prstGeom prst="rect">
            <a:avLst/>
          </a:prstGeom>
          <a:solidFill>
            <a:srgbClr val="8397B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8397B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125283" y="1997919"/>
            <a:ext cx="756071" cy="756071"/>
          </a:xfrm>
          <a:prstGeom prst="ellipse">
            <a:avLst/>
          </a:prstGeom>
          <a:noFill/>
          <a:ln w="57150">
            <a:solidFill>
              <a:srgbClr val="EF3425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rgbClr val="EF3425"/>
                </a:solidFill>
              </a:rPr>
              <a:t>01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125283" y="3545165"/>
            <a:ext cx="756071" cy="756071"/>
          </a:xfrm>
          <a:prstGeom prst="ellipse">
            <a:avLst/>
          </a:prstGeom>
          <a:noFill/>
          <a:ln w="57150">
            <a:solidFill>
              <a:srgbClr val="8397B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rgbClr val="8397B1"/>
                </a:solidFill>
              </a:rPr>
              <a:t>02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125283" y="5081070"/>
            <a:ext cx="756071" cy="756071"/>
          </a:xfrm>
          <a:prstGeom prst="ellipse">
            <a:avLst/>
          </a:prstGeom>
          <a:noFill/>
          <a:ln w="57150">
            <a:solidFill>
              <a:srgbClr val="44546B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rgbClr val="44546B"/>
                </a:solidFill>
              </a:rPr>
              <a:t>03</a:t>
            </a:r>
          </a:p>
        </p:txBody>
      </p:sp>
      <p:sp>
        <p:nvSpPr>
          <p:cNvPr id="5" name="Oval 4"/>
          <p:cNvSpPr/>
          <p:nvPr/>
        </p:nvSpPr>
        <p:spPr>
          <a:xfrm>
            <a:off x="5456770" y="3070745"/>
            <a:ext cx="1693569" cy="1693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89252" y="251418"/>
            <a:ext cx="616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 Discover The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3427" y="1990926"/>
            <a:ext cx="32575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3425"/>
                </a:solidFill>
                <a:latin typeface="Candara" panose="020E0502030303020204" pitchFamily="34" charset="0"/>
              </a:rPr>
              <a:t>Big Data</a:t>
            </a:r>
          </a:p>
          <a:p>
            <a:endParaRPr lang="en-US" sz="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SA" dirty="0">
                <a:solidFill>
                  <a:schemeClr val="bg1"/>
                </a:solidFill>
              </a:rPr>
              <a:t>8921482  rows  ------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10000. rows</a:t>
            </a:r>
          </a:p>
          <a:p>
            <a:r>
              <a:rPr lang="en-US" dirty="0">
                <a:solidFill>
                  <a:schemeClr val="bg1"/>
                </a:solidFill>
              </a:rPr>
              <a:t>82 columns , 10 null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567" y="3574821"/>
            <a:ext cx="249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97B1"/>
                </a:solidFill>
                <a:latin typeface="Candara" panose="020E0502030303020204" pitchFamily="34" charset="0"/>
              </a:rPr>
              <a:t>Supervise Model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It contains the target ‘</a:t>
            </a:r>
            <a:r>
              <a:rPr lang="en-US" dirty="0">
                <a:solidFill>
                  <a:schemeClr val="bg1"/>
                </a:solidFill>
              </a:rPr>
              <a:t>HasDetections’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923" y="5092031"/>
            <a:ext cx="243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397B1"/>
                </a:solidFill>
                <a:latin typeface="Candara" panose="020E0502030303020204" pitchFamily="34" charset="0"/>
              </a:rPr>
              <a:t>Classification Data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The target values 1 or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98591" y="3600032"/>
            <a:ext cx="243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The dataset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5846354" y="3533227"/>
            <a:ext cx="914400" cy="698742"/>
            <a:chOff x="1201738" y="1511300"/>
            <a:chExt cx="168275" cy="128588"/>
          </a:xfrm>
          <a:solidFill>
            <a:schemeClr val="bg1"/>
          </a:solidFill>
          <a:effectLst/>
        </p:grpSpPr>
        <p:sp>
          <p:nvSpPr>
            <p:cNvPr id="51" name="Freeform 159"/>
            <p:cNvSpPr>
              <a:spLocks/>
            </p:cNvSpPr>
            <p:nvPr/>
          </p:nvSpPr>
          <p:spPr bwMode="auto">
            <a:xfrm>
              <a:off x="1314450" y="1525588"/>
              <a:ext cx="55563" cy="106363"/>
            </a:xfrm>
            <a:custGeom>
              <a:avLst/>
              <a:gdLst/>
              <a:ahLst/>
              <a:cxnLst>
                <a:cxn ang="0">
                  <a:pos x="30" y="25"/>
                </a:cxn>
                <a:cxn ang="0">
                  <a:pos x="11" y="3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8" y="14"/>
                </a:cxn>
                <a:cxn ang="0">
                  <a:pos x="9" y="20"/>
                </a:cxn>
                <a:cxn ang="0">
                  <a:pos x="4" y="23"/>
                </a:cxn>
                <a:cxn ang="0">
                  <a:pos x="1" y="23"/>
                </a:cxn>
                <a:cxn ang="0">
                  <a:pos x="1" y="63"/>
                </a:cxn>
                <a:cxn ang="0">
                  <a:pos x="23" y="63"/>
                </a:cxn>
                <a:cxn ang="0">
                  <a:pos x="23" y="30"/>
                </a:cxn>
                <a:cxn ang="0">
                  <a:pos x="28" y="30"/>
                </a:cxn>
                <a:cxn ang="0">
                  <a:pos x="30" y="25"/>
                </a:cxn>
              </a:cxnLst>
              <a:rect l="0" t="0" r="r" b="b"/>
              <a:pathLst>
                <a:path w="33" h="63">
                  <a:moveTo>
                    <a:pt x="30" y="2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7"/>
                    <a:pt x="10" y="19"/>
                    <a:pt x="9" y="20"/>
                  </a:cubicBezTo>
                  <a:cubicBezTo>
                    <a:pt x="9" y="21"/>
                    <a:pt x="8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1" y="30"/>
                    <a:pt x="33" y="28"/>
                    <a:pt x="30" y="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60"/>
            <p:cNvSpPr>
              <a:spLocks/>
            </p:cNvSpPr>
            <p:nvPr/>
          </p:nvSpPr>
          <p:spPr bwMode="auto">
            <a:xfrm>
              <a:off x="1201738" y="1525588"/>
              <a:ext cx="55563" cy="1063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32" y="23"/>
                </a:cxn>
                <a:cxn ang="0">
                  <a:pos x="29" y="23"/>
                </a:cxn>
                <a:cxn ang="0">
                  <a:pos x="23" y="20"/>
                </a:cxn>
                <a:cxn ang="0">
                  <a:pos x="25" y="14"/>
                </a:cxn>
                <a:cxn ang="0">
                  <a:pos x="33" y="5"/>
                </a:cxn>
                <a:cxn ang="0">
                  <a:pos x="31" y="3"/>
                </a:cxn>
                <a:cxn ang="0">
                  <a:pos x="22" y="3"/>
                </a:cxn>
                <a:cxn ang="0">
                  <a:pos x="3" y="25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0" y="63"/>
                </a:cxn>
                <a:cxn ang="0">
                  <a:pos x="32" y="63"/>
                </a:cxn>
              </a:cxnLst>
              <a:rect l="0" t="0" r="r" b="b"/>
              <a:pathLst>
                <a:path w="33" h="63">
                  <a:moveTo>
                    <a:pt x="32" y="6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3"/>
                    <a:pt x="24" y="21"/>
                    <a:pt x="23" y="20"/>
                  </a:cubicBezTo>
                  <a:cubicBezTo>
                    <a:pt x="23" y="19"/>
                    <a:pt x="23" y="17"/>
                    <a:pt x="25" y="1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8" y="0"/>
                    <a:pt x="25" y="0"/>
                    <a:pt x="22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8"/>
                    <a:pt x="1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63"/>
                    <a:pt x="10" y="63"/>
                    <a:pt x="10" y="63"/>
                  </a:cubicBezTo>
                  <a:lnTo>
                    <a:pt x="32" y="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161"/>
            <p:cNvSpPr>
              <a:spLocks/>
            </p:cNvSpPr>
            <p:nvPr/>
          </p:nvSpPr>
          <p:spPr bwMode="auto">
            <a:xfrm>
              <a:off x="1241425" y="1511300"/>
              <a:ext cx="88900" cy="128588"/>
            </a:xfrm>
            <a:custGeom>
              <a:avLst/>
              <a:gdLst/>
              <a:ahLst/>
              <a:cxnLst>
                <a:cxn ang="0">
                  <a:pos x="43" y="77"/>
                </a:cxn>
                <a:cxn ang="0">
                  <a:pos x="43" y="30"/>
                </a:cxn>
                <a:cxn ang="0">
                  <a:pos x="48" y="30"/>
                </a:cxn>
                <a:cxn ang="0">
                  <a:pos x="50" y="25"/>
                </a:cxn>
                <a:cxn ang="0">
                  <a:pos x="31" y="2"/>
                </a:cxn>
                <a:cxn ang="0">
                  <a:pos x="26" y="0"/>
                </a:cxn>
                <a:cxn ang="0">
                  <a:pos x="22" y="2"/>
                </a:cxn>
                <a:cxn ang="0">
                  <a:pos x="3" y="25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0" y="77"/>
                </a:cxn>
                <a:cxn ang="0">
                  <a:pos x="43" y="77"/>
                </a:cxn>
              </a:cxnLst>
              <a:rect l="0" t="0" r="r" b="b"/>
              <a:pathLst>
                <a:path w="53" h="77">
                  <a:moveTo>
                    <a:pt x="43" y="77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2" y="30"/>
                    <a:pt x="53" y="27"/>
                    <a:pt x="50" y="25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7"/>
                    <a:pt x="1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77"/>
                    <a:pt x="10" y="77"/>
                    <a:pt x="10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CA09D4-228A-FB48-B5DC-D020B483B4B1}"/>
              </a:ext>
            </a:extLst>
          </p:cNvPr>
          <p:cNvGrpSpPr/>
          <p:nvPr/>
        </p:nvGrpSpPr>
        <p:grpSpPr>
          <a:xfrm flipV="1">
            <a:off x="380721" y="980804"/>
            <a:ext cx="6078106" cy="49828"/>
            <a:chOff x="4831644" y="3200400"/>
            <a:chExt cx="1920240" cy="914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9A31B94-F260-9D4D-852A-2DA7D5F14F85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C42CB0-C1A2-444D-9346-B505D3D857AC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911C34-EC07-5244-ADD2-17A4AD70FF96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7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5" grpId="0" animBg="1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8263944" y="2101290"/>
            <a:ext cx="3657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rgbClr val="EF3425"/>
                </a:solidFill>
                <a:latin typeface="Candara" panose="020E0502030303020204" pitchFamily="34" charset="0"/>
              </a:rPr>
              <a:t>Divide features</a:t>
            </a:r>
            <a:endParaRPr lang="en-US" sz="1600" b="1" dirty="0">
              <a:solidFill>
                <a:srgbClr val="EF3425"/>
              </a:solidFill>
              <a:latin typeface="Candara" panose="020E0502030303020204" pitchFamily="34" charset="0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Categorical and numerical features 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plot histogram for numerical features 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63943" y="3240272"/>
            <a:ext cx="3903965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Full null values</a:t>
            </a:r>
          </a:p>
          <a:p>
            <a:pPr marL="171450" indent="-171450" defTabSz="1219170">
              <a:spcBef>
                <a:spcPct val="200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Numerical features: replace -&gt; ‘median’</a:t>
            </a:r>
          </a:p>
          <a:p>
            <a:pPr marL="171450" indent="-171450" defTabSz="1219170">
              <a:spcBef>
                <a:spcPct val="200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Categorical features: replace -&gt; ‘0’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63944" y="4379415"/>
            <a:ext cx="36576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Covert categorical features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Use ‘get dummy’ function to make all features numerical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76496" y="5482590"/>
            <a:ext cx="36576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Heatmap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Create two ‘heatmap’ to make sure no null in the dataset</a:t>
            </a:r>
          </a:p>
        </p:txBody>
      </p:sp>
      <p:grpSp>
        <p:nvGrpSpPr>
          <p:cNvPr id="37" name="Group 36"/>
          <p:cNvGrpSpPr/>
          <p:nvPr/>
        </p:nvGrpSpPr>
        <p:grpSpPr>
          <a:xfrm flipH="1">
            <a:off x="0" y="4931591"/>
            <a:ext cx="4692651" cy="1595967"/>
            <a:chOff x="2387600" y="3430588"/>
            <a:chExt cx="3519488" cy="11969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2387600" y="3517900"/>
              <a:ext cx="2736850" cy="1109663"/>
            </a:xfrm>
            <a:custGeom>
              <a:avLst/>
              <a:gdLst/>
              <a:ahLst/>
              <a:cxnLst>
                <a:cxn ang="0">
                  <a:pos x="1887" y="0"/>
                </a:cxn>
                <a:cxn ang="0">
                  <a:pos x="1370" y="77"/>
                </a:cxn>
                <a:cxn ang="0">
                  <a:pos x="1044" y="175"/>
                </a:cxn>
                <a:cxn ang="0">
                  <a:pos x="906" y="319"/>
                </a:cxn>
                <a:cxn ang="0">
                  <a:pos x="834" y="352"/>
                </a:cxn>
                <a:cxn ang="0">
                  <a:pos x="779" y="380"/>
                </a:cxn>
                <a:cxn ang="0">
                  <a:pos x="674" y="366"/>
                </a:cxn>
                <a:cxn ang="0">
                  <a:pos x="584" y="357"/>
                </a:cxn>
                <a:cxn ang="0">
                  <a:pos x="468" y="353"/>
                </a:cxn>
                <a:cxn ang="0">
                  <a:pos x="351" y="335"/>
                </a:cxn>
                <a:cxn ang="0">
                  <a:pos x="306" y="340"/>
                </a:cxn>
                <a:cxn ang="0">
                  <a:pos x="241" y="291"/>
                </a:cxn>
                <a:cxn ang="0">
                  <a:pos x="197" y="258"/>
                </a:cxn>
                <a:cxn ang="0">
                  <a:pos x="91" y="204"/>
                </a:cxn>
                <a:cxn ang="0">
                  <a:pos x="37" y="270"/>
                </a:cxn>
                <a:cxn ang="0">
                  <a:pos x="55" y="297"/>
                </a:cxn>
                <a:cxn ang="0">
                  <a:pos x="32" y="366"/>
                </a:cxn>
                <a:cxn ang="0">
                  <a:pos x="112" y="443"/>
                </a:cxn>
                <a:cxn ang="0">
                  <a:pos x="273" y="569"/>
                </a:cxn>
                <a:cxn ang="0">
                  <a:pos x="443" y="684"/>
                </a:cxn>
                <a:cxn ang="0">
                  <a:pos x="684" y="739"/>
                </a:cxn>
                <a:cxn ang="0">
                  <a:pos x="849" y="827"/>
                </a:cxn>
                <a:cxn ang="0">
                  <a:pos x="1259" y="653"/>
                </a:cxn>
                <a:cxn ang="0">
                  <a:pos x="1893" y="463"/>
                </a:cxn>
                <a:cxn ang="0">
                  <a:pos x="1887" y="0"/>
                </a:cxn>
              </a:cxnLst>
              <a:rect l="0" t="0" r="r" b="b"/>
              <a:pathLst>
                <a:path w="2102" h="853">
                  <a:moveTo>
                    <a:pt x="1887" y="0"/>
                  </a:moveTo>
                  <a:cubicBezTo>
                    <a:pt x="1767" y="2"/>
                    <a:pt x="1450" y="64"/>
                    <a:pt x="1370" y="77"/>
                  </a:cubicBezTo>
                  <a:cubicBezTo>
                    <a:pt x="1253" y="60"/>
                    <a:pt x="1140" y="86"/>
                    <a:pt x="1044" y="175"/>
                  </a:cubicBezTo>
                  <a:cubicBezTo>
                    <a:pt x="948" y="264"/>
                    <a:pt x="906" y="319"/>
                    <a:pt x="906" y="319"/>
                  </a:cubicBezTo>
                  <a:cubicBezTo>
                    <a:pt x="906" y="319"/>
                    <a:pt x="870" y="340"/>
                    <a:pt x="834" y="352"/>
                  </a:cubicBezTo>
                  <a:cubicBezTo>
                    <a:pt x="799" y="364"/>
                    <a:pt x="779" y="380"/>
                    <a:pt x="779" y="380"/>
                  </a:cubicBezTo>
                  <a:cubicBezTo>
                    <a:pt x="779" y="380"/>
                    <a:pt x="709" y="361"/>
                    <a:pt x="674" y="366"/>
                  </a:cubicBezTo>
                  <a:cubicBezTo>
                    <a:pt x="638" y="371"/>
                    <a:pt x="627" y="363"/>
                    <a:pt x="584" y="357"/>
                  </a:cubicBezTo>
                  <a:cubicBezTo>
                    <a:pt x="541" y="351"/>
                    <a:pt x="499" y="359"/>
                    <a:pt x="468" y="353"/>
                  </a:cubicBezTo>
                  <a:cubicBezTo>
                    <a:pt x="436" y="347"/>
                    <a:pt x="385" y="334"/>
                    <a:pt x="351" y="335"/>
                  </a:cubicBezTo>
                  <a:cubicBezTo>
                    <a:pt x="318" y="336"/>
                    <a:pt x="306" y="340"/>
                    <a:pt x="306" y="340"/>
                  </a:cubicBezTo>
                  <a:cubicBezTo>
                    <a:pt x="306" y="340"/>
                    <a:pt x="264" y="302"/>
                    <a:pt x="241" y="291"/>
                  </a:cubicBezTo>
                  <a:cubicBezTo>
                    <a:pt x="219" y="280"/>
                    <a:pt x="197" y="258"/>
                    <a:pt x="197" y="258"/>
                  </a:cubicBezTo>
                  <a:cubicBezTo>
                    <a:pt x="197" y="258"/>
                    <a:pt x="158" y="198"/>
                    <a:pt x="91" y="204"/>
                  </a:cubicBezTo>
                  <a:cubicBezTo>
                    <a:pt x="24" y="210"/>
                    <a:pt x="21" y="250"/>
                    <a:pt x="37" y="270"/>
                  </a:cubicBezTo>
                  <a:cubicBezTo>
                    <a:pt x="53" y="290"/>
                    <a:pt x="55" y="297"/>
                    <a:pt x="55" y="297"/>
                  </a:cubicBezTo>
                  <a:cubicBezTo>
                    <a:pt x="55" y="297"/>
                    <a:pt x="0" y="331"/>
                    <a:pt x="32" y="366"/>
                  </a:cubicBezTo>
                  <a:cubicBezTo>
                    <a:pt x="64" y="401"/>
                    <a:pt x="91" y="417"/>
                    <a:pt x="112" y="443"/>
                  </a:cubicBezTo>
                  <a:cubicBezTo>
                    <a:pt x="133" y="469"/>
                    <a:pt x="207" y="521"/>
                    <a:pt x="273" y="569"/>
                  </a:cubicBezTo>
                  <a:cubicBezTo>
                    <a:pt x="339" y="617"/>
                    <a:pt x="391" y="661"/>
                    <a:pt x="443" y="684"/>
                  </a:cubicBezTo>
                  <a:cubicBezTo>
                    <a:pt x="495" y="708"/>
                    <a:pt x="614" y="714"/>
                    <a:pt x="684" y="739"/>
                  </a:cubicBezTo>
                  <a:cubicBezTo>
                    <a:pt x="753" y="765"/>
                    <a:pt x="808" y="801"/>
                    <a:pt x="849" y="827"/>
                  </a:cubicBezTo>
                  <a:cubicBezTo>
                    <a:pt x="889" y="853"/>
                    <a:pt x="1137" y="725"/>
                    <a:pt x="1259" y="653"/>
                  </a:cubicBezTo>
                  <a:cubicBezTo>
                    <a:pt x="1380" y="582"/>
                    <a:pt x="1684" y="439"/>
                    <a:pt x="1893" y="463"/>
                  </a:cubicBezTo>
                  <a:cubicBezTo>
                    <a:pt x="2102" y="488"/>
                    <a:pt x="2057" y="10"/>
                    <a:pt x="1887" y="0"/>
                  </a:cubicBezTo>
                  <a:close/>
                </a:path>
              </a:pathLst>
            </a:custGeom>
            <a:solidFill>
              <a:srgbClr val="DCAC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2387600" y="3775075"/>
              <a:ext cx="2647950" cy="852488"/>
            </a:xfrm>
            <a:custGeom>
              <a:avLst/>
              <a:gdLst/>
              <a:ahLst/>
              <a:cxnLst>
                <a:cxn ang="0">
                  <a:pos x="779" y="182"/>
                </a:cxn>
                <a:cxn ang="0">
                  <a:pos x="674" y="168"/>
                </a:cxn>
                <a:cxn ang="0">
                  <a:pos x="584" y="159"/>
                </a:cxn>
                <a:cxn ang="0">
                  <a:pos x="468" y="155"/>
                </a:cxn>
                <a:cxn ang="0">
                  <a:pos x="351" y="137"/>
                </a:cxn>
                <a:cxn ang="0">
                  <a:pos x="306" y="142"/>
                </a:cxn>
                <a:cxn ang="0">
                  <a:pos x="197" y="60"/>
                </a:cxn>
                <a:cxn ang="0">
                  <a:pos x="91" y="6"/>
                </a:cxn>
                <a:cxn ang="0">
                  <a:pos x="37" y="72"/>
                </a:cxn>
                <a:cxn ang="0">
                  <a:pos x="55" y="99"/>
                </a:cxn>
                <a:cxn ang="0">
                  <a:pos x="32" y="168"/>
                </a:cxn>
                <a:cxn ang="0">
                  <a:pos x="112" y="245"/>
                </a:cxn>
                <a:cxn ang="0">
                  <a:pos x="273" y="371"/>
                </a:cxn>
                <a:cxn ang="0">
                  <a:pos x="443" y="486"/>
                </a:cxn>
                <a:cxn ang="0">
                  <a:pos x="684" y="541"/>
                </a:cxn>
                <a:cxn ang="0">
                  <a:pos x="849" y="629"/>
                </a:cxn>
                <a:cxn ang="0">
                  <a:pos x="1259" y="455"/>
                </a:cxn>
                <a:cxn ang="0">
                  <a:pos x="1893" y="265"/>
                </a:cxn>
                <a:cxn ang="0">
                  <a:pos x="2011" y="101"/>
                </a:cxn>
                <a:cxn ang="0">
                  <a:pos x="1362" y="142"/>
                </a:cxn>
                <a:cxn ang="0">
                  <a:pos x="1065" y="316"/>
                </a:cxn>
                <a:cxn ang="0">
                  <a:pos x="1157" y="349"/>
                </a:cxn>
                <a:cxn ang="0">
                  <a:pos x="1050" y="510"/>
                </a:cxn>
                <a:cxn ang="0">
                  <a:pos x="865" y="581"/>
                </a:cxn>
                <a:cxn ang="0">
                  <a:pos x="629" y="510"/>
                </a:cxn>
                <a:cxn ang="0">
                  <a:pos x="684" y="476"/>
                </a:cxn>
                <a:cxn ang="0">
                  <a:pos x="811" y="453"/>
                </a:cxn>
                <a:cxn ang="0">
                  <a:pos x="835" y="454"/>
                </a:cxn>
                <a:cxn ang="0">
                  <a:pos x="879" y="417"/>
                </a:cxn>
                <a:cxn ang="0">
                  <a:pos x="934" y="413"/>
                </a:cxn>
                <a:cxn ang="0">
                  <a:pos x="1114" y="380"/>
                </a:cxn>
                <a:cxn ang="0">
                  <a:pos x="1078" y="372"/>
                </a:cxn>
                <a:cxn ang="0">
                  <a:pos x="835" y="411"/>
                </a:cxn>
                <a:cxn ang="0">
                  <a:pos x="515" y="485"/>
                </a:cxn>
                <a:cxn ang="0">
                  <a:pos x="406" y="411"/>
                </a:cxn>
                <a:cxn ang="0">
                  <a:pos x="453" y="311"/>
                </a:cxn>
                <a:cxn ang="0">
                  <a:pos x="597" y="237"/>
                </a:cxn>
                <a:cxn ang="0">
                  <a:pos x="779" y="182"/>
                </a:cxn>
              </a:cxnLst>
              <a:rect l="0" t="0" r="r" b="b"/>
              <a:pathLst>
                <a:path w="2033" h="655">
                  <a:moveTo>
                    <a:pt x="779" y="182"/>
                  </a:moveTo>
                  <a:cubicBezTo>
                    <a:pt x="779" y="182"/>
                    <a:pt x="709" y="163"/>
                    <a:pt x="674" y="168"/>
                  </a:cubicBezTo>
                  <a:cubicBezTo>
                    <a:pt x="638" y="173"/>
                    <a:pt x="627" y="165"/>
                    <a:pt x="584" y="159"/>
                  </a:cubicBezTo>
                  <a:cubicBezTo>
                    <a:pt x="541" y="153"/>
                    <a:pt x="499" y="161"/>
                    <a:pt x="468" y="155"/>
                  </a:cubicBezTo>
                  <a:cubicBezTo>
                    <a:pt x="436" y="149"/>
                    <a:pt x="385" y="136"/>
                    <a:pt x="351" y="137"/>
                  </a:cubicBezTo>
                  <a:cubicBezTo>
                    <a:pt x="318" y="138"/>
                    <a:pt x="306" y="142"/>
                    <a:pt x="306" y="142"/>
                  </a:cubicBezTo>
                  <a:cubicBezTo>
                    <a:pt x="265" y="112"/>
                    <a:pt x="240" y="91"/>
                    <a:pt x="197" y="60"/>
                  </a:cubicBezTo>
                  <a:cubicBezTo>
                    <a:pt x="197" y="60"/>
                    <a:pt x="158" y="0"/>
                    <a:pt x="91" y="6"/>
                  </a:cubicBezTo>
                  <a:cubicBezTo>
                    <a:pt x="24" y="12"/>
                    <a:pt x="21" y="52"/>
                    <a:pt x="37" y="72"/>
                  </a:cubicBezTo>
                  <a:cubicBezTo>
                    <a:pt x="53" y="92"/>
                    <a:pt x="55" y="99"/>
                    <a:pt x="55" y="99"/>
                  </a:cubicBezTo>
                  <a:cubicBezTo>
                    <a:pt x="55" y="99"/>
                    <a:pt x="0" y="133"/>
                    <a:pt x="32" y="168"/>
                  </a:cubicBezTo>
                  <a:cubicBezTo>
                    <a:pt x="64" y="203"/>
                    <a:pt x="91" y="219"/>
                    <a:pt x="112" y="245"/>
                  </a:cubicBezTo>
                  <a:cubicBezTo>
                    <a:pt x="133" y="271"/>
                    <a:pt x="207" y="323"/>
                    <a:pt x="273" y="371"/>
                  </a:cubicBezTo>
                  <a:cubicBezTo>
                    <a:pt x="339" y="419"/>
                    <a:pt x="391" y="463"/>
                    <a:pt x="443" y="486"/>
                  </a:cubicBezTo>
                  <a:cubicBezTo>
                    <a:pt x="495" y="510"/>
                    <a:pt x="614" y="516"/>
                    <a:pt x="684" y="541"/>
                  </a:cubicBezTo>
                  <a:cubicBezTo>
                    <a:pt x="753" y="567"/>
                    <a:pt x="808" y="603"/>
                    <a:pt x="849" y="629"/>
                  </a:cubicBezTo>
                  <a:cubicBezTo>
                    <a:pt x="889" y="655"/>
                    <a:pt x="1137" y="527"/>
                    <a:pt x="1259" y="455"/>
                  </a:cubicBezTo>
                  <a:cubicBezTo>
                    <a:pt x="1380" y="384"/>
                    <a:pt x="1753" y="249"/>
                    <a:pt x="1893" y="265"/>
                  </a:cubicBezTo>
                  <a:cubicBezTo>
                    <a:pt x="2033" y="282"/>
                    <a:pt x="1990" y="169"/>
                    <a:pt x="2011" y="101"/>
                  </a:cubicBezTo>
                  <a:cubicBezTo>
                    <a:pt x="1979" y="96"/>
                    <a:pt x="1402" y="124"/>
                    <a:pt x="1362" y="142"/>
                  </a:cubicBezTo>
                  <a:cubicBezTo>
                    <a:pt x="1266" y="185"/>
                    <a:pt x="1098" y="278"/>
                    <a:pt x="1065" y="316"/>
                  </a:cubicBezTo>
                  <a:cubicBezTo>
                    <a:pt x="1027" y="359"/>
                    <a:pt x="1118" y="371"/>
                    <a:pt x="1157" y="349"/>
                  </a:cubicBezTo>
                  <a:cubicBezTo>
                    <a:pt x="1223" y="313"/>
                    <a:pt x="1146" y="451"/>
                    <a:pt x="1050" y="510"/>
                  </a:cubicBezTo>
                  <a:cubicBezTo>
                    <a:pt x="955" y="570"/>
                    <a:pt x="899" y="604"/>
                    <a:pt x="865" y="581"/>
                  </a:cubicBezTo>
                  <a:cubicBezTo>
                    <a:pt x="832" y="557"/>
                    <a:pt x="719" y="508"/>
                    <a:pt x="629" y="510"/>
                  </a:cubicBezTo>
                  <a:cubicBezTo>
                    <a:pt x="539" y="512"/>
                    <a:pt x="640" y="486"/>
                    <a:pt x="684" y="476"/>
                  </a:cubicBezTo>
                  <a:cubicBezTo>
                    <a:pt x="728" y="467"/>
                    <a:pt x="796" y="442"/>
                    <a:pt x="811" y="453"/>
                  </a:cubicBezTo>
                  <a:cubicBezTo>
                    <a:pt x="827" y="464"/>
                    <a:pt x="837" y="474"/>
                    <a:pt x="835" y="454"/>
                  </a:cubicBezTo>
                  <a:cubicBezTo>
                    <a:pt x="833" y="434"/>
                    <a:pt x="836" y="427"/>
                    <a:pt x="879" y="417"/>
                  </a:cubicBezTo>
                  <a:cubicBezTo>
                    <a:pt x="922" y="406"/>
                    <a:pt x="909" y="416"/>
                    <a:pt x="934" y="413"/>
                  </a:cubicBezTo>
                  <a:cubicBezTo>
                    <a:pt x="958" y="410"/>
                    <a:pt x="1063" y="401"/>
                    <a:pt x="1114" y="380"/>
                  </a:cubicBezTo>
                  <a:cubicBezTo>
                    <a:pt x="1165" y="359"/>
                    <a:pt x="1161" y="344"/>
                    <a:pt x="1078" y="372"/>
                  </a:cubicBezTo>
                  <a:cubicBezTo>
                    <a:pt x="995" y="400"/>
                    <a:pt x="946" y="382"/>
                    <a:pt x="835" y="411"/>
                  </a:cubicBezTo>
                  <a:cubicBezTo>
                    <a:pt x="724" y="440"/>
                    <a:pt x="595" y="483"/>
                    <a:pt x="515" y="485"/>
                  </a:cubicBezTo>
                  <a:cubicBezTo>
                    <a:pt x="434" y="486"/>
                    <a:pt x="416" y="442"/>
                    <a:pt x="406" y="411"/>
                  </a:cubicBezTo>
                  <a:cubicBezTo>
                    <a:pt x="396" y="380"/>
                    <a:pt x="414" y="346"/>
                    <a:pt x="453" y="311"/>
                  </a:cubicBezTo>
                  <a:cubicBezTo>
                    <a:pt x="493" y="277"/>
                    <a:pt x="548" y="249"/>
                    <a:pt x="597" y="237"/>
                  </a:cubicBezTo>
                  <a:cubicBezTo>
                    <a:pt x="646" y="225"/>
                    <a:pt x="730" y="205"/>
                    <a:pt x="779" y="182"/>
                  </a:cubicBezTo>
                  <a:close/>
                </a:path>
              </a:pathLst>
            </a:custGeom>
            <a:solidFill>
              <a:srgbClr val="BD90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2909888" y="3778250"/>
              <a:ext cx="1639888" cy="641350"/>
            </a:xfrm>
            <a:custGeom>
              <a:avLst/>
              <a:gdLst/>
              <a:ahLst/>
              <a:cxnLst>
                <a:cxn ang="0">
                  <a:pos x="1218" y="75"/>
                </a:cxn>
                <a:cxn ang="0">
                  <a:pos x="1019" y="37"/>
                </a:cxn>
                <a:cxn ang="0">
                  <a:pos x="742" y="193"/>
                </a:cxn>
                <a:cxn ang="0">
                  <a:pos x="612" y="311"/>
                </a:cxn>
                <a:cxn ang="0">
                  <a:pos x="356" y="305"/>
                </a:cxn>
                <a:cxn ang="0">
                  <a:pos x="237" y="355"/>
                </a:cxn>
                <a:cxn ang="0">
                  <a:pos x="185" y="335"/>
                </a:cxn>
                <a:cxn ang="0">
                  <a:pos x="53" y="328"/>
                </a:cxn>
                <a:cxn ang="0">
                  <a:pos x="14" y="429"/>
                </a:cxn>
                <a:cxn ang="0">
                  <a:pos x="59" y="484"/>
                </a:cxn>
                <a:cxn ang="0">
                  <a:pos x="166" y="493"/>
                </a:cxn>
                <a:cxn ang="0">
                  <a:pos x="283" y="464"/>
                </a:cxn>
                <a:cxn ang="0">
                  <a:pos x="479" y="401"/>
                </a:cxn>
                <a:cxn ang="0">
                  <a:pos x="611" y="389"/>
                </a:cxn>
                <a:cxn ang="0">
                  <a:pos x="726" y="361"/>
                </a:cxn>
                <a:cxn ang="0">
                  <a:pos x="760" y="342"/>
                </a:cxn>
                <a:cxn ang="0">
                  <a:pos x="701" y="318"/>
                </a:cxn>
                <a:cxn ang="0">
                  <a:pos x="984" y="159"/>
                </a:cxn>
                <a:cxn ang="0">
                  <a:pos x="1186" y="126"/>
                </a:cxn>
                <a:cxn ang="0">
                  <a:pos x="1218" y="75"/>
                </a:cxn>
              </a:cxnLst>
              <a:rect l="0" t="0" r="r" b="b"/>
              <a:pathLst>
                <a:path w="1259" h="493">
                  <a:moveTo>
                    <a:pt x="1218" y="75"/>
                  </a:moveTo>
                  <a:cubicBezTo>
                    <a:pt x="1152" y="64"/>
                    <a:pt x="1063" y="0"/>
                    <a:pt x="1019" y="37"/>
                  </a:cubicBezTo>
                  <a:cubicBezTo>
                    <a:pt x="974" y="74"/>
                    <a:pt x="793" y="186"/>
                    <a:pt x="742" y="193"/>
                  </a:cubicBezTo>
                  <a:cubicBezTo>
                    <a:pt x="691" y="200"/>
                    <a:pt x="693" y="291"/>
                    <a:pt x="612" y="311"/>
                  </a:cubicBezTo>
                  <a:cubicBezTo>
                    <a:pt x="531" y="330"/>
                    <a:pt x="415" y="321"/>
                    <a:pt x="356" y="305"/>
                  </a:cubicBezTo>
                  <a:cubicBezTo>
                    <a:pt x="297" y="290"/>
                    <a:pt x="260" y="312"/>
                    <a:pt x="237" y="355"/>
                  </a:cubicBezTo>
                  <a:cubicBezTo>
                    <a:pt x="214" y="397"/>
                    <a:pt x="210" y="361"/>
                    <a:pt x="185" y="335"/>
                  </a:cubicBezTo>
                  <a:cubicBezTo>
                    <a:pt x="160" y="308"/>
                    <a:pt x="91" y="309"/>
                    <a:pt x="53" y="328"/>
                  </a:cubicBezTo>
                  <a:cubicBezTo>
                    <a:pt x="14" y="347"/>
                    <a:pt x="0" y="399"/>
                    <a:pt x="14" y="429"/>
                  </a:cubicBezTo>
                  <a:cubicBezTo>
                    <a:pt x="29" y="460"/>
                    <a:pt x="59" y="484"/>
                    <a:pt x="59" y="484"/>
                  </a:cubicBezTo>
                  <a:cubicBezTo>
                    <a:pt x="166" y="493"/>
                    <a:pt x="166" y="493"/>
                    <a:pt x="166" y="493"/>
                  </a:cubicBezTo>
                  <a:cubicBezTo>
                    <a:pt x="283" y="464"/>
                    <a:pt x="283" y="464"/>
                    <a:pt x="283" y="464"/>
                  </a:cubicBezTo>
                  <a:cubicBezTo>
                    <a:pt x="479" y="401"/>
                    <a:pt x="479" y="401"/>
                    <a:pt x="479" y="401"/>
                  </a:cubicBezTo>
                  <a:cubicBezTo>
                    <a:pt x="611" y="389"/>
                    <a:pt x="611" y="389"/>
                    <a:pt x="611" y="389"/>
                  </a:cubicBezTo>
                  <a:cubicBezTo>
                    <a:pt x="726" y="361"/>
                    <a:pt x="726" y="361"/>
                    <a:pt x="726" y="361"/>
                  </a:cubicBezTo>
                  <a:cubicBezTo>
                    <a:pt x="726" y="361"/>
                    <a:pt x="788" y="334"/>
                    <a:pt x="760" y="342"/>
                  </a:cubicBezTo>
                  <a:cubicBezTo>
                    <a:pt x="732" y="350"/>
                    <a:pt x="669" y="351"/>
                    <a:pt x="701" y="318"/>
                  </a:cubicBezTo>
                  <a:cubicBezTo>
                    <a:pt x="732" y="285"/>
                    <a:pt x="942" y="165"/>
                    <a:pt x="984" y="159"/>
                  </a:cubicBezTo>
                  <a:cubicBezTo>
                    <a:pt x="1026" y="152"/>
                    <a:pt x="1120" y="146"/>
                    <a:pt x="1186" y="126"/>
                  </a:cubicBezTo>
                  <a:cubicBezTo>
                    <a:pt x="1252" y="106"/>
                    <a:pt x="1259" y="75"/>
                    <a:pt x="1218" y="75"/>
                  </a:cubicBezTo>
                  <a:close/>
                </a:path>
              </a:pathLst>
            </a:custGeom>
            <a:solidFill>
              <a:srgbClr val="BD90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2901950" y="4195763"/>
              <a:ext cx="271463" cy="209550"/>
            </a:xfrm>
            <a:custGeom>
              <a:avLst/>
              <a:gdLst/>
              <a:ahLst/>
              <a:cxnLst>
                <a:cxn ang="0">
                  <a:pos x="194" y="45"/>
                </a:cxn>
                <a:cxn ang="0">
                  <a:pos x="145" y="133"/>
                </a:cxn>
                <a:cxn ang="0">
                  <a:pos x="23" y="110"/>
                </a:cxn>
                <a:cxn ang="0">
                  <a:pos x="111" y="4"/>
                </a:cxn>
                <a:cxn ang="0">
                  <a:pos x="194" y="45"/>
                </a:cxn>
              </a:cxnLst>
              <a:rect l="0" t="0" r="r" b="b"/>
              <a:pathLst>
                <a:path w="208" h="161">
                  <a:moveTo>
                    <a:pt x="194" y="45"/>
                  </a:moveTo>
                  <a:cubicBezTo>
                    <a:pt x="205" y="78"/>
                    <a:pt x="208" y="119"/>
                    <a:pt x="145" y="133"/>
                  </a:cubicBezTo>
                  <a:cubicBezTo>
                    <a:pt x="83" y="148"/>
                    <a:pt x="44" y="161"/>
                    <a:pt x="23" y="110"/>
                  </a:cubicBezTo>
                  <a:cubicBezTo>
                    <a:pt x="0" y="55"/>
                    <a:pt x="42" y="7"/>
                    <a:pt x="111" y="4"/>
                  </a:cubicBezTo>
                  <a:cubicBezTo>
                    <a:pt x="181" y="0"/>
                    <a:pt x="186" y="22"/>
                    <a:pt x="194" y="45"/>
                  </a:cubicBezTo>
                  <a:close/>
                </a:path>
              </a:pathLst>
            </a:custGeom>
            <a:solidFill>
              <a:srgbClr val="EBC2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2862263" y="3981450"/>
              <a:ext cx="493713" cy="115888"/>
            </a:xfrm>
            <a:custGeom>
              <a:avLst/>
              <a:gdLst/>
              <a:ahLst/>
              <a:cxnLst>
                <a:cxn ang="0">
                  <a:pos x="343" y="34"/>
                </a:cxn>
                <a:cxn ang="0">
                  <a:pos x="226" y="72"/>
                </a:cxn>
                <a:cxn ang="0">
                  <a:pos x="138" y="76"/>
                </a:cxn>
                <a:cxn ang="0">
                  <a:pos x="23" y="12"/>
                </a:cxn>
                <a:cxn ang="0">
                  <a:pos x="86" y="7"/>
                </a:cxn>
                <a:cxn ang="0">
                  <a:pos x="108" y="33"/>
                </a:cxn>
                <a:cxn ang="0">
                  <a:pos x="217" y="18"/>
                </a:cxn>
                <a:cxn ang="0">
                  <a:pos x="320" y="23"/>
                </a:cxn>
                <a:cxn ang="0">
                  <a:pos x="343" y="34"/>
                </a:cxn>
              </a:cxnLst>
              <a:rect l="0" t="0" r="r" b="b"/>
              <a:pathLst>
                <a:path w="379" h="88">
                  <a:moveTo>
                    <a:pt x="343" y="34"/>
                  </a:moveTo>
                  <a:cubicBezTo>
                    <a:pt x="306" y="43"/>
                    <a:pt x="265" y="60"/>
                    <a:pt x="226" y="72"/>
                  </a:cubicBezTo>
                  <a:cubicBezTo>
                    <a:pt x="186" y="84"/>
                    <a:pt x="161" y="88"/>
                    <a:pt x="138" y="76"/>
                  </a:cubicBezTo>
                  <a:cubicBezTo>
                    <a:pt x="114" y="64"/>
                    <a:pt x="47" y="24"/>
                    <a:pt x="23" y="12"/>
                  </a:cubicBezTo>
                  <a:cubicBezTo>
                    <a:pt x="0" y="0"/>
                    <a:pt x="72" y="2"/>
                    <a:pt x="86" y="7"/>
                  </a:cubicBezTo>
                  <a:cubicBezTo>
                    <a:pt x="101" y="12"/>
                    <a:pt x="91" y="48"/>
                    <a:pt x="108" y="33"/>
                  </a:cubicBezTo>
                  <a:cubicBezTo>
                    <a:pt x="126" y="19"/>
                    <a:pt x="181" y="19"/>
                    <a:pt x="217" y="18"/>
                  </a:cubicBezTo>
                  <a:cubicBezTo>
                    <a:pt x="253" y="18"/>
                    <a:pt x="300" y="26"/>
                    <a:pt x="320" y="23"/>
                  </a:cubicBezTo>
                  <a:cubicBezTo>
                    <a:pt x="339" y="21"/>
                    <a:pt x="379" y="33"/>
                    <a:pt x="343" y="34"/>
                  </a:cubicBezTo>
                  <a:close/>
                </a:path>
              </a:pathLst>
            </a:custGeom>
            <a:solidFill>
              <a:srgbClr val="DCAC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2439988" y="3894138"/>
              <a:ext cx="544513" cy="450850"/>
            </a:xfrm>
            <a:custGeom>
              <a:avLst/>
              <a:gdLst/>
              <a:ahLst/>
              <a:cxnLst>
                <a:cxn ang="0">
                  <a:pos x="418" y="200"/>
                </a:cxn>
                <a:cxn ang="0">
                  <a:pos x="379" y="221"/>
                </a:cxn>
                <a:cxn ang="0">
                  <a:pos x="373" y="178"/>
                </a:cxn>
                <a:cxn ang="0">
                  <a:pos x="339" y="170"/>
                </a:cxn>
                <a:cxn ang="0">
                  <a:pos x="298" y="126"/>
                </a:cxn>
                <a:cxn ang="0">
                  <a:pos x="227" y="123"/>
                </a:cxn>
                <a:cxn ang="0">
                  <a:pos x="176" y="48"/>
                </a:cxn>
                <a:cxn ang="0">
                  <a:pos x="21" y="15"/>
                </a:cxn>
                <a:cxn ang="0">
                  <a:pos x="56" y="100"/>
                </a:cxn>
                <a:cxn ang="0">
                  <a:pos x="173" y="209"/>
                </a:cxn>
                <a:cxn ang="0">
                  <a:pos x="320" y="324"/>
                </a:cxn>
                <a:cxn ang="0">
                  <a:pos x="354" y="306"/>
                </a:cxn>
                <a:cxn ang="0">
                  <a:pos x="418" y="200"/>
                </a:cxn>
              </a:cxnLst>
              <a:rect l="0" t="0" r="r" b="b"/>
              <a:pathLst>
                <a:path w="418" h="347">
                  <a:moveTo>
                    <a:pt x="418" y="200"/>
                  </a:moveTo>
                  <a:cubicBezTo>
                    <a:pt x="406" y="200"/>
                    <a:pt x="395" y="202"/>
                    <a:pt x="379" y="221"/>
                  </a:cubicBezTo>
                  <a:cubicBezTo>
                    <a:pt x="363" y="239"/>
                    <a:pt x="392" y="192"/>
                    <a:pt x="373" y="178"/>
                  </a:cubicBezTo>
                  <a:cubicBezTo>
                    <a:pt x="354" y="165"/>
                    <a:pt x="353" y="164"/>
                    <a:pt x="339" y="170"/>
                  </a:cubicBezTo>
                  <a:cubicBezTo>
                    <a:pt x="325" y="176"/>
                    <a:pt x="324" y="142"/>
                    <a:pt x="298" y="126"/>
                  </a:cubicBezTo>
                  <a:cubicBezTo>
                    <a:pt x="273" y="111"/>
                    <a:pt x="261" y="113"/>
                    <a:pt x="227" y="123"/>
                  </a:cubicBezTo>
                  <a:cubicBezTo>
                    <a:pt x="193" y="133"/>
                    <a:pt x="275" y="101"/>
                    <a:pt x="176" y="48"/>
                  </a:cubicBezTo>
                  <a:cubicBezTo>
                    <a:pt x="115" y="15"/>
                    <a:pt x="43" y="0"/>
                    <a:pt x="21" y="15"/>
                  </a:cubicBezTo>
                  <a:cubicBezTo>
                    <a:pt x="0" y="30"/>
                    <a:pt x="28" y="81"/>
                    <a:pt x="56" y="100"/>
                  </a:cubicBezTo>
                  <a:cubicBezTo>
                    <a:pt x="83" y="119"/>
                    <a:pt x="151" y="193"/>
                    <a:pt x="173" y="209"/>
                  </a:cubicBezTo>
                  <a:cubicBezTo>
                    <a:pt x="194" y="225"/>
                    <a:pt x="295" y="301"/>
                    <a:pt x="320" y="324"/>
                  </a:cubicBezTo>
                  <a:cubicBezTo>
                    <a:pt x="346" y="347"/>
                    <a:pt x="360" y="341"/>
                    <a:pt x="354" y="306"/>
                  </a:cubicBezTo>
                  <a:cubicBezTo>
                    <a:pt x="348" y="270"/>
                    <a:pt x="376" y="244"/>
                    <a:pt x="418" y="200"/>
                  </a:cubicBezTo>
                  <a:close/>
                </a:path>
              </a:pathLst>
            </a:custGeom>
            <a:solidFill>
              <a:srgbClr val="DCAC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2444750" y="3773488"/>
              <a:ext cx="285750" cy="193675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20" y="85"/>
                </a:cxn>
                <a:cxn ang="0">
                  <a:pos x="209" y="148"/>
                </a:cxn>
                <a:cxn ang="0">
                  <a:pos x="133" y="56"/>
                </a:cxn>
                <a:cxn ang="0">
                  <a:pos x="30" y="24"/>
                </a:cxn>
              </a:cxnLst>
              <a:rect l="0" t="0" r="r" b="b"/>
              <a:pathLst>
                <a:path w="219" h="148">
                  <a:moveTo>
                    <a:pt x="30" y="24"/>
                  </a:moveTo>
                  <a:cubicBezTo>
                    <a:pt x="0" y="42"/>
                    <a:pt x="6" y="63"/>
                    <a:pt x="20" y="85"/>
                  </a:cubicBezTo>
                  <a:cubicBezTo>
                    <a:pt x="53" y="76"/>
                    <a:pt x="186" y="118"/>
                    <a:pt x="209" y="148"/>
                  </a:cubicBezTo>
                  <a:cubicBezTo>
                    <a:pt x="219" y="113"/>
                    <a:pt x="177" y="100"/>
                    <a:pt x="133" y="56"/>
                  </a:cubicBezTo>
                  <a:cubicBezTo>
                    <a:pt x="112" y="35"/>
                    <a:pt x="71" y="0"/>
                    <a:pt x="30" y="24"/>
                  </a:cubicBezTo>
                  <a:close/>
                </a:path>
              </a:pathLst>
            </a:custGeom>
            <a:solidFill>
              <a:srgbClr val="DCAC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2762250" y="3965575"/>
              <a:ext cx="230188" cy="1587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45" y="108"/>
                </a:cxn>
                <a:cxn ang="0">
                  <a:pos x="162" y="90"/>
                </a:cxn>
                <a:cxn ang="0">
                  <a:pos x="18" y="36"/>
                </a:cxn>
              </a:cxnLst>
              <a:rect l="0" t="0" r="r" b="b"/>
              <a:pathLst>
                <a:path w="177" h="122">
                  <a:moveTo>
                    <a:pt x="18" y="36"/>
                  </a:moveTo>
                  <a:cubicBezTo>
                    <a:pt x="39" y="44"/>
                    <a:pt x="120" y="93"/>
                    <a:pt x="145" y="108"/>
                  </a:cubicBezTo>
                  <a:cubicBezTo>
                    <a:pt x="171" y="122"/>
                    <a:pt x="177" y="106"/>
                    <a:pt x="162" y="90"/>
                  </a:cubicBezTo>
                  <a:cubicBezTo>
                    <a:pt x="146" y="73"/>
                    <a:pt x="0" y="0"/>
                    <a:pt x="18" y="36"/>
                  </a:cubicBezTo>
                  <a:close/>
                </a:path>
              </a:pathLst>
            </a:custGeom>
            <a:solidFill>
              <a:srgbClr val="DCAC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4" name="Freeform 18"/>
            <p:cNvSpPr>
              <a:spLocks noEditPoints="1"/>
            </p:cNvSpPr>
            <p:nvPr/>
          </p:nvSpPr>
          <p:spPr bwMode="auto">
            <a:xfrm>
              <a:off x="3248025" y="4183063"/>
              <a:ext cx="160338" cy="157163"/>
            </a:xfrm>
            <a:custGeom>
              <a:avLst/>
              <a:gdLst/>
              <a:ahLst/>
              <a:cxnLst>
                <a:cxn ang="0">
                  <a:pos x="109" y="105"/>
                </a:cxn>
                <a:cxn ang="0">
                  <a:pos x="89" y="15"/>
                </a:cxn>
                <a:cxn ang="0">
                  <a:pos x="109" y="105"/>
                </a:cxn>
                <a:cxn ang="0">
                  <a:pos x="46" y="120"/>
                </a:cxn>
                <a:cxn ang="0">
                  <a:pos x="46" y="118"/>
                </a:cxn>
                <a:cxn ang="0">
                  <a:pos x="48" y="121"/>
                </a:cxn>
                <a:cxn ang="0">
                  <a:pos x="46" y="120"/>
                </a:cxn>
                <a:cxn ang="0">
                  <a:pos x="46" y="40"/>
                </a:cxn>
                <a:cxn ang="0">
                  <a:pos x="46" y="5"/>
                </a:cxn>
                <a:cxn ang="0">
                  <a:pos x="49" y="0"/>
                </a:cxn>
                <a:cxn ang="0">
                  <a:pos x="76" y="103"/>
                </a:cxn>
                <a:cxn ang="0">
                  <a:pos x="46" y="40"/>
                </a:cxn>
                <a:cxn ang="0">
                  <a:pos x="46" y="5"/>
                </a:cxn>
                <a:cxn ang="0">
                  <a:pos x="46" y="40"/>
                </a:cxn>
                <a:cxn ang="0">
                  <a:pos x="46" y="5"/>
                </a:cxn>
                <a:cxn ang="0">
                  <a:pos x="46" y="118"/>
                </a:cxn>
                <a:cxn ang="0">
                  <a:pos x="16" y="8"/>
                </a:cxn>
                <a:cxn ang="0">
                  <a:pos x="46" y="120"/>
                </a:cxn>
                <a:cxn ang="0">
                  <a:pos x="46" y="118"/>
                </a:cxn>
              </a:cxnLst>
              <a:rect l="0" t="0" r="r" b="b"/>
              <a:pathLst>
                <a:path w="124" h="121">
                  <a:moveTo>
                    <a:pt x="109" y="105"/>
                  </a:moveTo>
                  <a:cubicBezTo>
                    <a:pt x="112" y="80"/>
                    <a:pt x="107" y="44"/>
                    <a:pt x="89" y="15"/>
                  </a:cubicBezTo>
                  <a:cubicBezTo>
                    <a:pt x="123" y="43"/>
                    <a:pt x="124" y="79"/>
                    <a:pt x="109" y="105"/>
                  </a:cubicBezTo>
                  <a:close/>
                  <a:moveTo>
                    <a:pt x="46" y="120"/>
                  </a:moveTo>
                  <a:cubicBezTo>
                    <a:pt x="46" y="118"/>
                    <a:pt x="46" y="118"/>
                    <a:pt x="46" y="118"/>
                  </a:cubicBezTo>
                  <a:cubicBezTo>
                    <a:pt x="47" y="119"/>
                    <a:pt x="47" y="120"/>
                    <a:pt x="48" y="121"/>
                  </a:cubicBezTo>
                  <a:cubicBezTo>
                    <a:pt x="47" y="121"/>
                    <a:pt x="47" y="121"/>
                    <a:pt x="46" y="120"/>
                  </a:cubicBezTo>
                  <a:close/>
                  <a:moveTo>
                    <a:pt x="46" y="40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8" y="1"/>
                    <a:pt x="49" y="0"/>
                  </a:cubicBezTo>
                  <a:cubicBezTo>
                    <a:pt x="49" y="19"/>
                    <a:pt x="68" y="89"/>
                    <a:pt x="76" y="103"/>
                  </a:cubicBezTo>
                  <a:cubicBezTo>
                    <a:pt x="63" y="95"/>
                    <a:pt x="51" y="66"/>
                    <a:pt x="46" y="40"/>
                  </a:cubicBezTo>
                  <a:close/>
                  <a:moveTo>
                    <a:pt x="46" y="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3" y="27"/>
                    <a:pt x="43" y="13"/>
                    <a:pt x="46" y="5"/>
                  </a:cubicBezTo>
                  <a:close/>
                  <a:moveTo>
                    <a:pt x="46" y="118"/>
                  </a:moveTo>
                  <a:cubicBezTo>
                    <a:pt x="30" y="92"/>
                    <a:pt x="16" y="38"/>
                    <a:pt x="16" y="8"/>
                  </a:cubicBezTo>
                  <a:cubicBezTo>
                    <a:pt x="0" y="43"/>
                    <a:pt x="11" y="99"/>
                    <a:pt x="46" y="120"/>
                  </a:cubicBezTo>
                  <a:lnTo>
                    <a:pt x="46" y="118"/>
                  </a:lnTo>
                  <a:close/>
                </a:path>
              </a:pathLst>
            </a:custGeom>
            <a:solidFill>
              <a:srgbClr val="7D605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2944813" y="4213225"/>
              <a:ext cx="966788" cy="306388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289" y="105"/>
                </a:cxn>
                <a:cxn ang="0">
                  <a:pos x="708" y="22"/>
                </a:cxn>
                <a:cxn ang="0">
                  <a:pos x="508" y="65"/>
                </a:cxn>
                <a:cxn ang="0">
                  <a:pos x="0" y="115"/>
                </a:cxn>
              </a:cxnLst>
              <a:rect l="0" t="0" r="r" b="b"/>
              <a:pathLst>
                <a:path w="743" h="235">
                  <a:moveTo>
                    <a:pt x="0" y="115"/>
                  </a:moveTo>
                  <a:cubicBezTo>
                    <a:pt x="31" y="147"/>
                    <a:pt x="116" y="167"/>
                    <a:pt x="289" y="105"/>
                  </a:cubicBezTo>
                  <a:cubicBezTo>
                    <a:pt x="462" y="43"/>
                    <a:pt x="673" y="44"/>
                    <a:pt x="708" y="22"/>
                  </a:cubicBezTo>
                  <a:cubicBezTo>
                    <a:pt x="743" y="0"/>
                    <a:pt x="696" y="54"/>
                    <a:pt x="508" y="65"/>
                  </a:cubicBezTo>
                  <a:cubicBezTo>
                    <a:pt x="320" y="76"/>
                    <a:pt x="123" y="235"/>
                    <a:pt x="0" y="115"/>
                  </a:cubicBezTo>
                  <a:close/>
                </a:path>
              </a:pathLst>
            </a:custGeom>
            <a:solidFill>
              <a:srgbClr val="7D605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2889250" y="4003675"/>
              <a:ext cx="442913" cy="152400"/>
            </a:xfrm>
            <a:custGeom>
              <a:avLst/>
              <a:gdLst/>
              <a:ahLst/>
              <a:cxnLst>
                <a:cxn ang="0">
                  <a:pos x="340" y="26"/>
                </a:cxn>
                <a:cxn ang="0">
                  <a:pos x="188" y="67"/>
                </a:cxn>
                <a:cxn ang="0">
                  <a:pos x="111" y="103"/>
                </a:cxn>
                <a:cxn ang="0">
                  <a:pos x="112" y="75"/>
                </a:cxn>
                <a:cxn ang="0">
                  <a:pos x="32" y="19"/>
                </a:cxn>
                <a:cxn ang="0">
                  <a:pos x="128" y="70"/>
                </a:cxn>
                <a:cxn ang="0">
                  <a:pos x="340" y="26"/>
                </a:cxn>
              </a:cxnLst>
              <a:rect l="0" t="0" r="r" b="b"/>
              <a:pathLst>
                <a:path w="340" h="116">
                  <a:moveTo>
                    <a:pt x="340" y="26"/>
                  </a:moveTo>
                  <a:cubicBezTo>
                    <a:pt x="286" y="47"/>
                    <a:pt x="219" y="57"/>
                    <a:pt x="188" y="67"/>
                  </a:cubicBezTo>
                  <a:cubicBezTo>
                    <a:pt x="156" y="76"/>
                    <a:pt x="132" y="91"/>
                    <a:pt x="111" y="103"/>
                  </a:cubicBezTo>
                  <a:cubicBezTo>
                    <a:pt x="90" y="116"/>
                    <a:pt x="139" y="96"/>
                    <a:pt x="112" y="75"/>
                  </a:cubicBezTo>
                  <a:cubicBezTo>
                    <a:pt x="85" y="55"/>
                    <a:pt x="64" y="38"/>
                    <a:pt x="32" y="19"/>
                  </a:cubicBezTo>
                  <a:cubicBezTo>
                    <a:pt x="0" y="0"/>
                    <a:pt x="105" y="60"/>
                    <a:pt x="128" y="70"/>
                  </a:cubicBezTo>
                  <a:cubicBezTo>
                    <a:pt x="151" y="80"/>
                    <a:pt x="270" y="38"/>
                    <a:pt x="340" y="26"/>
                  </a:cubicBezTo>
                  <a:close/>
                </a:path>
              </a:pathLst>
            </a:custGeom>
            <a:solidFill>
              <a:srgbClr val="7D605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4160838" y="3546475"/>
              <a:ext cx="641350" cy="611188"/>
            </a:xfrm>
            <a:custGeom>
              <a:avLst/>
              <a:gdLst/>
              <a:ahLst/>
              <a:cxnLst>
                <a:cxn ang="0">
                  <a:pos x="212" y="18"/>
                </a:cxn>
                <a:cxn ang="0">
                  <a:pos x="114" y="205"/>
                </a:cxn>
                <a:cxn ang="0">
                  <a:pos x="125" y="323"/>
                </a:cxn>
                <a:cxn ang="0">
                  <a:pos x="276" y="469"/>
                </a:cxn>
                <a:cxn ang="0">
                  <a:pos x="315" y="6"/>
                </a:cxn>
                <a:cxn ang="0">
                  <a:pos x="212" y="18"/>
                </a:cxn>
              </a:cxnLst>
              <a:rect l="0" t="0" r="r" b="b"/>
              <a:pathLst>
                <a:path w="492" h="469">
                  <a:moveTo>
                    <a:pt x="212" y="18"/>
                  </a:moveTo>
                  <a:cubicBezTo>
                    <a:pt x="205" y="158"/>
                    <a:pt x="196" y="211"/>
                    <a:pt x="114" y="205"/>
                  </a:cubicBezTo>
                  <a:cubicBezTo>
                    <a:pt x="31" y="200"/>
                    <a:pt x="0" y="295"/>
                    <a:pt x="125" y="323"/>
                  </a:cubicBezTo>
                  <a:cubicBezTo>
                    <a:pt x="220" y="345"/>
                    <a:pt x="224" y="420"/>
                    <a:pt x="276" y="469"/>
                  </a:cubicBezTo>
                  <a:cubicBezTo>
                    <a:pt x="276" y="469"/>
                    <a:pt x="492" y="61"/>
                    <a:pt x="315" y="6"/>
                  </a:cubicBezTo>
                  <a:cubicBezTo>
                    <a:pt x="298" y="0"/>
                    <a:pt x="236" y="14"/>
                    <a:pt x="212" y="18"/>
                  </a:cubicBezTo>
                  <a:close/>
                </a:path>
              </a:pathLst>
            </a:custGeom>
            <a:solidFill>
              <a:srgbClr val="BD90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4449763" y="3530600"/>
              <a:ext cx="295275" cy="820738"/>
            </a:xfrm>
            <a:custGeom>
              <a:avLst/>
              <a:gdLst/>
              <a:ahLst/>
              <a:cxnLst>
                <a:cxn ang="0">
                  <a:pos x="79" y="12"/>
                </a:cxn>
                <a:cxn ang="0">
                  <a:pos x="15" y="22"/>
                </a:cxn>
                <a:cxn ang="0">
                  <a:pos x="86" y="624"/>
                </a:cxn>
                <a:cxn ang="0">
                  <a:pos x="181" y="572"/>
                </a:cxn>
                <a:cxn ang="0">
                  <a:pos x="79" y="12"/>
                </a:cxn>
              </a:cxnLst>
              <a:rect l="0" t="0" r="r" b="b"/>
              <a:pathLst>
                <a:path w="227" h="631">
                  <a:moveTo>
                    <a:pt x="79" y="12"/>
                  </a:moveTo>
                  <a:cubicBezTo>
                    <a:pt x="62" y="0"/>
                    <a:pt x="15" y="22"/>
                    <a:pt x="15" y="22"/>
                  </a:cubicBezTo>
                  <a:cubicBezTo>
                    <a:pt x="0" y="99"/>
                    <a:pt x="41" y="473"/>
                    <a:pt x="86" y="624"/>
                  </a:cubicBezTo>
                  <a:cubicBezTo>
                    <a:pt x="86" y="624"/>
                    <a:pt x="136" y="631"/>
                    <a:pt x="181" y="572"/>
                  </a:cubicBezTo>
                  <a:cubicBezTo>
                    <a:pt x="227" y="512"/>
                    <a:pt x="211" y="59"/>
                    <a:pt x="79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4498975" y="3430588"/>
              <a:ext cx="1408113" cy="917575"/>
            </a:xfrm>
            <a:custGeom>
              <a:avLst/>
              <a:gdLst/>
              <a:ahLst/>
              <a:cxnLst>
                <a:cxn ang="0">
                  <a:pos x="416" y="31"/>
                </a:cxn>
                <a:cxn ang="0">
                  <a:pos x="363" y="31"/>
                </a:cxn>
                <a:cxn ang="0">
                  <a:pos x="34" y="68"/>
                </a:cxn>
                <a:cxn ang="0">
                  <a:pos x="13" y="235"/>
                </a:cxn>
                <a:cxn ang="0">
                  <a:pos x="72" y="704"/>
                </a:cxn>
                <a:cxn ang="0">
                  <a:pos x="410" y="696"/>
                </a:cxn>
                <a:cxn ang="0">
                  <a:pos x="1082" y="696"/>
                </a:cxn>
                <a:cxn ang="0">
                  <a:pos x="1082" y="0"/>
                </a:cxn>
                <a:cxn ang="0">
                  <a:pos x="416" y="31"/>
                </a:cxn>
              </a:cxnLst>
              <a:rect l="0" t="0" r="r" b="b"/>
              <a:pathLst>
                <a:path w="1082" h="704">
                  <a:moveTo>
                    <a:pt x="416" y="31"/>
                  </a:moveTo>
                  <a:cubicBezTo>
                    <a:pt x="397" y="31"/>
                    <a:pt x="379" y="31"/>
                    <a:pt x="363" y="31"/>
                  </a:cubicBezTo>
                  <a:cubicBezTo>
                    <a:pt x="229" y="27"/>
                    <a:pt x="69" y="64"/>
                    <a:pt x="34" y="68"/>
                  </a:cubicBezTo>
                  <a:cubicBezTo>
                    <a:pt x="0" y="71"/>
                    <a:pt x="7" y="130"/>
                    <a:pt x="13" y="235"/>
                  </a:cubicBezTo>
                  <a:cubicBezTo>
                    <a:pt x="18" y="341"/>
                    <a:pt x="62" y="672"/>
                    <a:pt x="72" y="704"/>
                  </a:cubicBezTo>
                  <a:cubicBezTo>
                    <a:pt x="190" y="698"/>
                    <a:pt x="303" y="696"/>
                    <a:pt x="410" y="696"/>
                  </a:cubicBezTo>
                  <a:cubicBezTo>
                    <a:pt x="1082" y="696"/>
                    <a:pt x="1082" y="696"/>
                    <a:pt x="1082" y="696"/>
                  </a:cubicBezTo>
                  <a:cubicBezTo>
                    <a:pt x="1082" y="0"/>
                    <a:pt x="1082" y="0"/>
                    <a:pt x="1082" y="0"/>
                  </a:cubicBezTo>
                  <a:lnTo>
                    <a:pt x="416" y="3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4521200" y="3452813"/>
              <a:ext cx="1385888" cy="868363"/>
            </a:xfrm>
            <a:custGeom>
              <a:avLst/>
              <a:gdLst/>
              <a:ahLst/>
              <a:cxnLst>
                <a:cxn ang="0">
                  <a:pos x="1065" y="0"/>
                </a:cxn>
                <a:cxn ang="0">
                  <a:pos x="345" y="28"/>
                </a:cxn>
                <a:cxn ang="0">
                  <a:pos x="33" y="63"/>
                </a:cxn>
                <a:cxn ang="0">
                  <a:pos x="12" y="222"/>
                </a:cxn>
                <a:cxn ang="0">
                  <a:pos x="69" y="666"/>
                </a:cxn>
                <a:cxn ang="0">
                  <a:pos x="420" y="648"/>
                </a:cxn>
                <a:cxn ang="0">
                  <a:pos x="1065" y="652"/>
                </a:cxn>
                <a:cxn ang="0">
                  <a:pos x="1065" y="0"/>
                </a:cxn>
              </a:cxnLst>
              <a:rect l="0" t="0" r="r" b="b"/>
              <a:pathLst>
                <a:path w="1065" h="666">
                  <a:moveTo>
                    <a:pt x="1065" y="0"/>
                  </a:moveTo>
                  <a:cubicBezTo>
                    <a:pt x="1039" y="1"/>
                    <a:pt x="419" y="30"/>
                    <a:pt x="345" y="28"/>
                  </a:cubicBezTo>
                  <a:cubicBezTo>
                    <a:pt x="271" y="26"/>
                    <a:pt x="66" y="60"/>
                    <a:pt x="33" y="63"/>
                  </a:cubicBezTo>
                  <a:cubicBezTo>
                    <a:pt x="0" y="66"/>
                    <a:pt x="7" y="122"/>
                    <a:pt x="12" y="222"/>
                  </a:cubicBezTo>
                  <a:cubicBezTo>
                    <a:pt x="18" y="322"/>
                    <a:pt x="59" y="635"/>
                    <a:pt x="69" y="666"/>
                  </a:cubicBezTo>
                  <a:cubicBezTo>
                    <a:pt x="110" y="650"/>
                    <a:pt x="252" y="646"/>
                    <a:pt x="420" y="648"/>
                  </a:cubicBezTo>
                  <a:cubicBezTo>
                    <a:pt x="1065" y="652"/>
                    <a:pt x="1065" y="652"/>
                    <a:pt x="1065" y="652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4616450" y="3986213"/>
              <a:ext cx="530225" cy="5873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08" y="0"/>
                </a:cxn>
                <a:cxn ang="0">
                  <a:pos x="0" y="45"/>
                </a:cxn>
              </a:cxnLst>
              <a:rect l="0" t="0" r="r" b="b"/>
              <a:pathLst>
                <a:path w="408" h="45">
                  <a:moveTo>
                    <a:pt x="0" y="45"/>
                  </a:moveTo>
                  <a:cubicBezTo>
                    <a:pt x="140" y="18"/>
                    <a:pt x="310" y="6"/>
                    <a:pt x="408" y="0"/>
                  </a:cubicBezTo>
                  <a:cubicBezTo>
                    <a:pt x="315" y="24"/>
                    <a:pt x="146" y="37"/>
                    <a:pt x="0" y="4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2" name="Freeform 26"/>
            <p:cNvSpPr>
              <a:spLocks noEditPoints="1"/>
            </p:cNvSpPr>
            <p:nvPr/>
          </p:nvSpPr>
          <p:spPr bwMode="auto">
            <a:xfrm>
              <a:off x="4789488" y="3873500"/>
              <a:ext cx="134938" cy="117475"/>
            </a:xfrm>
            <a:custGeom>
              <a:avLst/>
              <a:gdLst/>
              <a:ahLst/>
              <a:cxnLst>
                <a:cxn ang="0">
                  <a:pos x="70" y="4"/>
                </a:cxn>
                <a:cxn ang="0">
                  <a:pos x="52" y="0"/>
                </a:cxn>
                <a:cxn ang="0">
                  <a:pos x="52" y="11"/>
                </a:cxn>
                <a:cxn ang="0">
                  <a:pos x="66" y="14"/>
                </a:cxn>
                <a:cxn ang="0">
                  <a:pos x="84" y="60"/>
                </a:cxn>
                <a:cxn ang="0">
                  <a:pos x="52" y="81"/>
                </a:cxn>
                <a:cxn ang="0">
                  <a:pos x="52" y="91"/>
                </a:cxn>
                <a:cxn ang="0">
                  <a:pos x="94" y="64"/>
                </a:cxn>
                <a:cxn ang="0">
                  <a:pos x="70" y="4"/>
                </a:cxn>
                <a:cxn ang="0">
                  <a:pos x="52" y="0"/>
                </a:cxn>
                <a:cxn ang="0">
                  <a:pos x="10" y="27"/>
                </a:cxn>
                <a:cxn ang="0">
                  <a:pos x="33" y="88"/>
                </a:cxn>
                <a:cxn ang="0">
                  <a:pos x="52" y="91"/>
                </a:cxn>
                <a:cxn ang="0">
                  <a:pos x="52" y="81"/>
                </a:cxn>
                <a:cxn ang="0">
                  <a:pos x="38" y="78"/>
                </a:cxn>
                <a:cxn ang="0">
                  <a:pos x="20" y="32"/>
                </a:cxn>
                <a:cxn ang="0">
                  <a:pos x="52" y="11"/>
                </a:cxn>
                <a:cxn ang="0">
                  <a:pos x="52" y="0"/>
                </a:cxn>
              </a:cxnLst>
              <a:rect l="0" t="0" r="r" b="b"/>
              <a:pathLst>
                <a:path w="104" h="91">
                  <a:moveTo>
                    <a:pt x="70" y="4"/>
                  </a:moveTo>
                  <a:cubicBezTo>
                    <a:pt x="64" y="1"/>
                    <a:pt x="58" y="0"/>
                    <a:pt x="52" y="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6" y="11"/>
                    <a:pt x="61" y="12"/>
                    <a:pt x="66" y="14"/>
                  </a:cubicBezTo>
                  <a:cubicBezTo>
                    <a:pt x="83" y="21"/>
                    <a:pt x="91" y="42"/>
                    <a:pt x="84" y="60"/>
                  </a:cubicBezTo>
                  <a:cubicBezTo>
                    <a:pt x="78" y="73"/>
                    <a:pt x="65" y="81"/>
                    <a:pt x="52" y="8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9" y="91"/>
                    <a:pt x="86" y="81"/>
                    <a:pt x="94" y="64"/>
                  </a:cubicBezTo>
                  <a:cubicBezTo>
                    <a:pt x="104" y="41"/>
                    <a:pt x="93" y="14"/>
                    <a:pt x="70" y="4"/>
                  </a:cubicBezTo>
                  <a:close/>
                  <a:moveTo>
                    <a:pt x="52" y="0"/>
                  </a:moveTo>
                  <a:cubicBezTo>
                    <a:pt x="34" y="0"/>
                    <a:pt x="17" y="10"/>
                    <a:pt x="10" y="27"/>
                  </a:cubicBezTo>
                  <a:cubicBezTo>
                    <a:pt x="0" y="51"/>
                    <a:pt x="10" y="78"/>
                    <a:pt x="33" y="88"/>
                  </a:cubicBezTo>
                  <a:cubicBezTo>
                    <a:pt x="39" y="90"/>
                    <a:pt x="46" y="91"/>
                    <a:pt x="52" y="9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47" y="81"/>
                    <a:pt x="42" y="80"/>
                    <a:pt x="38" y="78"/>
                  </a:cubicBezTo>
                  <a:cubicBezTo>
                    <a:pt x="20" y="70"/>
                    <a:pt x="12" y="49"/>
                    <a:pt x="20" y="32"/>
                  </a:cubicBezTo>
                  <a:cubicBezTo>
                    <a:pt x="25" y="19"/>
                    <a:pt x="38" y="11"/>
                    <a:pt x="52" y="11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4849813" y="3902075"/>
              <a:ext cx="26988" cy="2698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2" y="6"/>
                </a:cxn>
                <a:cxn ang="0">
                  <a:pos x="7" y="18"/>
                </a:cxn>
                <a:cxn ang="0">
                  <a:pos x="18" y="13"/>
                </a:cxn>
                <a:cxn ang="0">
                  <a:pos x="14" y="2"/>
                </a:cxn>
              </a:cxnLst>
              <a:rect l="0" t="0" r="r" b="b"/>
              <a:pathLst>
                <a:path w="20" h="20">
                  <a:moveTo>
                    <a:pt x="14" y="2"/>
                  </a:moveTo>
                  <a:cubicBezTo>
                    <a:pt x="9" y="0"/>
                    <a:pt x="4" y="2"/>
                    <a:pt x="2" y="6"/>
                  </a:cubicBezTo>
                  <a:cubicBezTo>
                    <a:pt x="0" y="11"/>
                    <a:pt x="2" y="16"/>
                    <a:pt x="7" y="18"/>
                  </a:cubicBezTo>
                  <a:cubicBezTo>
                    <a:pt x="11" y="20"/>
                    <a:pt x="16" y="18"/>
                    <a:pt x="18" y="13"/>
                  </a:cubicBezTo>
                  <a:cubicBezTo>
                    <a:pt x="20" y="9"/>
                    <a:pt x="18" y="4"/>
                    <a:pt x="14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4835525" y="3937000"/>
              <a:ext cx="26988" cy="2381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2" y="6"/>
                </a:cxn>
                <a:cxn ang="0">
                  <a:pos x="7" y="18"/>
                </a:cxn>
                <a:cxn ang="0">
                  <a:pos x="18" y="13"/>
                </a:cxn>
                <a:cxn ang="0">
                  <a:pos x="14" y="1"/>
                </a:cxn>
              </a:cxnLst>
              <a:rect l="0" t="0" r="r" b="b"/>
              <a:pathLst>
                <a:path w="20" h="19">
                  <a:moveTo>
                    <a:pt x="14" y="1"/>
                  </a:moveTo>
                  <a:cubicBezTo>
                    <a:pt x="9" y="0"/>
                    <a:pt x="4" y="2"/>
                    <a:pt x="2" y="6"/>
                  </a:cubicBezTo>
                  <a:cubicBezTo>
                    <a:pt x="0" y="10"/>
                    <a:pt x="2" y="16"/>
                    <a:pt x="7" y="18"/>
                  </a:cubicBezTo>
                  <a:cubicBezTo>
                    <a:pt x="11" y="19"/>
                    <a:pt x="16" y="17"/>
                    <a:pt x="18" y="13"/>
                  </a:cubicBezTo>
                  <a:cubicBezTo>
                    <a:pt x="20" y="9"/>
                    <a:pt x="18" y="3"/>
                    <a:pt x="14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5" name="Freeform 29"/>
            <p:cNvSpPr>
              <a:spLocks noEditPoints="1"/>
            </p:cNvSpPr>
            <p:nvPr/>
          </p:nvSpPr>
          <p:spPr bwMode="auto">
            <a:xfrm>
              <a:off x="4935538" y="3857625"/>
              <a:ext cx="125413" cy="117475"/>
            </a:xfrm>
            <a:custGeom>
              <a:avLst/>
              <a:gdLst/>
              <a:ahLst/>
              <a:cxnLst>
                <a:cxn ang="0">
                  <a:pos x="94" y="39"/>
                </a:cxn>
                <a:cxn ang="0">
                  <a:pos x="48" y="0"/>
                </a:cxn>
                <a:cxn ang="0">
                  <a:pos x="48" y="11"/>
                </a:cxn>
                <a:cxn ang="0">
                  <a:pos x="83" y="41"/>
                </a:cxn>
                <a:cxn ang="0">
                  <a:pos x="53" y="80"/>
                </a:cxn>
                <a:cxn ang="0">
                  <a:pos x="48" y="81"/>
                </a:cxn>
                <a:cxn ang="0">
                  <a:pos x="48" y="91"/>
                </a:cxn>
                <a:cxn ang="0">
                  <a:pos x="55" y="91"/>
                </a:cxn>
                <a:cxn ang="0">
                  <a:pos x="94" y="39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" y="52"/>
                </a:cxn>
                <a:cxn ang="0">
                  <a:pos x="48" y="91"/>
                </a:cxn>
                <a:cxn ang="0">
                  <a:pos x="48" y="81"/>
                </a:cxn>
                <a:cxn ang="0">
                  <a:pos x="14" y="50"/>
                </a:cxn>
                <a:cxn ang="0">
                  <a:pos x="44" y="11"/>
                </a:cxn>
                <a:cxn ang="0">
                  <a:pos x="48" y="11"/>
                </a:cxn>
                <a:cxn ang="0">
                  <a:pos x="48" y="0"/>
                </a:cxn>
              </a:cxnLst>
              <a:rect l="0" t="0" r="r" b="b"/>
              <a:pathLst>
                <a:path w="97" h="91">
                  <a:moveTo>
                    <a:pt x="94" y="39"/>
                  </a:moveTo>
                  <a:cubicBezTo>
                    <a:pt x="91" y="16"/>
                    <a:pt x="71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66" y="11"/>
                    <a:pt x="81" y="23"/>
                    <a:pt x="83" y="41"/>
                  </a:cubicBezTo>
                  <a:cubicBezTo>
                    <a:pt x="86" y="60"/>
                    <a:pt x="72" y="78"/>
                    <a:pt x="53" y="80"/>
                  </a:cubicBezTo>
                  <a:cubicBezTo>
                    <a:pt x="52" y="80"/>
                    <a:pt x="50" y="81"/>
                    <a:pt x="48" y="8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1" y="91"/>
                    <a:pt x="53" y="91"/>
                    <a:pt x="55" y="91"/>
                  </a:cubicBezTo>
                  <a:cubicBezTo>
                    <a:pt x="80" y="87"/>
                    <a:pt x="97" y="64"/>
                    <a:pt x="94" y="39"/>
                  </a:cubicBezTo>
                  <a:close/>
                  <a:moveTo>
                    <a:pt x="48" y="0"/>
                  </a:moveTo>
                  <a:cubicBezTo>
                    <a:pt x="46" y="0"/>
                    <a:pt x="44" y="0"/>
                    <a:pt x="42" y="0"/>
                  </a:cubicBezTo>
                  <a:cubicBezTo>
                    <a:pt x="17" y="4"/>
                    <a:pt x="0" y="27"/>
                    <a:pt x="3" y="52"/>
                  </a:cubicBezTo>
                  <a:cubicBezTo>
                    <a:pt x="6" y="75"/>
                    <a:pt x="26" y="91"/>
                    <a:pt x="48" y="9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31" y="81"/>
                    <a:pt x="16" y="68"/>
                    <a:pt x="14" y="50"/>
                  </a:cubicBezTo>
                  <a:cubicBezTo>
                    <a:pt x="11" y="31"/>
                    <a:pt x="25" y="14"/>
                    <a:pt x="44" y="11"/>
                  </a:cubicBezTo>
                  <a:cubicBezTo>
                    <a:pt x="45" y="11"/>
                    <a:pt x="47" y="11"/>
                    <a:pt x="48" y="11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5003800" y="3902075"/>
              <a:ext cx="25400" cy="23813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8" y="1"/>
                </a:cxn>
                <a:cxn ang="0">
                  <a:pos x="1" y="11"/>
                </a:cxn>
                <a:cxn ang="0">
                  <a:pos x="10" y="18"/>
                </a:cxn>
                <a:cxn ang="0">
                  <a:pos x="18" y="8"/>
                </a:cxn>
              </a:cxnLst>
              <a:rect l="0" t="0" r="r" b="b"/>
              <a:pathLst>
                <a:path w="19" h="19">
                  <a:moveTo>
                    <a:pt x="18" y="8"/>
                  </a:moveTo>
                  <a:cubicBezTo>
                    <a:pt x="17" y="4"/>
                    <a:pt x="13" y="0"/>
                    <a:pt x="8" y="1"/>
                  </a:cubicBezTo>
                  <a:cubicBezTo>
                    <a:pt x="3" y="2"/>
                    <a:pt x="0" y="6"/>
                    <a:pt x="1" y="11"/>
                  </a:cubicBezTo>
                  <a:cubicBezTo>
                    <a:pt x="1" y="16"/>
                    <a:pt x="6" y="19"/>
                    <a:pt x="10" y="18"/>
                  </a:cubicBezTo>
                  <a:cubicBezTo>
                    <a:pt x="15" y="18"/>
                    <a:pt x="19" y="13"/>
                    <a:pt x="18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4967288" y="3906838"/>
              <a:ext cx="25400" cy="23813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9" y="1"/>
                </a:cxn>
                <a:cxn ang="0">
                  <a:pos x="1" y="11"/>
                </a:cxn>
                <a:cxn ang="0">
                  <a:pos x="11" y="18"/>
                </a:cxn>
                <a:cxn ang="0">
                  <a:pos x="18" y="8"/>
                </a:cxn>
              </a:cxnLst>
              <a:rect l="0" t="0" r="r" b="b"/>
              <a:pathLst>
                <a:path w="19" h="19">
                  <a:moveTo>
                    <a:pt x="18" y="8"/>
                  </a:moveTo>
                  <a:cubicBezTo>
                    <a:pt x="18" y="4"/>
                    <a:pt x="13" y="0"/>
                    <a:pt x="9" y="1"/>
                  </a:cubicBezTo>
                  <a:cubicBezTo>
                    <a:pt x="4" y="1"/>
                    <a:pt x="0" y="6"/>
                    <a:pt x="1" y="11"/>
                  </a:cubicBezTo>
                  <a:cubicBezTo>
                    <a:pt x="2" y="15"/>
                    <a:pt x="6" y="19"/>
                    <a:pt x="11" y="18"/>
                  </a:cubicBezTo>
                  <a:cubicBezTo>
                    <a:pt x="16" y="18"/>
                    <a:pt x="19" y="13"/>
                    <a:pt x="18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8" name="Freeform 32"/>
            <p:cNvSpPr>
              <a:spLocks noEditPoints="1"/>
            </p:cNvSpPr>
            <p:nvPr/>
          </p:nvSpPr>
          <p:spPr bwMode="auto">
            <a:xfrm>
              <a:off x="4638675" y="3879850"/>
              <a:ext cx="122238" cy="120650"/>
            </a:xfrm>
            <a:custGeom>
              <a:avLst/>
              <a:gdLst/>
              <a:ahLst/>
              <a:cxnLst>
                <a:cxn ang="0">
                  <a:pos x="93" y="48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7" y="11"/>
                </a:cxn>
                <a:cxn ang="0">
                  <a:pos x="49" y="11"/>
                </a:cxn>
                <a:cxn ang="0">
                  <a:pos x="82" y="48"/>
                </a:cxn>
                <a:cxn ang="0">
                  <a:pos x="47" y="81"/>
                </a:cxn>
                <a:cxn ang="0">
                  <a:pos x="47" y="92"/>
                </a:cxn>
                <a:cxn ang="0">
                  <a:pos x="93" y="48"/>
                </a:cxn>
                <a:cxn ang="0">
                  <a:pos x="47" y="0"/>
                </a:cxn>
                <a:cxn ang="0">
                  <a:pos x="1" y="44"/>
                </a:cxn>
                <a:cxn ang="0">
                  <a:pos x="45" y="92"/>
                </a:cxn>
                <a:cxn ang="0">
                  <a:pos x="47" y="92"/>
                </a:cxn>
                <a:cxn ang="0">
                  <a:pos x="47" y="81"/>
                </a:cxn>
                <a:cxn ang="0">
                  <a:pos x="45" y="81"/>
                </a:cxn>
                <a:cxn ang="0">
                  <a:pos x="12" y="44"/>
                </a:cxn>
                <a:cxn ang="0">
                  <a:pos x="47" y="11"/>
                </a:cxn>
                <a:cxn ang="0">
                  <a:pos x="47" y="0"/>
                </a:cxn>
              </a:cxnLst>
              <a:rect l="0" t="0" r="r" b="b"/>
              <a:pathLst>
                <a:path w="94" h="92">
                  <a:moveTo>
                    <a:pt x="93" y="48"/>
                  </a:moveTo>
                  <a:cubicBezTo>
                    <a:pt x="94" y="23"/>
                    <a:pt x="75" y="2"/>
                    <a:pt x="49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68" y="12"/>
                    <a:pt x="83" y="28"/>
                    <a:pt x="82" y="48"/>
                  </a:cubicBezTo>
                  <a:cubicBezTo>
                    <a:pt x="81" y="66"/>
                    <a:pt x="66" y="81"/>
                    <a:pt x="47" y="81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71" y="92"/>
                    <a:pt x="92" y="73"/>
                    <a:pt x="93" y="48"/>
                  </a:cubicBezTo>
                  <a:close/>
                  <a:moveTo>
                    <a:pt x="47" y="0"/>
                  </a:moveTo>
                  <a:cubicBezTo>
                    <a:pt x="23" y="0"/>
                    <a:pt x="3" y="19"/>
                    <a:pt x="1" y="44"/>
                  </a:cubicBezTo>
                  <a:cubicBezTo>
                    <a:pt x="0" y="69"/>
                    <a:pt x="20" y="90"/>
                    <a:pt x="45" y="92"/>
                  </a:cubicBezTo>
                  <a:cubicBezTo>
                    <a:pt x="46" y="92"/>
                    <a:pt x="46" y="92"/>
                    <a:pt x="47" y="9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1"/>
                    <a:pt x="46" y="81"/>
                    <a:pt x="45" y="81"/>
                  </a:cubicBezTo>
                  <a:cubicBezTo>
                    <a:pt x="26" y="80"/>
                    <a:pt x="11" y="64"/>
                    <a:pt x="12" y="44"/>
                  </a:cubicBezTo>
                  <a:cubicBezTo>
                    <a:pt x="13" y="26"/>
                    <a:pt x="29" y="11"/>
                    <a:pt x="47" y="11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4706938" y="3930650"/>
              <a:ext cx="23813" cy="2222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9" y="0"/>
                </a:cxn>
                <a:cxn ang="0">
                  <a:pos x="0" y="8"/>
                </a:cxn>
                <a:cxn ang="0">
                  <a:pos x="9" y="17"/>
                </a:cxn>
                <a:cxn ang="0">
                  <a:pos x="18" y="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5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8"/>
                    <a:pt x="17" y="14"/>
                    <a:pt x="18" y="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4670425" y="3927475"/>
              <a:ext cx="23813" cy="23813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0" y="1"/>
                </a:cxn>
                <a:cxn ang="0">
                  <a:pos x="0" y="9"/>
                </a:cxn>
                <a:cxn ang="0">
                  <a:pos x="9" y="18"/>
                </a:cxn>
                <a:cxn ang="0">
                  <a:pos x="18" y="10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cubicBezTo>
                    <a:pt x="18" y="5"/>
                    <a:pt x="14" y="1"/>
                    <a:pt x="10" y="1"/>
                  </a:cubicBezTo>
                  <a:cubicBezTo>
                    <a:pt x="5" y="0"/>
                    <a:pt x="1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8" y="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01" name="Freeform 5"/>
          <p:cNvSpPr>
            <a:spLocks/>
          </p:cNvSpPr>
          <p:nvPr/>
        </p:nvSpPr>
        <p:spPr bwMode="auto">
          <a:xfrm flipH="1">
            <a:off x="4494282" y="1811374"/>
            <a:ext cx="1256682" cy="2635344"/>
          </a:xfrm>
          <a:custGeom>
            <a:avLst/>
            <a:gdLst/>
            <a:ahLst/>
            <a:cxnLst>
              <a:cxn ang="0">
                <a:pos x="132" y="716"/>
              </a:cxn>
              <a:cxn ang="0">
                <a:pos x="4" y="771"/>
              </a:cxn>
              <a:cxn ang="0">
                <a:pos x="140" y="1089"/>
              </a:cxn>
              <a:cxn ang="0">
                <a:pos x="268" y="1034"/>
              </a:cxn>
              <a:cxn ang="0">
                <a:pos x="351" y="1133"/>
              </a:cxn>
              <a:cxn ang="0">
                <a:pos x="540" y="946"/>
              </a:cxn>
              <a:cxn ang="0">
                <a:pos x="427" y="778"/>
              </a:cxn>
              <a:cxn ang="0">
                <a:pos x="540" y="187"/>
              </a:cxn>
              <a:cxn ang="0">
                <a:pos x="351" y="0"/>
              </a:cxn>
              <a:cxn ang="0">
                <a:pos x="258" y="113"/>
              </a:cxn>
              <a:cxn ang="0">
                <a:pos x="129" y="61"/>
              </a:cxn>
              <a:cxn ang="0">
                <a:pos x="0" y="381"/>
              </a:cxn>
              <a:cxn ang="0">
                <a:pos x="129" y="433"/>
              </a:cxn>
              <a:cxn ang="0">
                <a:pos x="132" y="716"/>
              </a:cxn>
            </a:cxnLst>
            <a:rect l="0" t="0" r="r" b="b"/>
            <a:pathLst>
              <a:path w="540" h="1133">
                <a:moveTo>
                  <a:pt x="132" y="716"/>
                </a:moveTo>
                <a:cubicBezTo>
                  <a:pt x="4" y="771"/>
                  <a:pt x="4" y="771"/>
                  <a:pt x="4" y="771"/>
                </a:cubicBezTo>
                <a:cubicBezTo>
                  <a:pt x="140" y="1089"/>
                  <a:pt x="140" y="1089"/>
                  <a:pt x="140" y="1089"/>
                </a:cubicBezTo>
                <a:cubicBezTo>
                  <a:pt x="268" y="1034"/>
                  <a:pt x="268" y="1034"/>
                  <a:pt x="268" y="1034"/>
                </a:cubicBezTo>
                <a:cubicBezTo>
                  <a:pt x="293" y="1069"/>
                  <a:pt x="321" y="1103"/>
                  <a:pt x="351" y="1133"/>
                </a:cubicBezTo>
                <a:cubicBezTo>
                  <a:pt x="540" y="946"/>
                  <a:pt x="540" y="946"/>
                  <a:pt x="540" y="946"/>
                </a:cubicBezTo>
                <a:cubicBezTo>
                  <a:pt x="493" y="899"/>
                  <a:pt x="454" y="842"/>
                  <a:pt x="427" y="778"/>
                </a:cubicBezTo>
                <a:cubicBezTo>
                  <a:pt x="339" y="571"/>
                  <a:pt x="391" y="338"/>
                  <a:pt x="540" y="187"/>
                </a:cubicBezTo>
                <a:cubicBezTo>
                  <a:pt x="351" y="0"/>
                  <a:pt x="351" y="0"/>
                  <a:pt x="351" y="0"/>
                </a:cubicBezTo>
                <a:cubicBezTo>
                  <a:pt x="317" y="34"/>
                  <a:pt x="286" y="72"/>
                  <a:pt x="258" y="11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0" y="381"/>
                  <a:pt x="0" y="381"/>
                  <a:pt x="0" y="381"/>
                </a:cubicBezTo>
                <a:cubicBezTo>
                  <a:pt x="129" y="433"/>
                  <a:pt x="129" y="433"/>
                  <a:pt x="129" y="433"/>
                </a:cubicBezTo>
                <a:cubicBezTo>
                  <a:pt x="113" y="527"/>
                  <a:pt x="114" y="622"/>
                  <a:pt x="132" y="716"/>
                </a:cubicBezTo>
                <a:close/>
              </a:path>
            </a:pathLst>
          </a:custGeom>
          <a:solidFill>
            <a:srgbClr val="8397B1"/>
          </a:solidFill>
          <a:ln w="9525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 flipH="1">
            <a:off x="1481859" y="1811374"/>
            <a:ext cx="1256682" cy="2635344"/>
          </a:xfrm>
          <a:custGeom>
            <a:avLst/>
            <a:gdLst/>
            <a:ahLst/>
            <a:cxnLst>
              <a:cxn ang="0">
                <a:pos x="189" y="1133"/>
              </a:cxn>
              <a:cxn ang="0">
                <a:pos x="282" y="1020"/>
              </a:cxn>
              <a:cxn ang="0">
                <a:pos x="411" y="1072"/>
              </a:cxn>
              <a:cxn ang="0">
                <a:pos x="540" y="752"/>
              </a:cxn>
              <a:cxn ang="0">
                <a:pos x="411" y="700"/>
              </a:cxn>
              <a:cxn ang="0">
                <a:pos x="408" y="417"/>
              </a:cxn>
              <a:cxn ang="0">
                <a:pos x="536" y="362"/>
              </a:cxn>
              <a:cxn ang="0">
                <a:pos x="401" y="44"/>
              </a:cxn>
              <a:cxn ang="0">
                <a:pos x="272" y="99"/>
              </a:cxn>
              <a:cxn ang="0">
                <a:pos x="189" y="0"/>
              </a:cxn>
              <a:cxn ang="0">
                <a:pos x="0" y="186"/>
              </a:cxn>
              <a:cxn ang="0">
                <a:pos x="113" y="355"/>
              </a:cxn>
              <a:cxn ang="0">
                <a:pos x="0" y="946"/>
              </a:cxn>
              <a:cxn ang="0">
                <a:pos x="189" y="1133"/>
              </a:cxn>
            </a:cxnLst>
            <a:rect l="0" t="0" r="r" b="b"/>
            <a:pathLst>
              <a:path w="540" h="1133">
                <a:moveTo>
                  <a:pt x="189" y="1133"/>
                </a:moveTo>
                <a:cubicBezTo>
                  <a:pt x="223" y="1099"/>
                  <a:pt x="254" y="1061"/>
                  <a:pt x="282" y="1020"/>
                </a:cubicBezTo>
                <a:cubicBezTo>
                  <a:pt x="411" y="1072"/>
                  <a:pt x="411" y="1072"/>
                  <a:pt x="411" y="1072"/>
                </a:cubicBezTo>
                <a:cubicBezTo>
                  <a:pt x="540" y="752"/>
                  <a:pt x="540" y="752"/>
                  <a:pt x="540" y="752"/>
                </a:cubicBezTo>
                <a:cubicBezTo>
                  <a:pt x="411" y="700"/>
                  <a:pt x="411" y="700"/>
                  <a:pt x="411" y="700"/>
                </a:cubicBezTo>
                <a:cubicBezTo>
                  <a:pt x="427" y="605"/>
                  <a:pt x="426" y="511"/>
                  <a:pt x="408" y="417"/>
                </a:cubicBezTo>
                <a:cubicBezTo>
                  <a:pt x="536" y="362"/>
                  <a:pt x="536" y="362"/>
                  <a:pt x="536" y="362"/>
                </a:cubicBezTo>
                <a:cubicBezTo>
                  <a:pt x="401" y="44"/>
                  <a:pt x="401" y="44"/>
                  <a:pt x="401" y="44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47" y="63"/>
                  <a:pt x="219" y="30"/>
                  <a:pt x="189" y="0"/>
                </a:cubicBezTo>
                <a:cubicBezTo>
                  <a:pt x="0" y="186"/>
                  <a:pt x="0" y="186"/>
                  <a:pt x="0" y="186"/>
                </a:cubicBezTo>
                <a:cubicBezTo>
                  <a:pt x="47" y="234"/>
                  <a:pt x="86" y="291"/>
                  <a:pt x="113" y="355"/>
                </a:cubicBezTo>
                <a:cubicBezTo>
                  <a:pt x="201" y="562"/>
                  <a:pt x="149" y="795"/>
                  <a:pt x="0" y="946"/>
                </a:cubicBezTo>
                <a:lnTo>
                  <a:pt x="189" y="1133"/>
                </a:lnTo>
                <a:close/>
              </a:path>
            </a:pathLst>
          </a:custGeom>
          <a:solidFill>
            <a:srgbClr val="62768F"/>
          </a:solidFill>
          <a:ln w="9525">
            <a:noFill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 flipH="1">
            <a:off x="2284556" y="994494"/>
            <a:ext cx="2663712" cy="1265191"/>
          </a:xfrm>
          <a:custGeom>
            <a:avLst/>
            <a:gdLst/>
            <a:ahLst/>
            <a:cxnLst>
              <a:cxn ang="0">
                <a:pos x="1145" y="357"/>
              </a:cxn>
              <a:cxn ang="0">
                <a:pos x="1026" y="258"/>
              </a:cxn>
              <a:cxn ang="0">
                <a:pos x="1078" y="129"/>
              </a:cxn>
              <a:cxn ang="0">
                <a:pos x="758" y="0"/>
              </a:cxn>
              <a:cxn ang="0">
                <a:pos x="706" y="129"/>
              </a:cxn>
              <a:cxn ang="0">
                <a:pos x="423" y="132"/>
              </a:cxn>
              <a:cxn ang="0">
                <a:pos x="368" y="4"/>
              </a:cxn>
              <a:cxn ang="0">
                <a:pos x="50" y="139"/>
              </a:cxn>
              <a:cxn ang="0">
                <a:pos x="105" y="268"/>
              </a:cxn>
              <a:cxn ang="0">
                <a:pos x="0" y="357"/>
              </a:cxn>
              <a:cxn ang="0">
                <a:pos x="189" y="544"/>
              </a:cxn>
              <a:cxn ang="0">
                <a:pos x="361" y="427"/>
              </a:cxn>
              <a:cxn ang="0">
                <a:pos x="361" y="427"/>
              </a:cxn>
              <a:cxn ang="0">
                <a:pos x="572" y="384"/>
              </a:cxn>
              <a:cxn ang="0">
                <a:pos x="956" y="543"/>
              </a:cxn>
              <a:cxn ang="0">
                <a:pos x="1145" y="357"/>
              </a:cxn>
            </a:cxnLst>
            <a:rect l="0" t="0" r="r" b="b"/>
            <a:pathLst>
              <a:path w="1145" h="544">
                <a:moveTo>
                  <a:pt x="1145" y="357"/>
                </a:moveTo>
                <a:cubicBezTo>
                  <a:pt x="1109" y="320"/>
                  <a:pt x="1069" y="287"/>
                  <a:pt x="1026" y="258"/>
                </a:cubicBezTo>
                <a:cubicBezTo>
                  <a:pt x="1078" y="129"/>
                  <a:pt x="1078" y="129"/>
                  <a:pt x="1078" y="129"/>
                </a:cubicBezTo>
                <a:cubicBezTo>
                  <a:pt x="758" y="0"/>
                  <a:pt x="758" y="0"/>
                  <a:pt x="758" y="0"/>
                </a:cubicBezTo>
                <a:cubicBezTo>
                  <a:pt x="706" y="129"/>
                  <a:pt x="706" y="129"/>
                  <a:pt x="706" y="129"/>
                </a:cubicBezTo>
                <a:cubicBezTo>
                  <a:pt x="612" y="114"/>
                  <a:pt x="516" y="115"/>
                  <a:pt x="423" y="132"/>
                </a:cubicBezTo>
                <a:cubicBezTo>
                  <a:pt x="368" y="4"/>
                  <a:pt x="368" y="4"/>
                  <a:pt x="368" y="4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67" y="295"/>
                  <a:pt x="32" y="324"/>
                  <a:pt x="0" y="357"/>
                </a:cubicBezTo>
                <a:cubicBezTo>
                  <a:pt x="189" y="544"/>
                  <a:pt x="189" y="544"/>
                  <a:pt x="189" y="544"/>
                </a:cubicBezTo>
                <a:cubicBezTo>
                  <a:pt x="237" y="495"/>
                  <a:pt x="295" y="455"/>
                  <a:pt x="361" y="427"/>
                </a:cubicBezTo>
                <a:cubicBezTo>
                  <a:pt x="361" y="427"/>
                  <a:pt x="361" y="427"/>
                  <a:pt x="361" y="427"/>
                </a:cubicBezTo>
                <a:cubicBezTo>
                  <a:pt x="428" y="398"/>
                  <a:pt x="500" y="384"/>
                  <a:pt x="572" y="384"/>
                </a:cubicBezTo>
                <a:cubicBezTo>
                  <a:pt x="719" y="384"/>
                  <a:pt x="857" y="443"/>
                  <a:pt x="956" y="543"/>
                </a:cubicBezTo>
                <a:lnTo>
                  <a:pt x="1145" y="357"/>
                </a:lnTo>
                <a:close/>
              </a:path>
            </a:pathLst>
          </a:custGeom>
          <a:solidFill>
            <a:srgbClr val="EF3425"/>
          </a:solidFill>
          <a:ln w="9525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 flipH="1">
            <a:off x="2284556" y="3998407"/>
            <a:ext cx="2663712" cy="1265191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119" y="286"/>
              </a:cxn>
              <a:cxn ang="0">
                <a:pos x="67" y="415"/>
              </a:cxn>
              <a:cxn ang="0">
                <a:pos x="387" y="544"/>
              </a:cxn>
              <a:cxn ang="0">
                <a:pos x="440" y="415"/>
              </a:cxn>
              <a:cxn ang="0">
                <a:pos x="722" y="412"/>
              </a:cxn>
              <a:cxn ang="0">
                <a:pos x="777" y="540"/>
              </a:cxn>
              <a:cxn ang="0">
                <a:pos x="1095" y="405"/>
              </a:cxn>
              <a:cxn ang="0">
                <a:pos x="1040" y="276"/>
              </a:cxn>
              <a:cxn ang="0">
                <a:pos x="1145" y="187"/>
              </a:cxn>
              <a:cxn ang="0">
                <a:pos x="956" y="0"/>
              </a:cxn>
              <a:cxn ang="0">
                <a:pos x="784" y="117"/>
              </a:cxn>
              <a:cxn ang="0">
                <a:pos x="573" y="160"/>
              </a:cxn>
              <a:cxn ang="0">
                <a:pos x="189" y="0"/>
              </a:cxn>
              <a:cxn ang="0">
                <a:pos x="0" y="187"/>
              </a:cxn>
            </a:cxnLst>
            <a:rect l="0" t="0" r="r" b="b"/>
            <a:pathLst>
              <a:path w="1145" h="544">
                <a:moveTo>
                  <a:pt x="0" y="187"/>
                </a:moveTo>
                <a:cubicBezTo>
                  <a:pt x="36" y="224"/>
                  <a:pt x="76" y="257"/>
                  <a:pt x="119" y="286"/>
                </a:cubicBezTo>
                <a:cubicBezTo>
                  <a:pt x="67" y="415"/>
                  <a:pt x="67" y="415"/>
                  <a:pt x="67" y="415"/>
                </a:cubicBezTo>
                <a:cubicBezTo>
                  <a:pt x="387" y="544"/>
                  <a:pt x="387" y="544"/>
                  <a:pt x="387" y="544"/>
                </a:cubicBezTo>
                <a:cubicBezTo>
                  <a:pt x="440" y="415"/>
                  <a:pt x="440" y="415"/>
                  <a:pt x="440" y="415"/>
                </a:cubicBezTo>
                <a:cubicBezTo>
                  <a:pt x="533" y="430"/>
                  <a:pt x="629" y="429"/>
                  <a:pt x="722" y="412"/>
                </a:cubicBezTo>
                <a:cubicBezTo>
                  <a:pt x="777" y="540"/>
                  <a:pt x="777" y="540"/>
                  <a:pt x="777" y="540"/>
                </a:cubicBezTo>
                <a:cubicBezTo>
                  <a:pt x="1095" y="405"/>
                  <a:pt x="1095" y="405"/>
                  <a:pt x="1095" y="405"/>
                </a:cubicBezTo>
                <a:cubicBezTo>
                  <a:pt x="1040" y="276"/>
                  <a:pt x="1040" y="276"/>
                  <a:pt x="1040" y="276"/>
                </a:cubicBezTo>
                <a:cubicBezTo>
                  <a:pt x="1078" y="249"/>
                  <a:pt x="1113" y="220"/>
                  <a:pt x="1145" y="187"/>
                </a:cubicBezTo>
                <a:cubicBezTo>
                  <a:pt x="956" y="0"/>
                  <a:pt x="956" y="0"/>
                  <a:pt x="956" y="0"/>
                </a:cubicBezTo>
                <a:cubicBezTo>
                  <a:pt x="908" y="49"/>
                  <a:pt x="850" y="89"/>
                  <a:pt x="784" y="117"/>
                </a:cubicBezTo>
                <a:cubicBezTo>
                  <a:pt x="717" y="146"/>
                  <a:pt x="646" y="160"/>
                  <a:pt x="573" y="160"/>
                </a:cubicBezTo>
                <a:cubicBezTo>
                  <a:pt x="426" y="160"/>
                  <a:pt x="289" y="101"/>
                  <a:pt x="189" y="0"/>
                </a:cubicBezTo>
                <a:lnTo>
                  <a:pt x="0" y="187"/>
                </a:lnTo>
                <a:close/>
              </a:path>
            </a:pathLst>
          </a:custGeom>
          <a:solidFill>
            <a:srgbClr val="44546B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75" name="Group 74"/>
          <p:cNvGrpSpPr/>
          <p:nvPr/>
        </p:nvGrpSpPr>
        <p:grpSpPr>
          <a:xfrm>
            <a:off x="2358312" y="1868110"/>
            <a:ext cx="2516200" cy="2516200"/>
            <a:chOff x="1943100" y="1830388"/>
            <a:chExt cx="1408113" cy="14081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 flipH="1">
              <a:off x="1943100" y="1830388"/>
              <a:ext cx="1408113" cy="14081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39" name="Group 520"/>
            <p:cNvGrpSpPr/>
            <p:nvPr/>
          </p:nvGrpSpPr>
          <p:grpSpPr>
            <a:xfrm>
              <a:off x="2326954" y="2213196"/>
              <a:ext cx="640404" cy="642497"/>
              <a:chOff x="4240213" y="511175"/>
              <a:chExt cx="485775" cy="4873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0" name="Freeform 64"/>
              <p:cNvSpPr>
                <a:spLocks/>
              </p:cNvSpPr>
              <p:nvPr/>
            </p:nvSpPr>
            <p:spPr bwMode="auto">
              <a:xfrm>
                <a:off x="4579938" y="511175"/>
                <a:ext cx="146050" cy="487363"/>
              </a:xfrm>
              <a:custGeom>
                <a:avLst/>
                <a:gdLst/>
                <a:ahLst/>
                <a:cxnLst>
                  <a:cxn ang="0">
                    <a:pos x="137" y="0"/>
                  </a:cxn>
                  <a:cxn ang="0">
                    <a:pos x="0" y="300"/>
                  </a:cxn>
                  <a:cxn ang="0">
                    <a:pos x="36" y="327"/>
                  </a:cxn>
                  <a:cxn ang="0">
                    <a:pos x="137" y="118"/>
                  </a:cxn>
                  <a:cxn ang="0">
                    <a:pos x="248" y="478"/>
                  </a:cxn>
                  <a:cxn ang="0">
                    <a:pos x="137" y="837"/>
                  </a:cxn>
                  <a:cxn ang="0">
                    <a:pos x="36" y="629"/>
                  </a:cxn>
                  <a:cxn ang="0">
                    <a:pos x="0" y="655"/>
                  </a:cxn>
                  <a:cxn ang="0">
                    <a:pos x="137" y="955"/>
                  </a:cxn>
                  <a:cxn ang="0">
                    <a:pos x="284" y="478"/>
                  </a:cxn>
                  <a:cxn ang="0">
                    <a:pos x="137" y="0"/>
                  </a:cxn>
                </a:cxnLst>
                <a:rect l="0" t="0" r="r" b="b"/>
                <a:pathLst>
                  <a:path w="284" h="955">
                    <a:moveTo>
                      <a:pt x="137" y="0"/>
                    </a:moveTo>
                    <a:cubicBezTo>
                      <a:pt x="75" y="0"/>
                      <a:pt x="22" y="124"/>
                      <a:pt x="0" y="300"/>
                    </a:cubicBezTo>
                    <a:cubicBezTo>
                      <a:pt x="13" y="308"/>
                      <a:pt x="25" y="317"/>
                      <a:pt x="36" y="327"/>
                    </a:cubicBezTo>
                    <a:cubicBezTo>
                      <a:pt x="54" y="204"/>
                      <a:pt x="92" y="118"/>
                      <a:pt x="137" y="118"/>
                    </a:cubicBezTo>
                    <a:cubicBezTo>
                      <a:pt x="198" y="118"/>
                      <a:pt x="248" y="279"/>
                      <a:pt x="248" y="478"/>
                    </a:cubicBezTo>
                    <a:cubicBezTo>
                      <a:pt x="248" y="676"/>
                      <a:pt x="198" y="837"/>
                      <a:pt x="137" y="837"/>
                    </a:cubicBezTo>
                    <a:cubicBezTo>
                      <a:pt x="92" y="837"/>
                      <a:pt x="54" y="752"/>
                      <a:pt x="36" y="629"/>
                    </a:cubicBezTo>
                    <a:cubicBezTo>
                      <a:pt x="25" y="638"/>
                      <a:pt x="13" y="647"/>
                      <a:pt x="0" y="655"/>
                    </a:cubicBezTo>
                    <a:cubicBezTo>
                      <a:pt x="22" y="831"/>
                      <a:pt x="75" y="955"/>
                      <a:pt x="137" y="955"/>
                    </a:cubicBezTo>
                    <a:cubicBezTo>
                      <a:pt x="218" y="955"/>
                      <a:pt x="284" y="741"/>
                      <a:pt x="284" y="478"/>
                    </a:cubicBezTo>
                    <a:cubicBezTo>
                      <a:pt x="284" y="214"/>
                      <a:pt x="218" y="0"/>
                      <a:pt x="13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" name="Freeform 65"/>
              <p:cNvSpPr>
                <a:spLocks/>
              </p:cNvSpPr>
              <p:nvPr/>
            </p:nvSpPr>
            <p:spPr bwMode="auto">
              <a:xfrm>
                <a:off x="4613276" y="615950"/>
                <a:ext cx="80963" cy="277813"/>
              </a:xfrm>
              <a:custGeom>
                <a:avLst/>
                <a:gdLst/>
                <a:ahLst/>
                <a:cxnLst>
                  <a:cxn ang="0">
                    <a:pos x="0" y="397"/>
                  </a:cxn>
                  <a:cxn ang="0">
                    <a:pos x="74" y="542"/>
                  </a:cxn>
                  <a:cxn ang="0">
                    <a:pos x="158" y="271"/>
                  </a:cxn>
                  <a:cxn ang="0">
                    <a:pos x="74" y="0"/>
                  </a:cxn>
                  <a:cxn ang="0">
                    <a:pos x="0" y="144"/>
                  </a:cxn>
                  <a:cxn ang="0">
                    <a:pos x="26" y="174"/>
                  </a:cxn>
                  <a:cxn ang="0">
                    <a:pos x="74" y="88"/>
                  </a:cxn>
                  <a:cxn ang="0">
                    <a:pos x="130" y="271"/>
                  </a:cxn>
                  <a:cxn ang="0">
                    <a:pos x="74" y="453"/>
                  </a:cxn>
                  <a:cxn ang="0">
                    <a:pos x="26" y="368"/>
                  </a:cxn>
                  <a:cxn ang="0">
                    <a:pos x="0" y="397"/>
                  </a:cxn>
                </a:cxnLst>
                <a:rect l="0" t="0" r="r" b="b"/>
                <a:pathLst>
                  <a:path w="158" h="542">
                    <a:moveTo>
                      <a:pt x="0" y="397"/>
                    </a:moveTo>
                    <a:cubicBezTo>
                      <a:pt x="14" y="483"/>
                      <a:pt x="42" y="542"/>
                      <a:pt x="74" y="542"/>
                    </a:cubicBezTo>
                    <a:cubicBezTo>
                      <a:pt x="120" y="542"/>
                      <a:pt x="158" y="420"/>
                      <a:pt x="158" y="271"/>
                    </a:cubicBezTo>
                    <a:cubicBezTo>
                      <a:pt x="158" y="121"/>
                      <a:pt x="120" y="0"/>
                      <a:pt x="74" y="0"/>
                    </a:cubicBezTo>
                    <a:cubicBezTo>
                      <a:pt x="42" y="0"/>
                      <a:pt x="14" y="58"/>
                      <a:pt x="0" y="144"/>
                    </a:cubicBezTo>
                    <a:cubicBezTo>
                      <a:pt x="10" y="153"/>
                      <a:pt x="18" y="163"/>
                      <a:pt x="26" y="174"/>
                    </a:cubicBezTo>
                    <a:cubicBezTo>
                      <a:pt x="36" y="122"/>
                      <a:pt x="54" y="88"/>
                      <a:pt x="74" y="88"/>
                    </a:cubicBezTo>
                    <a:cubicBezTo>
                      <a:pt x="105" y="88"/>
                      <a:pt x="130" y="170"/>
                      <a:pt x="130" y="271"/>
                    </a:cubicBezTo>
                    <a:cubicBezTo>
                      <a:pt x="130" y="371"/>
                      <a:pt x="105" y="453"/>
                      <a:pt x="74" y="453"/>
                    </a:cubicBezTo>
                    <a:cubicBezTo>
                      <a:pt x="54" y="453"/>
                      <a:pt x="36" y="419"/>
                      <a:pt x="26" y="368"/>
                    </a:cubicBezTo>
                    <a:cubicBezTo>
                      <a:pt x="18" y="378"/>
                      <a:pt x="10" y="388"/>
                      <a:pt x="0" y="3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" name="Freeform 66"/>
              <p:cNvSpPr>
                <a:spLocks/>
              </p:cNvSpPr>
              <p:nvPr/>
            </p:nvSpPr>
            <p:spPr bwMode="auto">
              <a:xfrm>
                <a:off x="4638676" y="706438"/>
                <a:ext cx="26988" cy="96838"/>
              </a:xfrm>
              <a:custGeom>
                <a:avLst/>
                <a:gdLst/>
                <a:ahLst/>
                <a:cxnLst>
                  <a:cxn ang="0">
                    <a:pos x="24" y="189"/>
                  </a:cxn>
                  <a:cxn ang="0">
                    <a:pos x="53" y="95"/>
                  </a:cxn>
                  <a:cxn ang="0">
                    <a:pos x="24" y="0"/>
                  </a:cxn>
                  <a:cxn ang="0">
                    <a:pos x="0" y="39"/>
                  </a:cxn>
                  <a:cxn ang="0">
                    <a:pos x="12" y="95"/>
                  </a:cxn>
                  <a:cxn ang="0">
                    <a:pos x="0" y="150"/>
                  </a:cxn>
                  <a:cxn ang="0">
                    <a:pos x="24" y="189"/>
                  </a:cxn>
                </a:cxnLst>
                <a:rect l="0" t="0" r="r" b="b"/>
                <a:pathLst>
                  <a:path w="53" h="189">
                    <a:moveTo>
                      <a:pt x="24" y="189"/>
                    </a:moveTo>
                    <a:cubicBezTo>
                      <a:pt x="40" y="189"/>
                      <a:pt x="53" y="146"/>
                      <a:pt x="53" y="95"/>
                    </a:cubicBezTo>
                    <a:cubicBezTo>
                      <a:pt x="53" y="43"/>
                      <a:pt x="40" y="0"/>
                      <a:pt x="24" y="0"/>
                    </a:cubicBezTo>
                    <a:cubicBezTo>
                      <a:pt x="14" y="0"/>
                      <a:pt x="6" y="16"/>
                      <a:pt x="0" y="39"/>
                    </a:cubicBezTo>
                    <a:cubicBezTo>
                      <a:pt x="8" y="57"/>
                      <a:pt x="12" y="76"/>
                      <a:pt x="12" y="95"/>
                    </a:cubicBezTo>
                    <a:cubicBezTo>
                      <a:pt x="12" y="114"/>
                      <a:pt x="8" y="132"/>
                      <a:pt x="0" y="150"/>
                    </a:cubicBezTo>
                    <a:cubicBezTo>
                      <a:pt x="6" y="173"/>
                      <a:pt x="14" y="189"/>
                      <a:pt x="24" y="1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" name="Freeform 67"/>
              <p:cNvSpPr>
                <a:spLocks/>
              </p:cNvSpPr>
              <p:nvPr/>
            </p:nvSpPr>
            <p:spPr bwMode="auto">
              <a:xfrm>
                <a:off x="4240213" y="687388"/>
                <a:ext cx="393700" cy="138113"/>
              </a:xfrm>
              <a:custGeom>
                <a:avLst/>
                <a:gdLst/>
                <a:ahLst/>
                <a:cxnLst>
                  <a:cxn ang="0">
                    <a:pos x="186" y="70"/>
                  </a:cxn>
                  <a:cxn ang="0">
                    <a:pos x="248" y="44"/>
                  </a:cxn>
                  <a:cxn ang="0">
                    <a:pos x="186" y="17"/>
                  </a:cxn>
                  <a:cxn ang="0">
                    <a:pos x="186" y="30"/>
                  </a:cxn>
                  <a:cxn ang="0">
                    <a:pos x="60" y="27"/>
                  </a:cxn>
                  <a:cxn ang="0">
                    <a:pos x="53" y="5"/>
                  </a:cxn>
                  <a:cxn ang="0">
                    <a:pos x="0" y="0"/>
                  </a:cxn>
                  <a:cxn ang="0">
                    <a:pos x="12" y="42"/>
                  </a:cxn>
                  <a:cxn ang="0">
                    <a:pos x="175" y="42"/>
                  </a:cxn>
                  <a:cxn ang="0">
                    <a:pos x="175" y="46"/>
                  </a:cxn>
                  <a:cxn ang="0">
                    <a:pos x="12" y="46"/>
                  </a:cxn>
                  <a:cxn ang="0">
                    <a:pos x="0" y="87"/>
                  </a:cxn>
                  <a:cxn ang="0">
                    <a:pos x="53" y="82"/>
                  </a:cxn>
                  <a:cxn ang="0">
                    <a:pos x="60" y="61"/>
                  </a:cxn>
                  <a:cxn ang="0">
                    <a:pos x="186" y="58"/>
                  </a:cxn>
                  <a:cxn ang="0">
                    <a:pos x="186" y="70"/>
                  </a:cxn>
                </a:cxnLst>
                <a:rect l="0" t="0" r="r" b="b"/>
                <a:pathLst>
                  <a:path w="248" h="87">
                    <a:moveTo>
                      <a:pt x="186" y="70"/>
                    </a:moveTo>
                    <a:lnTo>
                      <a:pt x="248" y="44"/>
                    </a:lnTo>
                    <a:lnTo>
                      <a:pt x="186" y="17"/>
                    </a:lnTo>
                    <a:lnTo>
                      <a:pt x="186" y="30"/>
                    </a:lnTo>
                    <a:lnTo>
                      <a:pt x="60" y="27"/>
                    </a:lnTo>
                    <a:lnTo>
                      <a:pt x="53" y="5"/>
                    </a:lnTo>
                    <a:lnTo>
                      <a:pt x="0" y="0"/>
                    </a:lnTo>
                    <a:lnTo>
                      <a:pt x="12" y="42"/>
                    </a:lnTo>
                    <a:lnTo>
                      <a:pt x="175" y="42"/>
                    </a:lnTo>
                    <a:lnTo>
                      <a:pt x="175" y="46"/>
                    </a:lnTo>
                    <a:lnTo>
                      <a:pt x="12" y="46"/>
                    </a:lnTo>
                    <a:lnTo>
                      <a:pt x="0" y="87"/>
                    </a:lnTo>
                    <a:lnTo>
                      <a:pt x="53" y="82"/>
                    </a:lnTo>
                    <a:lnTo>
                      <a:pt x="60" y="61"/>
                    </a:lnTo>
                    <a:lnTo>
                      <a:pt x="186" y="58"/>
                    </a:lnTo>
                    <a:lnTo>
                      <a:pt x="186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" name="Freeform 68"/>
              <p:cNvSpPr>
                <a:spLocks/>
              </p:cNvSpPr>
              <p:nvPr/>
            </p:nvSpPr>
            <p:spPr bwMode="auto">
              <a:xfrm>
                <a:off x="4408488" y="792163"/>
                <a:ext cx="211138" cy="136525"/>
              </a:xfrm>
              <a:custGeom>
                <a:avLst/>
                <a:gdLst/>
                <a:ahLst/>
                <a:cxnLst>
                  <a:cxn ang="0">
                    <a:pos x="97" y="9"/>
                  </a:cxn>
                  <a:cxn ang="0">
                    <a:pos x="100" y="13"/>
                  </a:cxn>
                  <a:cxn ang="0">
                    <a:pos x="35" y="49"/>
                  </a:cxn>
                  <a:cxn ang="0">
                    <a:pos x="28" y="45"/>
                  </a:cxn>
                  <a:cxn ang="0">
                    <a:pos x="0" y="58"/>
                  </a:cxn>
                  <a:cxn ang="0">
                    <a:pos x="14" y="68"/>
                  </a:cxn>
                  <a:cxn ang="0">
                    <a:pos x="96" y="20"/>
                  </a:cxn>
                  <a:cxn ang="0">
                    <a:pos x="97" y="21"/>
                  </a:cxn>
                  <a:cxn ang="0">
                    <a:pos x="14" y="69"/>
                  </a:cxn>
                  <a:cxn ang="0">
                    <a:pos x="16" y="86"/>
                  </a:cxn>
                  <a:cxn ang="0">
                    <a:pos x="42" y="68"/>
                  </a:cxn>
                  <a:cxn ang="0">
                    <a:pos x="41" y="60"/>
                  </a:cxn>
                  <a:cxn ang="0">
                    <a:pos x="105" y="22"/>
                  </a:cxn>
                  <a:cxn ang="0">
                    <a:pos x="107" y="26"/>
                  </a:cxn>
                  <a:cxn ang="0">
                    <a:pos x="133" y="0"/>
                  </a:cxn>
                  <a:cxn ang="0">
                    <a:pos x="97" y="9"/>
                  </a:cxn>
                </a:cxnLst>
                <a:rect l="0" t="0" r="r" b="b"/>
                <a:pathLst>
                  <a:path w="133" h="86">
                    <a:moveTo>
                      <a:pt x="97" y="9"/>
                    </a:moveTo>
                    <a:lnTo>
                      <a:pt x="100" y="13"/>
                    </a:lnTo>
                    <a:lnTo>
                      <a:pt x="35" y="49"/>
                    </a:lnTo>
                    <a:lnTo>
                      <a:pt x="28" y="45"/>
                    </a:lnTo>
                    <a:lnTo>
                      <a:pt x="0" y="58"/>
                    </a:lnTo>
                    <a:lnTo>
                      <a:pt x="14" y="68"/>
                    </a:lnTo>
                    <a:lnTo>
                      <a:pt x="96" y="20"/>
                    </a:lnTo>
                    <a:lnTo>
                      <a:pt x="97" y="21"/>
                    </a:lnTo>
                    <a:lnTo>
                      <a:pt x="14" y="69"/>
                    </a:lnTo>
                    <a:lnTo>
                      <a:pt x="16" y="86"/>
                    </a:lnTo>
                    <a:lnTo>
                      <a:pt x="42" y="68"/>
                    </a:lnTo>
                    <a:lnTo>
                      <a:pt x="41" y="60"/>
                    </a:lnTo>
                    <a:lnTo>
                      <a:pt x="105" y="22"/>
                    </a:lnTo>
                    <a:lnTo>
                      <a:pt x="107" y="26"/>
                    </a:lnTo>
                    <a:lnTo>
                      <a:pt x="133" y="0"/>
                    </a:lnTo>
                    <a:lnTo>
                      <a:pt x="97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5" name="Freeform 69"/>
              <p:cNvSpPr>
                <a:spLocks/>
              </p:cNvSpPr>
              <p:nvPr/>
            </p:nvSpPr>
            <p:spPr bwMode="auto">
              <a:xfrm>
                <a:off x="4406901" y="585788"/>
                <a:ext cx="211138" cy="136525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99" y="72"/>
                  </a:cxn>
                  <a:cxn ang="0">
                    <a:pos x="97" y="76"/>
                  </a:cxn>
                  <a:cxn ang="0">
                    <a:pos x="133" y="86"/>
                  </a:cxn>
                  <a:cxn ang="0">
                    <a:pos x="106" y="60"/>
                  </a:cxn>
                  <a:cxn ang="0">
                    <a:pos x="104" y="63"/>
                  </a:cxn>
                  <a:cxn ang="0">
                    <a:pos x="41" y="26"/>
                  </a:cxn>
                  <a:cxn ang="0">
                    <a:pos x="41" y="17"/>
                  </a:cxn>
                  <a:cxn ang="0">
                    <a:pos x="15" y="0"/>
                  </a:cxn>
                  <a:cxn ang="0">
                    <a:pos x="14" y="16"/>
                  </a:cxn>
                  <a:cxn ang="0">
                    <a:pos x="96" y="64"/>
                  </a:cxn>
                  <a:cxn ang="0">
                    <a:pos x="96" y="65"/>
                  </a:cxn>
                  <a:cxn ang="0">
                    <a:pos x="13" y="17"/>
                  </a:cxn>
                  <a:cxn ang="0">
                    <a:pos x="0" y="27"/>
                  </a:cxn>
                  <a:cxn ang="0">
                    <a:pos x="27" y="41"/>
                  </a:cxn>
                  <a:cxn ang="0">
                    <a:pos x="35" y="36"/>
                  </a:cxn>
                </a:cxnLst>
                <a:rect l="0" t="0" r="r" b="b"/>
                <a:pathLst>
                  <a:path w="133" h="86">
                    <a:moveTo>
                      <a:pt x="35" y="36"/>
                    </a:moveTo>
                    <a:lnTo>
                      <a:pt x="99" y="72"/>
                    </a:lnTo>
                    <a:lnTo>
                      <a:pt x="97" y="76"/>
                    </a:lnTo>
                    <a:lnTo>
                      <a:pt x="133" y="86"/>
                    </a:lnTo>
                    <a:lnTo>
                      <a:pt x="106" y="60"/>
                    </a:lnTo>
                    <a:lnTo>
                      <a:pt x="104" y="63"/>
                    </a:lnTo>
                    <a:lnTo>
                      <a:pt x="41" y="26"/>
                    </a:lnTo>
                    <a:lnTo>
                      <a:pt x="41" y="17"/>
                    </a:lnTo>
                    <a:lnTo>
                      <a:pt x="15" y="0"/>
                    </a:lnTo>
                    <a:lnTo>
                      <a:pt x="14" y="16"/>
                    </a:lnTo>
                    <a:lnTo>
                      <a:pt x="96" y="64"/>
                    </a:lnTo>
                    <a:lnTo>
                      <a:pt x="96" y="65"/>
                    </a:lnTo>
                    <a:lnTo>
                      <a:pt x="13" y="17"/>
                    </a:lnTo>
                    <a:lnTo>
                      <a:pt x="0" y="27"/>
                    </a:lnTo>
                    <a:lnTo>
                      <a:pt x="27" y="41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345667" y="134823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6495" y="292943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97485" y="440657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06559" y="286699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66251" y="42969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 Cleansing &amp; EDA</a:t>
            </a:r>
          </a:p>
        </p:txBody>
      </p:sp>
      <p:sp>
        <p:nvSpPr>
          <p:cNvPr id="92" name="Oval 10"/>
          <p:cNvSpPr>
            <a:spLocks noChangeAspect="1" noChangeArrowheads="1"/>
          </p:cNvSpPr>
          <p:nvPr/>
        </p:nvSpPr>
        <p:spPr bwMode="auto">
          <a:xfrm rot="16200000" flipH="1">
            <a:off x="7116007" y="2142118"/>
            <a:ext cx="888742" cy="914400"/>
          </a:xfrm>
          <a:prstGeom prst="ellipse">
            <a:avLst/>
          </a:prstGeom>
          <a:solidFill>
            <a:srgbClr val="EF3425"/>
          </a:solidFill>
          <a:ln w="5715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3" name="Oval 10"/>
          <p:cNvSpPr>
            <a:spLocks noChangeAspect="1" noChangeArrowheads="1"/>
          </p:cNvSpPr>
          <p:nvPr/>
        </p:nvSpPr>
        <p:spPr bwMode="auto">
          <a:xfrm rot="5400000">
            <a:off x="7098617" y="3275157"/>
            <a:ext cx="888742" cy="914400"/>
          </a:xfrm>
          <a:prstGeom prst="ellipse">
            <a:avLst/>
          </a:prstGeom>
          <a:solidFill>
            <a:srgbClr val="8397B1"/>
          </a:solidFill>
          <a:ln w="5715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5" name="Oval 10"/>
          <p:cNvSpPr>
            <a:spLocks noChangeAspect="1" noChangeArrowheads="1"/>
          </p:cNvSpPr>
          <p:nvPr/>
        </p:nvSpPr>
        <p:spPr bwMode="auto">
          <a:xfrm rot="16200000" flipV="1">
            <a:off x="7098617" y="5552172"/>
            <a:ext cx="888742" cy="914400"/>
          </a:xfrm>
          <a:prstGeom prst="ellipse">
            <a:avLst/>
          </a:prstGeom>
          <a:solidFill>
            <a:srgbClr val="62768F"/>
          </a:solidFill>
          <a:ln w="5715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7320351" y="4638953"/>
            <a:ext cx="443948" cy="442622"/>
            <a:chOff x="3886200" y="2230438"/>
            <a:chExt cx="531812" cy="53022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135438" y="2654300"/>
              <a:ext cx="31750" cy="106362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6" y="40"/>
                </a:cxn>
                <a:cxn ang="0">
                  <a:pos x="0" y="34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34"/>
                </a:cxn>
              </a:cxnLst>
              <a:rect l="0" t="0" r="r" b="b"/>
              <a:pathLst>
                <a:path w="12" h="40">
                  <a:moveTo>
                    <a:pt x="12" y="34"/>
                  </a:moveTo>
                  <a:cubicBezTo>
                    <a:pt x="12" y="38"/>
                    <a:pt x="9" y="40"/>
                    <a:pt x="6" y="40"/>
                  </a:cubicBezTo>
                  <a:cubicBezTo>
                    <a:pt x="3" y="40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35438" y="2230438"/>
              <a:ext cx="31750" cy="107950"/>
            </a:xfrm>
            <a:custGeom>
              <a:avLst/>
              <a:gdLst/>
              <a:ahLst/>
              <a:cxnLst>
                <a:cxn ang="0">
                  <a:pos x="12" y="34"/>
                </a:cxn>
                <a:cxn ang="0">
                  <a:pos x="6" y="41"/>
                </a:cxn>
                <a:cxn ang="0">
                  <a:pos x="0" y="34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34"/>
                </a:cxn>
              </a:cxnLst>
              <a:rect l="0" t="0" r="r" b="b"/>
              <a:pathLst>
                <a:path w="12" h="41">
                  <a:moveTo>
                    <a:pt x="12" y="34"/>
                  </a:moveTo>
                  <a:cubicBezTo>
                    <a:pt x="12" y="38"/>
                    <a:pt x="9" y="41"/>
                    <a:pt x="6" y="41"/>
                  </a:cubicBezTo>
                  <a:cubicBezTo>
                    <a:pt x="3" y="41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308475" y="2479675"/>
              <a:ext cx="109537" cy="317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1" y="6"/>
                </a:cxn>
                <a:cxn ang="0">
                  <a:pos x="35" y="12"/>
                </a:cxn>
                <a:cxn ang="0">
                  <a:pos x="7" y="1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35" y="0"/>
                </a:cxn>
              </a:cxnLst>
              <a:rect l="0" t="0" r="r" b="b"/>
              <a:pathLst>
                <a:path w="41" h="12">
                  <a:moveTo>
                    <a:pt x="35" y="0"/>
                  </a:moveTo>
                  <a:cubicBezTo>
                    <a:pt x="39" y="0"/>
                    <a:pt x="41" y="3"/>
                    <a:pt x="41" y="6"/>
                  </a:cubicBezTo>
                  <a:cubicBezTo>
                    <a:pt x="41" y="10"/>
                    <a:pt x="39" y="12"/>
                    <a:pt x="35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3886200" y="2479675"/>
              <a:ext cx="107950" cy="317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6"/>
                </a:cxn>
                <a:cxn ang="0">
                  <a:pos x="34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4" y="0"/>
                </a:cxn>
              </a:cxnLst>
              <a:rect l="0" t="0" r="r" b="b"/>
              <a:pathLst>
                <a:path w="41" h="12">
                  <a:moveTo>
                    <a:pt x="34" y="0"/>
                  </a:moveTo>
                  <a:cubicBezTo>
                    <a:pt x="38" y="0"/>
                    <a:pt x="41" y="3"/>
                    <a:pt x="41" y="6"/>
                  </a:cubicBezTo>
                  <a:cubicBezTo>
                    <a:pt x="41" y="10"/>
                    <a:pt x="38" y="12"/>
                    <a:pt x="3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EA5397-8CAD-F443-BC39-A4B00110230B}"/>
              </a:ext>
            </a:extLst>
          </p:cNvPr>
          <p:cNvGrpSpPr/>
          <p:nvPr/>
        </p:nvGrpSpPr>
        <p:grpSpPr>
          <a:xfrm flipV="1">
            <a:off x="5843438" y="1268606"/>
            <a:ext cx="6078106" cy="49828"/>
            <a:chOff x="4831644" y="3200400"/>
            <a:chExt cx="1920240" cy="914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96BFBC2-3F44-604C-9F7A-D89F402FBD07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EDBE45-36AE-4C41-97D4-D3A597F3B69E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54AFAB9-D004-A246-ACB9-5AA1FA01DC37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0DEB883-F0E4-7049-812F-69C8FCB30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39074" y="2230380"/>
            <a:ext cx="476281" cy="6485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C0C23A8-9AA0-604B-A10C-1EC6EEAB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89923" y="3504170"/>
            <a:ext cx="474376" cy="474376"/>
          </a:xfrm>
          <a:prstGeom prst="rect">
            <a:avLst/>
          </a:prstGeom>
        </p:spPr>
      </p:pic>
      <p:sp>
        <p:nvSpPr>
          <p:cNvPr id="94" name="Oval 10"/>
          <p:cNvSpPr>
            <a:spLocks noChangeAspect="1" noChangeArrowheads="1"/>
          </p:cNvSpPr>
          <p:nvPr/>
        </p:nvSpPr>
        <p:spPr bwMode="auto">
          <a:xfrm rot="5400000" flipH="1" flipV="1">
            <a:off x="7116007" y="4413664"/>
            <a:ext cx="888742" cy="914400"/>
          </a:xfrm>
          <a:prstGeom prst="ellipse">
            <a:avLst/>
          </a:prstGeom>
          <a:solidFill>
            <a:srgbClr val="44546B"/>
          </a:solidFill>
          <a:ln w="5715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C5D51-61D3-2D4D-BE28-B347548B6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V="1">
            <a:off x="7042041" y="4526365"/>
            <a:ext cx="1025748" cy="617117"/>
          </a:xfrm>
          <a:prstGeom prst="rect">
            <a:avLst/>
          </a:prstGeom>
        </p:spPr>
      </p:pic>
      <p:pic>
        <p:nvPicPr>
          <p:cNvPr id="13" name="Picture 12" descr="A yellow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9022526-03DB-514B-8AF5-78901B7A74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26419" y="5694129"/>
            <a:ext cx="630484" cy="6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4101" grpId="0" animBg="1"/>
      <p:bldP spid="4102" grpId="0" animBg="1"/>
      <p:bldP spid="4103" grpId="0" animBg="1"/>
      <p:bldP spid="4104" grpId="0" animBg="1"/>
      <p:bldP spid="46" grpId="0"/>
      <p:bldP spid="47" grpId="0"/>
      <p:bldP spid="48" grpId="0"/>
      <p:bldP spid="49" grpId="0"/>
      <p:bldP spid="92" grpId="0" animBg="1"/>
      <p:bldP spid="93" grpId="0" animBg="1"/>
      <p:bldP spid="95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2DB4262B-65B3-BA40-995F-3088E52B6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3753" r="2737" b="3561"/>
          <a:stretch/>
        </p:blipFill>
        <p:spPr>
          <a:xfrm>
            <a:off x="6631317" y="2365396"/>
            <a:ext cx="5560683" cy="3081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Cleansing the Data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50748" y="2365396"/>
            <a:ext cx="2286000" cy="3081866"/>
          </a:xfrm>
          <a:custGeom>
            <a:avLst/>
            <a:gdLst>
              <a:gd name="connsiteX0" fmla="*/ 0 w 2494844"/>
              <a:gd name="connsiteY0" fmla="*/ 0 h 3081866"/>
              <a:gd name="connsiteX1" fmla="*/ 2077155 w 2494844"/>
              <a:gd name="connsiteY1" fmla="*/ 0 h 3081866"/>
              <a:gd name="connsiteX2" fmla="*/ 2077155 w 2494844"/>
              <a:gd name="connsiteY2" fmla="*/ 1286934 h 3081866"/>
              <a:gd name="connsiteX3" fmla="*/ 2494844 w 2494844"/>
              <a:gd name="connsiteY3" fmla="*/ 1540934 h 3081866"/>
              <a:gd name="connsiteX4" fmla="*/ 2077155 w 2494844"/>
              <a:gd name="connsiteY4" fmla="*/ 1794933 h 3081866"/>
              <a:gd name="connsiteX5" fmla="*/ 2077155 w 2494844"/>
              <a:gd name="connsiteY5" fmla="*/ 3081866 h 3081866"/>
              <a:gd name="connsiteX6" fmla="*/ 0 w 2494844"/>
              <a:gd name="connsiteY6" fmla="*/ 3081866 h 30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4844" h="3081866">
                <a:moveTo>
                  <a:pt x="0" y="0"/>
                </a:moveTo>
                <a:lnTo>
                  <a:pt x="2077155" y="0"/>
                </a:lnTo>
                <a:lnTo>
                  <a:pt x="2077155" y="1286934"/>
                </a:lnTo>
                <a:lnTo>
                  <a:pt x="2494844" y="1540934"/>
                </a:lnTo>
                <a:lnTo>
                  <a:pt x="2077155" y="1794933"/>
                </a:lnTo>
                <a:lnTo>
                  <a:pt x="2077155" y="3081866"/>
                </a:lnTo>
                <a:lnTo>
                  <a:pt x="0" y="3081866"/>
                </a:lnTo>
                <a:close/>
              </a:path>
            </a:pathLst>
          </a:custGeom>
          <a:solidFill>
            <a:srgbClr val="8397B1">
              <a:alpha val="85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72"/>
          <p:cNvGrpSpPr/>
          <p:nvPr/>
        </p:nvGrpSpPr>
        <p:grpSpPr>
          <a:xfrm>
            <a:off x="6303758" y="3408257"/>
            <a:ext cx="1482803" cy="996143"/>
            <a:chOff x="5776018" y="1475231"/>
            <a:chExt cx="1112102" cy="747107"/>
          </a:xfrm>
        </p:grpSpPr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5902262" y="1475231"/>
              <a:ext cx="859611" cy="4524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Data After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" name="Text Placeholder 3"/>
            <p:cNvSpPr txBox="1">
              <a:spLocks/>
            </p:cNvSpPr>
            <p:nvPr/>
          </p:nvSpPr>
          <p:spPr>
            <a:xfrm>
              <a:off x="5776018" y="1806840"/>
              <a:ext cx="1112102" cy="41549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1800" dirty="0">
                  <a:solidFill>
                    <a:schemeClr val="bg1">
                      <a:lumMod val="95000"/>
                    </a:schemeClr>
                  </a:solidFill>
                  <a:latin typeface="Candara" panose="020E0502030303020204" pitchFamily="34" charset="0"/>
                </a:rPr>
                <a:t>Clear means no null value</a:t>
              </a:r>
            </a:p>
          </p:txBody>
        </p:sp>
      </p:grp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F16192-BD8A-C648-A0D5-5457896880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" b="25381"/>
          <a:stretch/>
        </p:blipFill>
        <p:spPr>
          <a:xfrm>
            <a:off x="166606" y="2402874"/>
            <a:ext cx="5743857" cy="3081866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 flipH="1">
            <a:off x="3864748" y="2365396"/>
            <a:ext cx="2286000" cy="3081866"/>
          </a:xfrm>
          <a:custGeom>
            <a:avLst/>
            <a:gdLst>
              <a:gd name="connsiteX0" fmla="*/ 0 w 2494844"/>
              <a:gd name="connsiteY0" fmla="*/ 0 h 3081866"/>
              <a:gd name="connsiteX1" fmla="*/ 2077155 w 2494844"/>
              <a:gd name="connsiteY1" fmla="*/ 0 h 3081866"/>
              <a:gd name="connsiteX2" fmla="*/ 2077155 w 2494844"/>
              <a:gd name="connsiteY2" fmla="*/ 1286934 h 3081866"/>
              <a:gd name="connsiteX3" fmla="*/ 2494844 w 2494844"/>
              <a:gd name="connsiteY3" fmla="*/ 1540934 h 3081866"/>
              <a:gd name="connsiteX4" fmla="*/ 2077155 w 2494844"/>
              <a:gd name="connsiteY4" fmla="*/ 1794933 h 3081866"/>
              <a:gd name="connsiteX5" fmla="*/ 2077155 w 2494844"/>
              <a:gd name="connsiteY5" fmla="*/ 3081866 h 3081866"/>
              <a:gd name="connsiteX6" fmla="*/ 0 w 2494844"/>
              <a:gd name="connsiteY6" fmla="*/ 3081866 h 30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4844" h="3081866">
                <a:moveTo>
                  <a:pt x="0" y="0"/>
                </a:moveTo>
                <a:lnTo>
                  <a:pt x="2077155" y="0"/>
                </a:lnTo>
                <a:lnTo>
                  <a:pt x="2077155" y="1286934"/>
                </a:lnTo>
                <a:lnTo>
                  <a:pt x="2494844" y="1540934"/>
                </a:lnTo>
                <a:lnTo>
                  <a:pt x="2077155" y="1794933"/>
                </a:lnTo>
                <a:lnTo>
                  <a:pt x="2077155" y="3081866"/>
                </a:lnTo>
                <a:lnTo>
                  <a:pt x="0" y="3081866"/>
                </a:lnTo>
                <a:close/>
              </a:path>
            </a:pathLst>
          </a:custGeom>
          <a:solidFill>
            <a:srgbClr val="EF3425">
              <a:alpha val="85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72"/>
          <p:cNvGrpSpPr/>
          <p:nvPr/>
        </p:nvGrpSpPr>
        <p:grpSpPr>
          <a:xfrm>
            <a:off x="4499615" y="3408257"/>
            <a:ext cx="1482803" cy="996143"/>
            <a:chOff x="5776018" y="1475231"/>
            <a:chExt cx="1112102" cy="747107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5820509" y="1475231"/>
              <a:ext cx="1023117" cy="45243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Data before 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6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1" name="Text Placeholder 3"/>
            <p:cNvSpPr txBox="1">
              <a:spLocks/>
            </p:cNvSpPr>
            <p:nvPr/>
          </p:nvSpPr>
          <p:spPr>
            <a:xfrm>
              <a:off x="5776018" y="1806840"/>
              <a:ext cx="1112102" cy="41549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Contains a lot of nulls .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828CAB-E4B4-8D4A-962A-227C8395DCB5}"/>
              </a:ext>
            </a:extLst>
          </p:cNvPr>
          <p:cNvGrpSpPr/>
          <p:nvPr/>
        </p:nvGrpSpPr>
        <p:grpSpPr>
          <a:xfrm>
            <a:off x="3629117" y="1019428"/>
            <a:ext cx="4807631" cy="45719"/>
            <a:chOff x="4831644" y="3200400"/>
            <a:chExt cx="1920240" cy="914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E47117-063E-D345-ADF2-9402D378DD71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C73946-F4AF-7E4D-AE2C-2E8BEE0EF571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44BFBA-26DE-FB42-8EE8-69AE74F92EF4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610963" y="5488488"/>
            <a:ext cx="706487" cy="836112"/>
            <a:chOff x="1610963" y="5488488"/>
            <a:chExt cx="706487" cy="836112"/>
          </a:xfrm>
          <a:solidFill>
            <a:srgbClr val="2C3749"/>
          </a:solidFill>
        </p:grpSpPr>
        <p:grpSp>
          <p:nvGrpSpPr>
            <p:cNvPr id="57" name="Group 56"/>
            <p:cNvGrpSpPr/>
            <p:nvPr/>
          </p:nvGrpSpPr>
          <p:grpSpPr>
            <a:xfrm>
              <a:off x="1610963" y="5488488"/>
              <a:ext cx="706487" cy="836112"/>
              <a:chOff x="1709922" y="3851172"/>
              <a:chExt cx="529865" cy="627084"/>
            </a:xfrm>
            <a:grpFill/>
          </p:grpSpPr>
          <p:sp>
            <p:nvSpPr>
              <p:cNvPr id="14" name="Freeform 228"/>
              <p:cNvSpPr>
                <a:spLocks/>
              </p:cNvSpPr>
              <p:nvPr/>
            </p:nvSpPr>
            <p:spPr bwMode="auto">
              <a:xfrm>
                <a:off x="2137702" y="3851172"/>
                <a:ext cx="102085" cy="5736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5"/>
                  </a:cxn>
                  <a:cxn ang="0">
                    <a:pos x="21" y="118"/>
                  </a:cxn>
                  <a:cxn ang="0">
                    <a:pos x="0" y="113"/>
                  </a:cxn>
                  <a:cxn ang="0">
                    <a:pos x="0" y="0"/>
                  </a:cxn>
                </a:cxnLst>
                <a:rect l="0" t="0" r="r" b="b"/>
                <a:pathLst>
                  <a:path w="21" h="118">
                    <a:moveTo>
                      <a:pt x="0" y="0"/>
                    </a:moveTo>
                    <a:lnTo>
                      <a:pt x="21" y="5"/>
                    </a:lnTo>
                    <a:lnTo>
                      <a:pt x="21" y="118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19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" name="Freeform 229"/>
              <p:cNvSpPr>
                <a:spLocks/>
              </p:cNvSpPr>
              <p:nvPr/>
            </p:nvSpPr>
            <p:spPr bwMode="auto">
              <a:xfrm>
                <a:off x="1709922" y="4400478"/>
                <a:ext cx="529865" cy="77778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109" y="5"/>
                  </a:cxn>
                  <a:cxn ang="0">
                    <a:pos x="22" y="16"/>
                  </a:cxn>
                  <a:cxn ang="0">
                    <a:pos x="0" y="13"/>
                  </a:cxn>
                  <a:cxn ang="0">
                    <a:pos x="88" y="0"/>
                  </a:cxn>
                </a:cxnLst>
                <a:rect l="0" t="0" r="r" b="b"/>
                <a:pathLst>
                  <a:path w="109" h="16">
                    <a:moveTo>
                      <a:pt x="88" y="0"/>
                    </a:moveTo>
                    <a:lnTo>
                      <a:pt x="109" y="5"/>
                    </a:lnTo>
                    <a:lnTo>
                      <a:pt x="22" y="16"/>
                    </a:lnTo>
                    <a:lnTo>
                      <a:pt x="0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404B5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" name="Freeform 230"/>
              <p:cNvSpPr>
                <a:spLocks/>
              </p:cNvSpPr>
              <p:nvPr/>
            </p:nvSpPr>
            <p:spPr bwMode="auto">
              <a:xfrm>
                <a:off x="1709922" y="3851172"/>
                <a:ext cx="427780" cy="612503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88" y="113"/>
                  </a:cxn>
                  <a:cxn ang="0">
                    <a:pos x="0" y="126"/>
                  </a:cxn>
                  <a:cxn ang="0">
                    <a:pos x="2" y="14"/>
                  </a:cxn>
                  <a:cxn ang="0">
                    <a:pos x="88" y="0"/>
                  </a:cxn>
                </a:cxnLst>
                <a:rect l="0" t="0" r="r" b="b"/>
                <a:pathLst>
                  <a:path w="88" h="126">
                    <a:moveTo>
                      <a:pt x="88" y="0"/>
                    </a:moveTo>
                    <a:lnTo>
                      <a:pt x="88" y="113"/>
                    </a:lnTo>
                    <a:lnTo>
                      <a:pt x="0" y="126"/>
                    </a:lnTo>
                    <a:lnTo>
                      <a:pt x="2" y="14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698511" y="5697333"/>
              <a:ext cx="411480" cy="411480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4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23926" y="4521822"/>
            <a:ext cx="700007" cy="836113"/>
            <a:chOff x="1623926" y="4521822"/>
            <a:chExt cx="700007" cy="836113"/>
          </a:xfrm>
          <a:solidFill>
            <a:srgbClr val="44546B"/>
          </a:solidFill>
        </p:grpSpPr>
        <p:grpSp>
          <p:nvGrpSpPr>
            <p:cNvPr id="56" name="Group 55"/>
            <p:cNvGrpSpPr/>
            <p:nvPr/>
          </p:nvGrpSpPr>
          <p:grpSpPr>
            <a:xfrm>
              <a:off x="1623926" y="4521822"/>
              <a:ext cx="700007" cy="836113"/>
              <a:chOff x="1719644" y="3248391"/>
              <a:chExt cx="525005" cy="627085"/>
            </a:xfrm>
            <a:grpFill/>
          </p:grpSpPr>
          <p:sp>
            <p:nvSpPr>
              <p:cNvPr id="11" name="Freeform 225"/>
              <p:cNvSpPr>
                <a:spLocks/>
              </p:cNvSpPr>
              <p:nvPr/>
            </p:nvSpPr>
            <p:spPr bwMode="auto">
              <a:xfrm>
                <a:off x="2142564" y="3248391"/>
                <a:ext cx="102085" cy="5590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6"/>
                  </a:cxn>
                  <a:cxn ang="0">
                    <a:pos x="21" y="115"/>
                  </a:cxn>
                  <a:cxn ang="0">
                    <a:pos x="0" y="109"/>
                  </a:cxn>
                  <a:cxn ang="0">
                    <a:pos x="0" y="0"/>
                  </a:cxn>
                </a:cxnLst>
                <a:rect l="0" t="0" r="r" b="b"/>
                <a:pathLst>
                  <a:path w="21" h="115">
                    <a:moveTo>
                      <a:pt x="0" y="0"/>
                    </a:moveTo>
                    <a:lnTo>
                      <a:pt x="21" y="6"/>
                    </a:lnTo>
                    <a:lnTo>
                      <a:pt x="21" y="115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2C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" name="Freeform 226"/>
              <p:cNvSpPr>
                <a:spLocks/>
              </p:cNvSpPr>
              <p:nvPr/>
            </p:nvSpPr>
            <p:spPr bwMode="auto">
              <a:xfrm>
                <a:off x="1719644" y="3778253"/>
                <a:ext cx="525002" cy="97223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08" y="6"/>
                  </a:cxn>
                  <a:cxn ang="0">
                    <a:pos x="22" y="20"/>
                  </a:cxn>
                  <a:cxn ang="0">
                    <a:pos x="0" y="16"/>
                  </a:cxn>
                  <a:cxn ang="0">
                    <a:pos x="87" y="0"/>
                  </a:cxn>
                </a:cxnLst>
                <a:rect l="0" t="0" r="r" b="b"/>
                <a:pathLst>
                  <a:path w="108" h="20">
                    <a:moveTo>
                      <a:pt x="87" y="0"/>
                    </a:moveTo>
                    <a:lnTo>
                      <a:pt x="108" y="6"/>
                    </a:lnTo>
                    <a:lnTo>
                      <a:pt x="22" y="20"/>
                    </a:lnTo>
                    <a:lnTo>
                      <a:pt x="0" y="16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5868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" name="Freeform 227"/>
              <p:cNvSpPr>
                <a:spLocks/>
              </p:cNvSpPr>
              <p:nvPr/>
            </p:nvSpPr>
            <p:spPr bwMode="auto">
              <a:xfrm>
                <a:off x="1719644" y="3248391"/>
                <a:ext cx="422920" cy="60764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109"/>
                  </a:cxn>
                  <a:cxn ang="0">
                    <a:pos x="0" y="125"/>
                  </a:cxn>
                  <a:cxn ang="0">
                    <a:pos x="2" y="17"/>
                  </a:cxn>
                  <a:cxn ang="0">
                    <a:pos x="87" y="0"/>
                  </a:cxn>
                </a:cxnLst>
                <a:rect l="0" t="0" r="r" b="b"/>
                <a:pathLst>
                  <a:path w="87" h="125">
                    <a:moveTo>
                      <a:pt x="87" y="0"/>
                    </a:moveTo>
                    <a:lnTo>
                      <a:pt x="87" y="109"/>
                    </a:lnTo>
                    <a:lnTo>
                      <a:pt x="0" y="125"/>
                    </a:lnTo>
                    <a:lnTo>
                      <a:pt x="2" y="17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698511" y="4703249"/>
              <a:ext cx="411480" cy="411480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36889" y="3578941"/>
            <a:ext cx="687043" cy="842596"/>
            <a:chOff x="1636889" y="3578941"/>
            <a:chExt cx="687043" cy="842596"/>
          </a:xfrm>
          <a:solidFill>
            <a:srgbClr val="8397B1"/>
          </a:solidFill>
        </p:grpSpPr>
        <p:grpSp>
          <p:nvGrpSpPr>
            <p:cNvPr id="54" name="Group 53"/>
            <p:cNvGrpSpPr/>
            <p:nvPr/>
          </p:nvGrpSpPr>
          <p:grpSpPr>
            <a:xfrm>
              <a:off x="1636889" y="3578941"/>
              <a:ext cx="687043" cy="842596"/>
              <a:chOff x="1729367" y="2665055"/>
              <a:chExt cx="515282" cy="631947"/>
            </a:xfrm>
            <a:grpFill/>
          </p:grpSpPr>
          <p:sp>
            <p:nvSpPr>
              <p:cNvPr id="8" name="Freeform 222"/>
              <p:cNvSpPr>
                <a:spLocks/>
              </p:cNvSpPr>
              <p:nvPr/>
            </p:nvSpPr>
            <p:spPr bwMode="auto">
              <a:xfrm>
                <a:off x="2142564" y="2665055"/>
                <a:ext cx="102085" cy="5493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7"/>
                  </a:cxn>
                  <a:cxn ang="0">
                    <a:pos x="21" y="113"/>
                  </a:cxn>
                  <a:cxn ang="0">
                    <a:pos x="0" y="106"/>
                  </a:cxn>
                  <a:cxn ang="0">
                    <a:pos x="1" y="0"/>
                  </a:cxn>
                </a:cxnLst>
                <a:rect l="0" t="0" r="r" b="b"/>
                <a:pathLst>
                  <a:path w="21" h="113">
                    <a:moveTo>
                      <a:pt x="1" y="0"/>
                    </a:moveTo>
                    <a:lnTo>
                      <a:pt x="21" y="7"/>
                    </a:lnTo>
                    <a:lnTo>
                      <a:pt x="21" y="113"/>
                    </a:lnTo>
                    <a:lnTo>
                      <a:pt x="0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B6F8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Freeform 223"/>
              <p:cNvSpPr>
                <a:spLocks/>
              </p:cNvSpPr>
              <p:nvPr/>
            </p:nvSpPr>
            <p:spPr bwMode="auto">
              <a:xfrm>
                <a:off x="1729367" y="3180335"/>
                <a:ext cx="515280" cy="11666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06" y="7"/>
                  </a:cxn>
                  <a:cxn ang="0">
                    <a:pos x="22" y="24"/>
                  </a:cxn>
                  <a:cxn ang="0">
                    <a:pos x="0" y="18"/>
                  </a:cxn>
                  <a:cxn ang="0">
                    <a:pos x="85" y="0"/>
                  </a:cxn>
                </a:cxnLst>
                <a:rect l="0" t="0" r="r" b="b"/>
                <a:pathLst>
                  <a:path w="106" h="24">
                    <a:moveTo>
                      <a:pt x="85" y="0"/>
                    </a:moveTo>
                    <a:lnTo>
                      <a:pt x="106" y="7"/>
                    </a:lnTo>
                    <a:lnTo>
                      <a:pt x="22" y="24"/>
                    </a:lnTo>
                    <a:lnTo>
                      <a:pt x="0" y="18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6F83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" name="Freeform 224"/>
              <p:cNvSpPr>
                <a:spLocks/>
              </p:cNvSpPr>
              <p:nvPr/>
            </p:nvSpPr>
            <p:spPr bwMode="auto">
              <a:xfrm>
                <a:off x="1729367" y="2665055"/>
                <a:ext cx="418057" cy="60278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5" y="106"/>
                  </a:cxn>
                  <a:cxn ang="0">
                    <a:pos x="0" y="124"/>
                  </a:cxn>
                  <a:cxn ang="0">
                    <a:pos x="2" y="20"/>
                  </a:cxn>
                  <a:cxn ang="0">
                    <a:pos x="86" y="0"/>
                  </a:cxn>
                </a:cxnLst>
                <a:rect l="0" t="0" r="r" b="b"/>
                <a:pathLst>
                  <a:path w="86" h="124">
                    <a:moveTo>
                      <a:pt x="86" y="0"/>
                    </a:moveTo>
                    <a:lnTo>
                      <a:pt x="85" y="106"/>
                    </a:lnTo>
                    <a:lnTo>
                      <a:pt x="0" y="124"/>
                    </a:lnTo>
                    <a:lnTo>
                      <a:pt x="2" y="2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1712259" y="3757101"/>
              <a:ext cx="411480" cy="411480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656335" y="2617269"/>
            <a:ext cx="674077" cy="849080"/>
            <a:chOff x="1656335" y="2617269"/>
            <a:chExt cx="674077" cy="849080"/>
          </a:xfrm>
          <a:solidFill>
            <a:srgbClr val="EF3425"/>
          </a:solidFill>
        </p:grpSpPr>
        <p:grpSp>
          <p:nvGrpSpPr>
            <p:cNvPr id="52" name="Group 51"/>
            <p:cNvGrpSpPr/>
            <p:nvPr/>
          </p:nvGrpSpPr>
          <p:grpSpPr>
            <a:xfrm>
              <a:off x="1656335" y="2617269"/>
              <a:ext cx="674077" cy="849080"/>
              <a:chOff x="1743951" y="2096302"/>
              <a:chExt cx="505558" cy="636810"/>
            </a:xfrm>
            <a:grpFill/>
          </p:grpSpPr>
          <p:sp>
            <p:nvSpPr>
              <p:cNvPr id="5" name="Freeform 219"/>
              <p:cNvSpPr>
                <a:spLocks/>
              </p:cNvSpPr>
              <p:nvPr/>
            </p:nvSpPr>
            <p:spPr bwMode="auto">
              <a:xfrm>
                <a:off x="2147424" y="2096302"/>
                <a:ext cx="102085" cy="54444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10"/>
                  </a:cxn>
                  <a:cxn ang="0">
                    <a:pos x="21" y="112"/>
                  </a:cxn>
                  <a:cxn ang="0">
                    <a:pos x="0" y="103"/>
                  </a:cxn>
                  <a:cxn ang="0">
                    <a:pos x="1" y="0"/>
                  </a:cxn>
                </a:cxnLst>
                <a:rect l="0" t="0" r="r" b="b"/>
                <a:pathLst>
                  <a:path w="21" h="112">
                    <a:moveTo>
                      <a:pt x="1" y="0"/>
                    </a:moveTo>
                    <a:lnTo>
                      <a:pt x="21" y="10"/>
                    </a:lnTo>
                    <a:lnTo>
                      <a:pt x="21" y="112"/>
                    </a:lnTo>
                    <a:lnTo>
                      <a:pt x="0" y="1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0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" name="Freeform 220"/>
              <p:cNvSpPr>
                <a:spLocks/>
              </p:cNvSpPr>
              <p:nvPr/>
            </p:nvSpPr>
            <p:spPr bwMode="auto">
              <a:xfrm>
                <a:off x="1743951" y="2597000"/>
                <a:ext cx="505558" cy="136112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104" y="9"/>
                  </a:cxn>
                  <a:cxn ang="0">
                    <a:pos x="20" y="28"/>
                  </a:cxn>
                  <a:cxn ang="0">
                    <a:pos x="0" y="20"/>
                  </a:cxn>
                  <a:cxn ang="0">
                    <a:pos x="83" y="0"/>
                  </a:cxn>
                </a:cxnLst>
                <a:rect l="0" t="0" r="r" b="b"/>
                <a:pathLst>
                  <a:path w="104" h="28">
                    <a:moveTo>
                      <a:pt x="83" y="0"/>
                    </a:moveTo>
                    <a:lnTo>
                      <a:pt x="104" y="9"/>
                    </a:lnTo>
                    <a:lnTo>
                      <a:pt x="20" y="28"/>
                    </a:lnTo>
                    <a:lnTo>
                      <a:pt x="0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52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" name="Freeform 221"/>
              <p:cNvSpPr>
                <a:spLocks/>
              </p:cNvSpPr>
              <p:nvPr/>
            </p:nvSpPr>
            <p:spPr bwMode="auto">
              <a:xfrm>
                <a:off x="1743951" y="2096302"/>
                <a:ext cx="408335" cy="597918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3" y="103"/>
                  </a:cxn>
                  <a:cxn ang="0">
                    <a:pos x="0" y="123"/>
                  </a:cxn>
                  <a:cxn ang="0">
                    <a:pos x="2" y="23"/>
                  </a:cxn>
                  <a:cxn ang="0">
                    <a:pos x="84" y="0"/>
                  </a:cxn>
                </a:cxnLst>
                <a:rect l="0" t="0" r="r" b="b"/>
                <a:pathLst>
                  <a:path w="84" h="123">
                    <a:moveTo>
                      <a:pt x="84" y="0"/>
                    </a:moveTo>
                    <a:lnTo>
                      <a:pt x="83" y="103"/>
                    </a:lnTo>
                    <a:lnTo>
                      <a:pt x="0" y="123"/>
                    </a:lnTo>
                    <a:lnTo>
                      <a:pt x="2" y="23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1709854" y="2801257"/>
              <a:ext cx="411480" cy="4114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ndara" panose="020E0502030303020204" pitchFamily="34" charset="0"/>
                </a:rPr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72077" y="1625600"/>
            <a:ext cx="4012057" cy="1698152"/>
            <a:chOff x="2272077" y="1625600"/>
            <a:chExt cx="4012057" cy="1698152"/>
          </a:xfrm>
          <a:solidFill>
            <a:srgbClr val="EF3425"/>
          </a:solidFill>
        </p:grpSpPr>
        <p:grpSp>
          <p:nvGrpSpPr>
            <p:cNvPr id="51" name="Group 50"/>
            <p:cNvGrpSpPr/>
            <p:nvPr/>
          </p:nvGrpSpPr>
          <p:grpSpPr>
            <a:xfrm>
              <a:off x="2272077" y="1625600"/>
              <a:ext cx="4012057" cy="1698152"/>
              <a:chOff x="2205757" y="1352550"/>
              <a:chExt cx="3009043" cy="1273614"/>
            </a:xfrm>
            <a:grpFill/>
          </p:grpSpPr>
          <p:sp>
            <p:nvSpPr>
              <p:cNvPr id="17" name="Freeform 231"/>
              <p:cNvSpPr>
                <a:spLocks/>
              </p:cNvSpPr>
              <p:nvPr/>
            </p:nvSpPr>
            <p:spPr bwMode="auto">
              <a:xfrm>
                <a:off x="2205757" y="1921301"/>
                <a:ext cx="2751401" cy="704863"/>
              </a:xfrm>
              <a:custGeom>
                <a:avLst/>
                <a:gdLst/>
                <a:ahLst/>
                <a:cxnLst>
                  <a:cxn ang="0">
                    <a:pos x="550" y="0"/>
                  </a:cxn>
                  <a:cxn ang="0">
                    <a:pos x="566" y="12"/>
                  </a:cxn>
                  <a:cxn ang="0">
                    <a:pos x="20" y="145"/>
                  </a:cxn>
                  <a:cxn ang="0">
                    <a:pos x="0" y="136"/>
                  </a:cxn>
                  <a:cxn ang="0">
                    <a:pos x="550" y="0"/>
                  </a:cxn>
                </a:cxnLst>
                <a:rect l="0" t="0" r="r" b="b"/>
                <a:pathLst>
                  <a:path w="566" h="145">
                    <a:moveTo>
                      <a:pt x="550" y="0"/>
                    </a:moveTo>
                    <a:lnTo>
                      <a:pt x="566" y="12"/>
                    </a:lnTo>
                    <a:lnTo>
                      <a:pt x="20" y="145"/>
                    </a:lnTo>
                    <a:lnTo>
                      <a:pt x="0" y="13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FF52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" name="Freeform 232"/>
              <p:cNvSpPr>
                <a:spLocks/>
              </p:cNvSpPr>
              <p:nvPr/>
            </p:nvSpPr>
            <p:spPr bwMode="auto">
              <a:xfrm>
                <a:off x="4879380" y="1566440"/>
                <a:ext cx="335420" cy="413195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26" y="37"/>
                  </a:cxn>
                  <a:cxn ang="0">
                    <a:pos x="0" y="73"/>
                  </a:cxn>
                  <a:cxn ang="0">
                    <a:pos x="16" y="85"/>
                  </a:cxn>
                  <a:cxn ang="0">
                    <a:pos x="43" y="49"/>
                  </a:cxn>
                  <a:cxn ang="0">
                    <a:pos x="69" y="12"/>
                  </a:cxn>
                  <a:cxn ang="0">
                    <a:pos x="53" y="0"/>
                  </a:cxn>
                </a:cxnLst>
                <a:rect l="0" t="0" r="r" b="b"/>
                <a:pathLst>
                  <a:path w="69" h="85">
                    <a:moveTo>
                      <a:pt x="53" y="0"/>
                    </a:moveTo>
                    <a:lnTo>
                      <a:pt x="26" y="37"/>
                    </a:lnTo>
                    <a:lnTo>
                      <a:pt x="0" y="73"/>
                    </a:lnTo>
                    <a:lnTo>
                      <a:pt x="16" y="85"/>
                    </a:lnTo>
                    <a:lnTo>
                      <a:pt x="43" y="49"/>
                    </a:lnTo>
                    <a:lnTo>
                      <a:pt x="69" y="1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0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Freeform 233"/>
              <p:cNvSpPr>
                <a:spLocks/>
              </p:cNvSpPr>
              <p:nvPr/>
            </p:nvSpPr>
            <p:spPr bwMode="auto">
              <a:xfrm>
                <a:off x="2205757" y="1352550"/>
                <a:ext cx="2931264" cy="1229865"/>
              </a:xfrm>
              <a:custGeom>
                <a:avLst/>
                <a:gdLst/>
                <a:ahLst/>
                <a:cxnLst>
                  <a:cxn ang="0">
                    <a:pos x="542" y="0"/>
                  </a:cxn>
                  <a:cxn ang="0">
                    <a:pos x="572" y="21"/>
                  </a:cxn>
                  <a:cxn ang="0">
                    <a:pos x="603" y="44"/>
                  </a:cxn>
                  <a:cxn ang="0">
                    <a:pos x="576" y="81"/>
                  </a:cxn>
                  <a:cxn ang="0">
                    <a:pos x="550" y="117"/>
                  </a:cxn>
                  <a:cxn ang="0">
                    <a:pos x="0" y="253"/>
                  </a:cxn>
                  <a:cxn ang="0">
                    <a:pos x="0" y="150"/>
                  </a:cxn>
                  <a:cxn ang="0">
                    <a:pos x="542" y="0"/>
                  </a:cxn>
                </a:cxnLst>
                <a:rect l="0" t="0" r="r" b="b"/>
                <a:pathLst>
                  <a:path w="603" h="253">
                    <a:moveTo>
                      <a:pt x="542" y="0"/>
                    </a:moveTo>
                    <a:lnTo>
                      <a:pt x="572" y="21"/>
                    </a:lnTo>
                    <a:lnTo>
                      <a:pt x="603" y="44"/>
                    </a:lnTo>
                    <a:lnTo>
                      <a:pt x="576" y="81"/>
                    </a:lnTo>
                    <a:lnTo>
                      <a:pt x="550" y="117"/>
                    </a:lnTo>
                    <a:lnTo>
                      <a:pt x="0" y="253"/>
                    </a:lnTo>
                    <a:lnTo>
                      <a:pt x="0" y="150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 rot="20700000">
              <a:off x="2539482" y="2242921"/>
              <a:ext cx="30610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Feature_importances_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265598" y="2692888"/>
            <a:ext cx="4083351" cy="1600931"/>
            <a:chOff x="2265598" y="2692888"/>
            <a:chExt cx="4083351" cy="1600931"/>
          </a:xfrm>
          <a:solidFill>
            <a:srgbClr val="8397B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2265598" y="2692888"/>
              <a:ext cx="4083351" cy="1600931"/>
              <a:chOff x="2200898" y="1999079"/>
              <a:chExt cx="3062513" cy="1200698"/>
            </a:xfrm>
            <a:grpFill/>
          </p:grpSpPr>
          <p:sp>
            <p:nvSpPr>
              <p:cNvPr id="20" name="Freeform 234"/>
              <p:cNvSpPr>
                <a:spLocks/>
              </p:cNvSpPr>
              <p:nvPr/>
            </p:nvSpPr>
            <p:spPr bwMode="auto">
              <a:xfrm>
                <a:off x="2200898" y="2592137"/>
                <a:ext cx="2804875" cy="607640"/>
              </a:xfrm>
              <a:custGeom>
                <a:avLst/>
                <a:gdLst/>
                <a:ahLst/>
                <a:cxnLst>
                  <a:cxn ang="0">
                    <a:pos x="561" y="0"/>
                  </a:cxn>
                  <a:cxn ang="0">
                    <a:pos x="577" y="11"/>
                  </a:cxn>
                  <a:cxn ang="0">
                    <a:pos x="21" y="125"/>
                  </a:cxn>
                  <a:cxn ang="0">
                    <a:pos x="0" y="118"/>
                  </a:cxn>
                  <a:cxn ang="0">
                    <a:pos x="561" y="0"/>
                  </a:cxn>
                </a:cxnLst>
                <a:rect l="0" t="0" r="r" b="b"/>
                <a:pathLst>
                  <a:path w="577" h="125">
                    <a:moveTo>
                      <a:pt x="561" y="0"/>
                    </a:moveTo>
                    <a:lnTo>
                      <a:pt x="577" y="11"/>
                    </a:lnTo>
                    <a:lnTo>
                      <a:pt x="21" y="125"/>
                    </a:lnTo>
                    <a:lnTo>
                      <a:pt x="0" y="118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6F83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Freeform 235"/>
              <p:cNvSpPr>
                <a:spLocks/>
              </p:cNvSpPr>
              <p:nvPr/>
            </p:nvSpPr>
            <p:spPr bwMode="auto">
              <a:xfrm>
                <a:off x="4927991" y="2227554"/>
                <a:ext cx="335420" cy="41805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27" y="38"/>
                  </a:cxn>
                  <a:cxn ang="0">
                    <a:pos x="0" y="75"/>
                  </a:cxn>
                  <a:cxn ang="0">
                    <a:pos x="16" y="86"/>
                  </a:cxn>
                  <a:cxn ang="0">
                    <a:pos x="42" y="49"/>
                  </a:cxn>
                  <a:cxn ang="0">
                    <a:pos x="69" y="12"/>
                  </a:cxn>
                  <a:cxn ang="0">
                    <a:pos x="54" y="0"/>
                  </a:cxn>
                </a:cxnLst>
                <a:rect l="0" t="0" r="r" b="b"/>
                <a:pathLst>
                  <a:path w="69" h="86">
                    <a:moveTo>
                      <a:pt x="54" y="0"/>
                    </a:moveTo>
                    <a:lnTo>
                      <a:pt x="27" y="38"/>
                    </a:lnTo>
                    <a:lnTo>
                      <a:pt x="0" y="75"/>
                    </a:lnTo>
                    <a:lnTo>
                      <a:pt x="16" y="86"/>
                    </a:lnTo>
                    <a:lnTo>
                      <a:pt x="42" y="49"/>
                    </a:lnTo>
                    <a:lnTo>
                      <a:pt x="69" y="1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5B6F8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2" name="Freeform 236"/>
              <p:cNvSpPr>
                <a:spLocks/>
              </p:cNvSpPr>
              <p:nvPr/>
            </p:nvSpPr>
            <p:spPr bwMode="auto">
              <a:xfrm>
                <a:off x="2200898" y="1999079"/>
                <a:ext cx="2989598" cy="1166672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83" y="24"/>
                  </a:cxn>
                  <a:cxn ang="0">
                    <a:pos x="615" y="47"/>
                  </a:cxn>
                  <a:cxn ang="0">
                    <a:pos x="588" y="85"/>
                  </a:cxn>
                  <a:cxn ang="0">
                    <a:pos x="561" y="122"/>
                  </a:cxn>
                  <a:cxn ang="0">
                    <a:pos x="0" y="240"/>
                  </a:cxn>
                  <a:cxn ang="0">
                    <a:pos x="1" y="134"/>
                  </a:cxn>
                  <a:cxn ang="0">
                    <a:pos x="552" y="0"/>
                  </a:cxn>
                </a:cxnLst>
                <a:rect l="0" t="0" r="r" b="b"/>
                <a:pathLst>
                  <a:path w="615" h="240">
                    <a:moveTo>
                      <a:pt x="552" y="0"/>
                    </a:moveTo>
                    <a:lnTo>
                      <a:pt x="583" y="24"/>
                    </a:lnTo>
                    <a:lnTo>
                      <a:pt x="615" y="47"/>
                    </a:lnTo>
                    <a:lnTo>
                      <a:pt x="588" y="85"/>
                    </a:lnTo>
                    <a:lnTo>
                      <a:pt x="561" y="122"/>
                    </a:lnTo>
                    <a:lnTo>
                      <a:pt x="0" y="240"/>
                    </a:lnTo>
                    <a:lnTo>
                      <a:pt x="1" y="134"/>
                    </a:lnTo>
                    <a:lnTo>
                      <a:pt x="5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20820000">
              <a:off x="3095594" y="3262854"/>
              <a:ext cx="19488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Best_features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259114" y="3751855"/>
            <a:ext cx="4167613" cy="1503709"/>
            <a:chOff x="2259114" y="3751855"/>
            <a:chExt cx="4167613" cy="1503709"/>
          </a:xfrm>
          <a:solidFill>
            <a:srgbClr val="44546B"/>
          </a:solidFill>
        </p:grpSpPr>
        <p:grpSp>
          <p:nvGrpSpPr>
            <p:cNvPr id="55" name="Group 54"/>
            <p:cNvGrpSpPr/>
            <p:nvPr/>
          </p:nvGrpSpPr>
          <p:grpSpPr>
            <a:xfrm>
              <a:off x="2259114" y="3751855"/>
              <a:ext cx="4167613" cy="1503709"/>
              <a:chOff x="2196035" y="2669915"/>
              <a:chExt cx="3125710" cy="1127782"/>
            </a:xfrm>
            <a:grpFill/>
          </p:grpSpPr>
          <p:sp>
            <p:nvSpPr>
              <p:cNvPr id="23" name="Freeform 237"/>
              <p:cNvSpPr>
                <a:spLocks/>
              </p:cNvSpPr>
              <p:nvPr/>
            </p:nvSpPr>
            <p:spPr bwMode="auto">
              <a:xfrm>
                <a:off x="2196035" y="3287280"/>
                <a:ext cx="2863208" cy="510417"/>
              </a:xfrm>
              <a:custGeom>
                <a:avLst/>
                <a:gdLst/>
                <a:ahLst/>
                <a:cxnLst>
                  <a:cxn ang="0">
                    <a:pos x="572" y="0"/>
                  </a:cxn>
                  <a:cxn ang="0">
                    <a:pos x="589" y="8"/>
                  </a:cxn>
                  <a:cxn ang="0">
                    <a:pos x="21" y="105"/>
                  </a:cxn>
                  <a:cxn ang="0">
                    <a:pos x="0" y="99"/>
                  </a:cxn>
                  <a:cxn ang="0">
                    <a:pos x="572" y="0"/>
                  </a:cxn>
                </a:cxnLst>
                <a:rect l="0" t="0" r="r" b="b"/>
                <a:pathLst>
                  <a:path w="589" h="105">
                    <a:moveTo>
                      <a:pt x="572" y="0"/>
                    </a:moveTo>
                    <a:lnTo>
                      <a:pt x="589" y="8"/>
                    </a:lnTo>
                    <a:lnTo>
                      <a:pt x="21" y="105"/>
                    </a:lnTo>
                    <a:lnTo>
                      <a:pt x="0" y="9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5868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Freeform 238"/>
              <p:cNvSpPr>
                <a:spLocks/>
              </p:cNvSpPr>
              <p:nvPr/>
            </p:nvSpPr>
            <p:spPr bwMode="auto">
              <a:xfrm>
                <a:off x="4976603" y="2927557"/>
                <a:ext cx="345142" cy="3986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7" y="38"/>
                  </a:cxn>
                  <a:cxn ang="0">
                    <a:pos x="0" y="74"/>
                  </a:cxn>
                  <a:cxn ang="0">
                    <a:pos x="17" y="82"/>
                  </a:cxn>
                  <a:cxn ang="0">
                    <a:pos x="44" y="45"/>
                  </a:cxn>
                  <a:cxn ang="0">
                    <a:pos x="71" y="8"/>
                  </a:cxn>
                  <a:cxn ang="0">
                    <a:pos x="55" y="0"/>
                  </a:cxn>
                </a:cxnLst>
                <a:rect l="0" t="0" r="r" b="b"/>
                <a:pathLst>
                  <a:path w="71" h="82">
                    <a:moveTo>
                      <a:pt x="55" y="0"/>
                    </a:moveTo>
                    <a:lnTo>
                      <a:pt x="27" y="38"/>
                    </a:lnTo>
                    <a:lnTo>
                      <a:pt x="0" y="74"/>
                    </a:lnTo>
                    <a:lnTo>
                      <a:pt x="17" y="82"/>
                    </a:lnTo>
                    <a:lnTo>
                      <a:pt x="44" y="45"/>
                    </a:lnTo>
                    <a:lnTo>
                      <a:pt x="71" y="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1C2C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5" name="Freeform 239"/>
              <p:cNvSpPr>
                <a:spLocks/>
              </p:cNvSpPr>
              <p:nvPr/>
            </p:nvSpPr>
            <p:spPr bwMode="auto">
              <a:xfrm>
                <a:off x="4937713" y="2669915"/>
                <a:ext cx="384031" cy="296527"/>
              </a:xfrm>
              <a:custGeom>
                <a:avLst/>
                <a:gdLst/>
                <a:ahLst/>
                <a:cxnLst>
                  <a:cxn ang="0">
                    <a:pos x="47" y="35"/>
                  </a:cxn>
                  <a:cxn ang="0">
                    <a:pos x="15" y="10"/>
                  </a:cxn>
                  <a:cxn ang="0">
                    <a:pos x="0" y="0"/>
                  </a:cxn>
                  <a:cxn ang="0">
                    <a:pos x="31" y="27"/>
                  </a:cxn>
                  <a:cxn ang="0">
                    <a:pos x="63" y="53"/>
                  </a:cxn>
                  <a:cxn ang="0">
                    <a:pos x="79" y="61"/>
                  </a:cxn>
                  <a:cxn ang="0">
                    <a:pos x="47" y="35"/>
                  </a:cxn>
                </a:cxnLst>
                <a:rect l="0" t="0" r="r" b="b"/>
                <a:pathLst>
                  <a:path w="79" h="61">
                    <a:moveTo>
                      <a:pt x="47" y="35"/>
                    </a:moveTo>
                    <a:lnTo>
                      <a:pt x="15" y="10"/>
                    </a:lnTo>
                    <a:lnTo>
                      <a:pt x="0" y="0"/>
                    </a:lnTo>
                    <a:lnTo>
                      <a:pt x="31" y="27"/>
                    </a:lnTo>
                    <a:lnTo>
                      <a:pt x="63" y="53"/>
                    </a:lnTo>
                    <a:lnTo>
                      <a:pt x="79" y="61"/>
                    </a:lnTo>
                    <a:lnTo>
                      <a:pt x="47" y="35"/>
                    </a:lnTo>
                    <a:close/>
                  </a:path>
                </a:pathLst>
              </a:custGeom>
              <a:solidFill>
                <a:srgbClr val="5868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" name="Freeform 240"/>
              <p:cNvSpPr>
                <a:spLocks/>
              </p:cNvSpPr>
              <p:nvPr/>
            </p:nvSpPr>
            <p:spPr bwMode="auto">
              <a:xfrm>
                <a:off x="2196035" y="2669915"/>
                <a:ext cx="3047931" cy="1098616"/>
              </a:xfrm>
              <a:custGeom>
                <a:avLst/>
                <a:gdLst/>
                <a:ahLst/>
                <a:cxnLst>
                  <a:cxn ang="0">
                    <a:pos x="564" y="0"/>
                  </a:cxn>
                  <a:cxn ang="0">
                    <a:pos x="595" y="27"/>
                  </a:cxn>
                  <a:cxn ang="0">
                    <a:pos x="627" y="53"/>
                  </a:cxn>
                  <a:cxn ang="0">
                    <a:pos x="599" y="91"/>
                  </a:cxn>
                  <a:cxn ang="0">
                    <a:pos x="572" y="127"/>
                  </a:cxn>
                  <a:cxn ang="0">
                    <a:pos x="0" y="226"/>
                  </a:cxn>
                  <a:cxn ang="0">
                    <a:pos x="1" y="117"/>
                  </a:cxn>
                  <a:cxn ang="0">
                    <a:pos x="564" y="0"/>
                  </a:cxn>
                </a:cxnLst>
                <a:rect l="0" t="0" r="r" b="b"/>
                <a:pathLst>
                  <a:path w="627" h="226">
                    <a:moveTo>
                      <a:pt x="564" y="0"/>
                    </a:moveTo>
                    <a:lnTo>
                      <a:pt x="595" y="27"/>
                    </a:lnTo>
                    <a:lnTo>
                      <a:pt x="627" y="53"/>
                    </a:lnTo>
                    <a:lnTo>
                      <a:pt x="599" y="91"/>
                    </a:lnTo>
                    <a:lnTo>
                      <a:pt x="572" y="127"/>
                    </a:lnTo>
                    <a:lnTo>
                      <a:pt x="0" y="226"/>
                    </a:lnTo>
                    <a:lnTo>
                      <a:pt x="1" y="117"/>
                    </a:lnTo>
                    <a:lnTo>
                      <a:pt x="5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rot="20940000">
              <a:off x="2969918" y="4288749"/>
              <a:ext cx="220015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Random_Forest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240615" y="4853300"/>
            <a:ext cx="4263890" cy="1387043"/>
            <a:chOff x="2240615" y="4853300"/>
            <a:chExt cx="4263890" cy="1387043"/>
          </a:xfrm>
          <a:solidFill>
            <a:srgbClr val="2C3749"/>
          </a:solidFill>
        </p:grpSpPr>
        <p:grpSp>
          <p:nvGrpSpPr>
            <p:cNvPr id="58" name="Group 57"/>
            <p:cNvGrpSpPr/>
            <p:nvPr/>
          </p:nvGrpSpPr>
          <p:grpSpPr>
            <a:xfrm>
              <a:off x="2259114" y="4853300"/>
              <a:ext cx="4245391" cy="1387043"/>
              <a:chOff x="2196035" y="3374781"/>
              <a:chExt cx="3184043" cy="1040282"/>
            </a:xfrm>
            <a:grpFill/>
          </p:grpSpPr>
          <p:sp>
            <p:nvSpPr>
              <p:cNvPr id="27" name="Freeform 241"/>
              <p:cNvSpPr>
                <a:spLocks/>
              </p:cNvSpPr>
              <p:nvPr/>
            </p:nvSpPr>
            <p:spPr bwMode="auto">
              <a:xfrm>
                <a:off x="2196035" y="4016450"/>
                <a:ext cx="2911819" cy="398613"/>
              </a:xfrm>
              <a:custGeom>
                <a:avLst/>
                <a:gdLst/>
                <a:ahLst/>
                <a:cxnLst>
                  <a:cxn ang="0">
                    <a:pos x="583" y="0"/>
                  </a:cxn>
                  <a:cxn ang="0">
                    <a:pos x="599" y="5"/>
                  </a:cxn>
                  <a:cxn ang="0">
                    <a:pos x="21" y="82"/>
                  </a:cxn>
                  <a:cxn ang="0">
                    <a:pos x="0" y="78"/>
                  </a:cxn>
                  <a:cxn ang="0">
                    <a:pos x="583" y="0"/>
                  </a:cxn>
                </a:cxnLst>
                <a:rect l="0" t="0" r="r" b="b"/>
                <a:pathLst>
                  <a:path w="599" h="82">
                    <a:moveTo>
                      <a:pt x="583" y="0"/>
                    </a:moveTo>
                    <a:lnTo>
                      <a:pt x="599" y="5"/>
                    </a:lnTo>
                    <a:lnTo>
                      <a:pt x="21" y="82"/>
                    </a:lnTo>
                    <a:lnTo>
                      <a:pt x="0" y="78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404B5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242"/>
              <p:cNvSpPr>
                <a:spLocks/>
              </p:cNvSpPr>
              <p:nvPr/>
            </p:nvSpPr>
            <p:spPr bwMode="auto">
              <a:xfrm>
                <a:off x="5030077" y="3647004"/>
                <a:ext cx="350001" cy="39375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8" y="38"/>
                  </a:cxn>
                  <a:cxn ang="0">
                    <a:pos x="0" y="76"/>
                  </a:cxn>
                  <a:cxn ang="0">
                    <a:pos x="16" y="81"/>
                  </a:cxn>
                  <a:cxn ang="0">
                    <a:pos x="44" y="45"/>
                  </a:cxn>
                  <a:cxn ang="0">
                    <a:pos x="72" y="7"/>
                  </a:cxn>
                  <a:cxn ang="0">
                    <a:pos x="56" y="0"/>
                  </a:cxn>
                </a:cxnLst>
                <a:rect l="0" t="0" r="r" b="b"/>
                <a:pathLst>
                  <a:path w="72" h="81">
                    <a:moveTo>
                      <a:pt x="56" y="0"/>
                    </a:moveTo>
                    <a:lnTo>
                      <a:pt x="28" y="38"/>
                    </a:lnTo>
                    <a:lnTo>
                      <a:pt x="0" y="76"/>
                    </a:lnTo>
                    <a:lnTo>
                      <a:pt x="16" y="81"/>
                    </a:lnTo>
                    <a:lnTo>
                      <a:pt x="44" y="45"/>
                    </a:lnTo>
                    <a:lnTo>
                      <a:pt x="72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E19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9" name="Freeform 243"/>
              <p:cNvSpPr>
                <a:spLocks/>
              </p:cNvSpPr>
              <p:nvPr/>
            </p:nvSpPr>
            <p:spPr bwMode="auto">
              <a:xfrm>
                <a:off x="4981465" y="3374781"/>
                <a:ext cx="398613" cy="306250"/>
              </a:xfrm>
              <a:custGeom>
                <a:avLst/>
                <a:gdLst/>
                <a:ahLst/>
                <a:cxnLst>
                  <a:cxn ang="0">
                    <a:pos x="49" y="35"/>
                  </a:cxn>
                  <a:cxn ang="0">
                    <a:pos x="17" y="8"/>
                  </a:cxn>
                  <a:cxn ang="0">
                    <a:pos x="0" y="0"/>
                  </a:cxn>
                  <a:cxn ang="0">
                    <a:pos x="32" y="27"/>
                  </a:cxn>
                  <a:cxn ang="0">
                    <a:pos x="66" y="56"/>
                  </a:cxn>
                  <a:cxn ang="0">
                    <a:pos x="82" y="63"/>
                  </a:cxn>
                  <a:cxn ang="0">
                    <a:pos x="49" y="35"/>
                  </a:cxn>
                </a:cxnLst>
                <a:rect l="0" t="0" r="r" b="b"/>
                <a:pathLst>
                  <a:path w="82" h="63">
                    <a:moveTo>
                      <a:pt x="49" y="35"/>
                    </a:moveTo>
                    <a:lnTo>
                      <a:pt x="17" y="8"/>
                    </a:lnTo>
                    <a:lnTo>
                      <a:pt x="0" y="0"/>
                    </a:lnTo>
                    <a:lnTo>
                      <a:pt x="32" y="27"/>
                    </a:lnTo>
                    <a:lnTo>
                      <a:pt x="66" y="56"/>
                    </a:lnTo>
                    <a:lnTo>
                      <a:pt x="82" y="63"/>
                    </a:lnTo>
                    <a:lnTo>
                      <a:pt x="49" y="35"/>
                    </a:lnTo>
                    <a:close/>
                  </a:path>
                </a:pathLst>
              </a:custGeom>
              <a:solidFill>
                <a:srgbClr val="404B5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" name="Freeform 244"/>
              <p:cNvSpPr>
                <a:spLocks/>
              </p:cNvSpPr>
              <p:nvPr/>
            </p:nvSpPr>
            <p:spPr bwMode="auto">
              <a:xfrm>
                <a:off x="2196035" y="3374781"/>
                <a:ext cx="3106265" cy="1020838"/>
              </a:xfrm>
              <a:custGeom>
                <a:avLst/>
                <a:gdLst/>
                <a:ahLst/>
                <a:cxnLst>
                  <a:cxn ang="0">
                    <a:pos x="573" y="0"/>
                  </a:cxn>
                  <a:cxn ang="0">
                    <a:pos x="605" y="27"/>
                  </a:cxn>
                  <a:cxn ang="0">
                    <a:pos x="639" y="56"/>
                  </a:cxn>
                  <a:cxn ang="0">
                    <a:pos x="611" y="94"/>
                  </a:cxn>
                  <a:cxn ang="0">
                    <a:pos x="583" y="132"/>
                  </a:cxn>
                  <a:cxn ang="0">
                    <a:pos x="0" y="210"/>
                  </a:cxn>
                  <a:cxn ang="0">
                    <a:pos x="0" y="96"/>
                  </a:cxn>
                  <a:cxn ang="0">
                    <a:pos x="573" y="0"/>
                  </a:cxn>
                </a:cxnLst>
                <a:rect l="0" t="0" r="r" b="b"/>
                <a:pathLst>
                  <a:path w="639" h="210">
                    <a:moveTo>
                      <a:pt x="573" y="0"/>
                    </a:moveTo>
                    <a:lnTo>
                      <a:pt x="605" y="27"/>
                    </a:lnTo>
                    <a:lnTo>
                      <a:pt x="639" y="56"/>
                    </a:lnTo>
                    <a:lnTo>
                      <a:pt x="611" y="94"/>
                    </a:lnTo>
                    <a:lnTo>
                      <a:pt x="583" y="132"/>
                    </a:lnTo>
                    <a:lnTo>
                      <a:pt x="0" y="210"/>
                    </a:lnTo>
                    <a:lnTo>
                      <a:pt x="0" y="96"/>
                    </a:lnTo>
                    <a:lnTo>
                      <a:pt x="5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 rot="21060000">
              <a:off x="2240615" y="5349421"/>
              <a:ext cx="3658759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Principal Component Analysis</a:t>
              </a:r>
              <a:endParaRPr lang="en-US" sz="22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40241" y="1498253"/>
            <a:ext cx="42299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ExtraTreesClassifier()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‘.feature_importances_’</a:t>
            </a: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14977" y="2664620"/>
            <a:ext cx="422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Feature_selection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‘SelectKBest()’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14695" y="3783708"/>
            <a:ext cx="422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RandomForestRegressor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‘.feature_importances_’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14695" y="4894826"/>
            <a:ext cx="422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Decomposition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PCA(n_components=6)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Dealing With Features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2F7AD8-B883-1A46-BED2-31E335447160}"/>
              </a:ext>
            </a:extLst>
          </p:cNvPr>
          <p:cNvGrpSpPr/>
          <p:nvPr/>
        </p:nvGrpSpPr>
        <p:grpSpPr>
          <a:xfrm flipV="1">
            <a:off x="2966379" y="1080938"/>
            <a:ext cx="6078106" cy="49828"/>
            <a:chOff x="4831644" y="3200400"/>
            <a:chExt cx="1920240" cy="9144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1C3306-1DAB-7444-90BA-42DA04091D57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F34DD0-0B6C-2D4A-9F66-C1B4303BC30A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3B957D-5A6D-6643-8B4E-37AC13B31473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7A98830-B704-8943-BC45-8756436A2482}"/>
              </a:ext>
            </a:extLst>
          </p:cNvPr>
          <p:cNvSpPr/>
          <p:nvPr/>
        </p:nvSpPr>
        <p:spPr>
          <a:xfrm>
            <a:off x="1712259" y="2692888"/>
            <a:ext cx="397732" cy="572532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2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854052" y="4501192"/>
            <a:ext cx="2432065" cy="1411493"/>
            <a:chOff x="6804029" y="534479"/>
            <a:chExt cx="2432065" cy="1326088"/>
          </a:xfrm>
          <a:solidFill>
            <a:srgbClr val="2C3749"/>
          </a:solidFill>
        </p:grpSpPr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6804029" y="534479"/>
              <a:ext cx="2376021" cy="902687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6804029" y="947780"/>
              <a:ext cx="2376021" cy="912787"/>
            </a:xfrm>
            <a:custGeom>
              <a:avLst/>
              <a:gdLst>
                <a:gd name="T0" fmla="*/ 0 w 1882"/>
                <a:gd name="T1" fmla="*/ 0 h 723"/>
                <a:gd name="T2" fmla="*/ 1882 w 1882"/>
                <a:gd name="T3" fmla="*/ 0 h 723"/>
                <a:gd name="T4" fmla="*/ 1882 w 1882"/>
                <a:gd name="T5" fmla="*/ 365 h 723"/>
                <a:gd name="T6" fmla="*/ 1877 w 1882"/>
                <a:gd name="T7" fmla="*/ 398 h 723"/>
                <a:gd name="T8" fmla="*/ 1867 w 1882"/>
                <a:gd name="T9" fmla="*/ 430 h 723"/>
                <a:gd name="T10" fmla="*/ 1848 w 1882"/>
                <a:gd name="T11" fmla="*/ 460 h 723"/>
                <a:gd name="T12" fmla="*/ 1823 w 1882"/>
                <a:gd name="T13" fmla="*/ 491 h 723"/>
                <a:gd name="T14" fmla="*/ 1791 w 1882"/>
                <a:gd name="T15" fmla="*/ 519 h 723"/>
                <a:gd name="T16" fmla="*/ 1753 w 1882"/>
                <a:gd name="T17" fmla="*/ 546 h 723"/>
                <a:gd name="T18" fmla="*/ 1710 w 1882"/>
                <a:gd name="T19" fmla="*/ 572 h 723"/>
                <a:gd name="T20" fmla="*/ 1660 w 1882"/>
                <a:gd name="T21" fmla="*/ 596 h 723"/>
                <a:gd name="T22" fmla="*/ 1606 w 1882"/>
                <a:gd name="T23" fmla="*/ 618 h 723"/>
                <a:gd name="T24" fmla="*/ 1547 w 1882"/>
                <a:gd name="T25" fmla="*/ 639 h 723"/>
                <a:gd name="T26" fmla="*/ 1483 w 1882"/>
                <a:gd name="T27" fmla="*/ 658 h 723"/>
                <a:gd name="T28" fmla="*/ 1416 w 1882"/>
                <a:gd name="T29" fmla="*/ 674 h 723"/>
                <a:gd name="T30" fmla="*/ 1344 w 1882"/>
                <a:gd name="T31" fmla="*/ 688 h 723"/>
                <a:gd name="T32" fmla="*/ 1269 w 1882"/>
                <a:gd name="T33" fmla="*/ 701 h 723"/>
                <a:gd name="T34" fmla="*/ 1190 w 1882"/>
                <a:gd name="T35" fmla="*/ 710 h 723"/>
                <a:gd name="T36" fmla="*/ 1110 w 1882"/>
                <a:gd name="T37" fmla="*/ 717 h 723"/>
                <a:gd name="T38" fmla="*/ 1026 w 1882"/>
                <a:gd name="T39" fmla="*/ 722 h 723"/>
                <a:gd name="T40" fmla="*/ 940 w 1882"/>
                <a:gd name="T41" fmla="*/ 723 h 723"/>
                <a:gd name="T42" fmla="*/ 855 w 1882"/>
                <a:gd name="T43" fmla="*/ 722 h 723"/>
                <a:gd name="T44" fmla="*/ 772 w 1882"/>
                <a:gd name="T45" fmla="*/ 717 h 723"/>
                <a:gd name="T46" fmla="*/ 690 w 1882"/>
                <a:gd name="T47" fmla="*/ 710 h 723"/>
                <a:gd name="T48" fmla="*/ 613 w 1882"/>
                <a:gd name="T49" fmla="*/ 701 h 723"/>
                <a:gd name="T50" fmla="*/ 537 w 1882"/>
                <a:gd name="T51" fmla="*/ 688 h 723"/>
                <a:gd name="T52" fmla="*/ 466 w 1882"/>
                <a:gd name="T53" fmla="*/ 674 h 723"/>
                <a:gd name="T54" fmla="*/ 398 w 1882"/>
                <a:gd name="T55" fmla="*/ 658 h 723"/>
                <a:gd name="T56" fmla="*/ 335 w 1882"/>
                <a:gd name="T57" fmla="*/ 639 h 723"/>
                <a:gd name="T58" fmla="*/ 275 w 1882"/>
                <a:gd name="T59" fmla="*/ 618 h 723"/>
                <a:gd name="T60" fmla="*/ 221 w 1882"/>
                <a:gd name="T61" fmla="*/ 596 h 723"/>
                <a:gd name="T62" fmla="*/ 172 w 1882"/>
                <a:gd name="T63" fmla="*/ 572 h 723"/>
                <a:gd name="T64" fmla="*/ 128 w 1882"/>
                <a:gd name="T65" fmla="*/ 546 h 723"/>
                <a:gd name="T66" fmla="*/ 91 w 1882"/>
                <a:gd name="T67" fmla="*/ 519 h 723"/>
                <a:gd name="T68" fmla="*/ 58 w 1882"/>
                <a:gd name="T69" fmla="*/ 491 h 723"/>
                <a:gd name="T70" fmla="*/ 34 w 1882"/>
                <a:gd name="T71" fmla="*/ 460 h 723"/>
                <a:gd name="T72" fmla="*/ 15 w 1882"/>
                <a:gd name="T73" fmla="*/ 430 h 723"/>
                <a:gd name="T74" fmla="*/ 3 w 1882"/>
                <a:gd name="T75" fmla="*/ 398 h 723"/>
                <a:gd name="T76" fmla="*/ 0 w 1882"/>
                <a:gd name="T77" fmla="*/ 365 h 723"/>
                <a:gd name="T78" fmla="*/ 0 w 1882"/>
                <a:gd name="T7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2" h="723">
                  <a:moveTo>
                    <a:pt x="0" y="0"/>
                  </a:moveTo>
                  <a:lnTo>
                    <a:pt x="1882" y="0"/>
                  </a:lnTo>
                  <a:lnTo>
                    <a:pt x="1882" y="365"/>
                  </a:lnTo>
                  <a:lnTo>
                    <a:pt x="1877" y="398"/>
                  </a:lnTo>
                  <a:lnTo>
                    <a:pt x="1867" y="430"/>
                  </a:lnTo>
                  <a:lnTo>
                    <a:pt x="1848" y="460"/>
                  </a:lnTo>
                  <a:lnTo>
                    <a:pt x="1823" y="491"/>
                  </a:lnTo>
                  <a:lnTo>
                    <a:pt x="1791" y="519"/>
                  </a:lnTo>
                  <a:lnTo>
                    <a:pt x="1753" y="546"/>
                  </a:lnTo>
                  <a:lnTo>
                    <a:pt x="1710" y="572"/>
                  </a:lnTo>
                  <a:lnTo>
                    <a:pt x="1660" y="596"/>
                  </a:lnTo>
                  <a:lnTo>
                    <a:pt x="1606" y="618"/>
                  </a:lnTo>
                  <a:lnTo>
                    <a:pt x="1547" y="639"/>
                  </a:lnTo>
                  <a:lnTo>
                    <a:pt x="1483" y="658"/>
                  </a:lnTo>
                  <a:lnTo>
                    <a:pt x="1416" y="674"/>
                  </a:lnTo>
                  <a:lnTo>
                    <a:pt x="1344" y="688"/>
                  </a:lnTo>
                  <a:lnTo>
                    <a:pt x="1269" y="701"/>
                  </a:lnTo>
                  <a:lnTo>
                    <a:pt x="1190" y="710"/>
                  </a:lnTo>
                  <a:lnTo>
                    <a:pt x="1110" y="717"/>
                  </a:lnTo>
                  <a:lnTo>
                    <a:pt x="1026" y="722"/>
                  </a:lnTo>
                  <a:lnTo>
                    <a:pt x="940" y="723"/>
                  </a:lnTo>
                  <a:lnTo>
                    <a:pt x="855" y="722"/>
                  </a:lnTo>
                  <a:lnTo>
                    <a:pt x="772" y="717"/>
                  </a:lnTo>
                  <a:lnTo>
                    <a:pt x="690" y="710"/>
                  </a:lnTo>
                  <a:lnTo>
                    <a:pt x="613" y="701"/>
                  </a:lnTo>
                  <a:lnTo>
                    <a:pt x="537" y="688"/>
                  </a:lnTo>
                  <a:lnTo>
                    <a:pt x="466" y="674"/>
                  </a:lnTo>
                  <a:lnTo>
                    <a:pt x="398" y="658"/>
                  </a:lnTo>
                  <a:lnTo>
                    <a:pt x="335" y="639"/>
                  </a:lnTo>
                  <a:lnTo>
                    <a:pt x="275" y="618"/>
                  </a:lnTo>
                  <a:lnTo>
                    <a:pt x="221" y="596"/>
                  </a:lnTo>
                  <a:lnTo>
                    <a:pt x="172" y="572"/>
                  </a:lnTo>
                  <a:lnTo>
                    <a:pt x="128" y="546"/>
                  </a:lnTo>
                  <a:lnTo>
                    <a:pt x="91" y="519"/>
                  </a:lnTo>
                  <a:lnTo>
                    <a:pt x="58" y="491"/>
                  </a:lnTo>
                  <a:lnTo>
                    <a:pt x="34" y="460"/>
                  </a:lnTo>
                  <a:lnTo>
                    <a:pt x="15" y="430"/>
                  </a:lnTo>
                  <a:lnTo>
                    <a:pt x="3" y="398"/>
                  </a:lnTo>
                  <a:lnTo>
                    <a:pt x="0" y="3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6860073" y="821224"/>
              <a:ext cx="2376021" cy="1024149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4A556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4-Neural_Network</a:t>
              </a:r>
            </a:p>
            <a:p>
              <a:endParaRPr lang="ru-RU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64673" y="3526113"/>
            <a:ext cx="2376021" cy="1308406"/>
            <a:chOff x="6804029" y="534479"/>
            <a:chExt cx="2376021" cy="1326088"/>
          </a:xfrm>
          <a:solidFill>
            <a:srgbClr val="44546B"/>
          </a:solidFill>
        </p:grpSpPr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6804029" y="534479"/>
              <a:ext cx="2376021" cy="902687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6804029" y="947780"/>
              <a:ext cx="2376021" cy="912787"/>
            </a:xfrm>
            <a:custGeom>
              <a:avLst/>
              <a:gdLst>
                <a:gd name="T0" fmla="*/ 0 w 1882"/>
                <a:gd name="T1" fmla="*/ 0 h 723"/>
                <a:gd name="T2" fmla="*/ 1882 w 1882"/>
                <a:gd name="T3" fmla="*/ 0 h 723"/>
                <a:gd name="T4" fmla="*/ 1882 w 1882"/>
                <a:gd name="T5" fmla="*/ 365 h 723"/>
                <a:gd name="T6" fmla="*/ 1877 w 1882"/>
                <a:gd name="T7" fmla="*/ 398 h 723"/>
                <a:gd name="T8" fmla="*/ 1867 w 1882"/>
                <a:gd name="T9" fmla="*/ 430 h 723"/>
                <a:gd name="T10" fmla="*/ 1848 w 1882"/>
                <a:gd name="T11" fmla="*/ 460 h 723"/>
                <a:gd name="T12" fmla="*/ 1823 w 1882"/>
                <a:gd name="T13" fmla="*/ 491 h 723"/>
                <a:gd name="T14" fmla="*/ 1791 w 1882"/>
                <a:gd name="T15" fmla="*/ 519 h 723"/>
                <a:gd name="T16" fmla="*/ 1753 w 1882"/>
                <a:gd name="T17" fmla="*/ 546 h 723"/>
                <a:gd name="T18" fmla="*/ 1710 w 1882"/>
                <a:gd name="T19" fmla="*/ 572 h 723"/>
                <a:gd name="T20" fmla="*/ 1660 w 1882"/>
                <a:gd name="T21" fmla="*/ 596 h 723"/>
                <a:gd name="T22" fmla="*/ 1606 w 1882"/>
                <a:gd name="T23" fmla="*/ 618 h 723"/>
                <a:gd name="T24" fmla="*/ 1547 w 1882"/>
                <a:gd name="T25" fmla="*/ 639 h 723"/>
                <a:gd name="T26" fmla="*/ 1483 w 1882"/>
                <a:gd name="T27" fmla="*/ 658 h 723"/>
                <a:gd name="T28" fmla="*/ 1416 w 1882"/>
                <a:gd name="T29" fmla="*/ 674 h 723"/>
                <a:gd name="T30" fmla="*/ 1344 w 1882"/>
                <a:gd name="T31" fmla="*/ 688 h 723"/>
                <a:gd name="T32" fmla="*/ 1269 w 1882"/>
                <a:gd name="T33" fmla="*/ 701 h 723"/>
                <a:gd name="T34" fmla="*/ 1190 w 1882"/>
                <a:gd name="T35" fmla="*/ 710 h 723"/>
                <a:gd name="T36" fmla="*/ 1110 w 1882"/>
                <a:gd name="T37" fmla="*/ 717 h 723"/>
                <a:gd name="T38" fmla="*/ 1026 w 1882"/>
                <a:gd name="T39" fmla="*/ 722 h 723"/>
                <a:gd name="T40" fmla="*/ 940 w 1882"/>
                <a:gd name="T41" fmla="*/ 723 h 723"/>
                <a:gd name="T42" fmla="*/ 855 w 1882"/>
                <a:gd name="T43" fmla="*/ 722 h 723"/>
                <a:gd name="T44" fmla="*/ 772 w 1882"/>
                <a:gd name="T45" fmla="*/ 717 h 723"/>
                <a:gd name="T46" fmla="*/ 690 w 1882"/>
                <a:gd name="T47" fmla="*/ 710 h 723"/>
                <a:gd name="T48" fmla="*/ 613 w 1882"/>
                <a:gd name="T49" fmla="*/ 701 h 723"/>
                <a:gd name="T50" fmla="*/ 537 w 1882"/>
                <a:gd name="T51" fmla="*/ 688 h 723"/>
                <a:gd name="T52" fmla="*/ 466 w 1882"/>
                <a:gd name="T53" fmla="*/ 674 h 723"/>
                <a:gd name="T54" fmla="*/ 398 w 1882"/>
                <a:gd name="T55" fmla="*/ 658 h 723"/>
                <a:gd name="T56" fmla="*/ 335 w 1882"/>
                <a:gd name="T57" fmla="*/ 639 h 723"/>
                <a:gd name="T58" fmla="*/ 275 w 1882"/>
                <a:gd name="T59" fmla="*/ 618 h 723"/>
                <a:gd name="T60" fmla="*/ 221 w 1882"/>
                <a:gd name="T61" fmla="*/ 596 h 723"/>
                <a:gd name="T62" fmla="*/ 172 w 1882"/>
                <a:gd name="T63" fmla="*/ 572 h 723"/>
                <a:gd name="T64" fmla="*/ 128 w 1882"/>
                <a:gd name="T65" fmla="*/ 546 h 723"/>
                <a:gd name="T66" fmla="*/ 91 w 1882"/>
                <a:gd name="T67" fmla="*/ 519 h 723"/>
                <a:gd name="T68" fmla="*/ 58 w 1882"/>
                <a:gd name="T69" fmla="*/ 491 h 723"/>
                <a:gd name="T70" fmla="*/ 34 w 1882"/>
                <a:gd name="T71" fmla="*/ 460 h 723"/>
                <a:gd name="T72" fmla="*/ 15 w 1882"/>
                <a:gd name="T73" fmla="*/ 430 h 723"/>
                <a:gd name="T74" fmla="*/ 3 w 1882"/>
                <a:gd name="T75" fmla="*/ 398 h 723"/>
                <a:gd name="T76" fmla="*/ 0 w 1882"/>
                <a:gd name="T77" fmla="*/ 365 h 723"/>
                <a:gd name="T78" fmla="*/ 0 w 1882"/>
                <a:gd name="T7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2" h="723">
                  <a:moveTo>
                    <a:pt x="0" y="0"/>
                  </a:moveTo>
                  <a:lnTo>
                    <a:pt x="1882" y="0"/>
                  </a:lnTo>
                  <a:lnTo>
                    <a:pt x="1882" y="365"/>
                  </a:lnTo>
                  <a:lnTo>
                    <a:pt x="1877" y="398"/>
                  </a:lnTo>
                  <a:lnTo>
                    <a:pt x="1867" y="430"/>
                  </a:lnTo>
                  <a:lnTo>
                    <a:pt x="1848" y="460"/>
                  </a:lnTo>
                  <a:lnTo>
                    <a:pt x="1823" y="491"/>
                  </a:lnTo>
                  <a:lnTo>
                    <a:pt x="1791" y="519"/>
                  </a:lnTo>
                  <a:lnTo>
                    <a:pt x="1753" y="546"/>
                  </a:lnTo>
                  <a:lnTo>
                    <a:pt x="1710" y="572"/>
                  </a:lnTo>
                  <a:lnTo>
                    <a:pt x="1660" y="596"/>
                  </a:lnTo>
                  <a:lnTo>
                    <a:pt x="1606" y="618"/>
                  </a:lnTo>
                  <a:lnTo>
                    <a:pt x="1547" y="639"/>
                  </a:lnTo>
                  <a:lnTo>
                    <a:pt x="1483" y="658"/>
                  </a:lnTo>
                  <a:lnTo>
                    <a:pt x="1416" y="674"/>
                  </a:lnTo>
                  <a:lnTo>
                    <a:pt x="1344" y="688"/>
                  </a:lnTo>
                  <a:lnTo>
                    <a:pt x="1269" y="701"/>
                  </a:lnTo>
                  <a:lnTo>
                    <a:pt x="1190" y="710"/>
                  </a:lnTo>
                  <a:lnTo>
                    <a:pt x="1110" y="717"/>
                  </a:lnTo>
                  <a:lnTo>
                    <a:pt x="1026" y="722"/>
                  </a:lnTo>
                  <a:lnTo>
                    <a:pt x="940" y="723"/>
                  </a:lnTo>
                  <a:lnTo>
                    <a:pt x="855" y="722"/>
                  </a:lnTo>
                  <a:lnTo>
                    <a:pt x="772" y="717"/>
                  </a:lnTo>
                  <a:lnTo>
                    <a:pt x="690" y="710"/>
                  </a:lnTo>
                  <a:lnTo>
                    <a:pt x="613" y="701"/>
                  </a:lnTo>
                  <a:lnTo>
                    <a:pt x="537" y="688"/>
                  </a:lnTo>
                  <a:lnTo>
                    <a:pt x="466" y="674"/>
                  </a:lnTo>
                  <a:lnTo>
                    <a:pt x="398" y="658"/>
                  </a:lnTo>
                  <a:lnTo>
                    <a:pt x="335" y="639"/>
                  </a:lnTo>
                  <a:lnTo>
                    <a:pt x="275" y="618"/>
                  </a:lnTo>
                  <a:lnTo>
                    <a:pt x="221" y="596"/>
                  </a:lnTo>
                  <a:lnTo>
                    <a:pt x="172" y="572"/>
                  </a:lnTo>
                  <a:lnTo>
                    <a:pt x="128" y="546"/>
                  </a:lnTo>
                  <a:lnTo>
                    <a:pt x="91" y="519"/>
                  </a:lnTo>
                  <a:lnTo>
                    <a:pt x="58" y="491"/>
                  </a:lnTo>
                  <a:lnTo>
                    <a:pt x="34" y="460"/>
                  </a:lnTo>
                  <a:lnTo>
                    <a:pt x="15" y="430"/>
                  </a:lnTo>
                  <a:lnTo>
                    <a:pt x="3" y="398"/>
                  </a:lnTo>
                  <a:lnTo>
                    <a:pt x="0" y="3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>
              <a:off x="6804029" y="809061"/>
              <a:ext cx="2376021" cy="1023010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62728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3- Random Forest Classifier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54051" y="2596790"/>
            <a:ext cx="2389670" cy="1255379"/>
            <a:chOff x="6790380" y="534479"/>
            <a:chExt cx="2389670" cy="1326088"/>
          </a:xfrm>
          <a:solidFill>
            <a:srgbClr val="8397B1"/>
          </a:solidFill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6804029" y="534479"/>
              <a:ext cx="2376021" cy="902687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6804029" y="947780"/>
              <a:ext cx="2376021" cy="912787"/>
            </a:xfrm>
            <a:custGeom>
              <a:avLst/>
              <a:gdLst>
                <a:gd name="T0" fmla="*/ 0 w 1882"/>
                <a:gd name="T1" fmla="*/ 0 h 723"/>
                <a:gd name="T2" fmla="*/ 1882 w 1882"/>
                <a:gd name="T3" fmla="*/ 0 h 723"/>
                <a:gd name="T4" fmla="*/ 1882 w 1882"/>
                <a:gd name="T5" fmla="*/ 365 h 723"/>
                <a:gd name="T6" fmla="*/ 1877 w 1882"/>
                <a:gd name="T7" fmla="*/ 398 h 723"/>
                <a:gd name="T8" fmla="*/ 1867 w 1882"/>
                <a:gd name="T9" fmla="*/ 430 h 723"/>
                <a:gd name="T10" fmla="*/ 1848 w 1882"/>
                <a:gd name="T11" fmla="*/ 460 h 723"/>
                <a:gd name="T12" fmla="*/ 1823 w 1882"/>
                <a:gd name="T13" fmla="*/ 491 h 723"/>
                <a:gd name="T14" fmla="*/ 1791 w 1882"/>
                <a:gd name="T15" fmla="*/ 519 h 723"/>
                <a:gd name="T16" fmla="*/ 1753 w 1882"/>
                <a:gd name="T17" fmla="*/ 546 h 723"/>
                <a:gd name="T18" fmla="*/ 1710 w 1882"/>
                <a:gd name="T19" fmla="*/ 572 h 723"/>
                <a:gd name="T20" fmla="*/ 1660 w 1882"/>
                <a:gd name="T21" fmla="*/ 596 h 723"/>
                <a:gd name="T22" fmla="*/ 1606 w 1882"/>
                <a:gd name="T23" fmla="*/ 618 h 723"/>
                <a:gd name="T24" fmla="*/ 1547 w 1882"/>
                <a:gd name="T25" fmla="*/ 639 h 723"/>
                <a:gd name="T26" fmla="*/ 1483 w 1882"/>
                <a:gd name="T27" fmla="*/ 658 h 723"/>
                <a:gd name="T28" fmla="*/ 1416 w 1882"/>
                <a:gd name="T29" fmla="*/ 674 h 723"/>
                <a:gd name="T30" fmla="*/ 1344 w 1882"/>
                <a:gd name="T31" fmla="*/ 688 h 723"/>
                <a:gd name="T32" fmla="*/ 1269 w 1882"/>
                <a:gd name="T33" fmla="*/ 701 h 723"/>
                <a:gd name="T34" fmla="*/ 1190 w 1882"/>
                <a:gd name="T35" fmla="*/ 710 h 723"/>
                <a:gd name="T36" fmla="*/ 1110 w 1882"/>
                <a:gd name="T37" fmla="*/ 717 h 723"/>
                <a:gd name="T38" fmla="*/ 1026 w 1882"/>
                <a:gd name="T39" fmla="*/ 722 h 723"/>
                <a:gd name="T40" fmla="*/ 940 w 1882"/>
                <a:gd name="T41" fmla="*/ 723 h 723"/>
                <a:gd name="T42" fmla="*/ 855 w 1882"/>
                <a:gd name="T43" fmla="*/ 722 h 723"/>
                <a:gd name="T44" fmla="*/ 772 w 1882"/>
                <a:gd name="T45" fmla="*/ 717 h 723"/>
                <a:gd name="T46" fmla="*/ 690 w 1882"/>
                <a:gd name="T47" fmla="*/ 710 h 723"/>
                <a:gd name="T48" fmla="*/ 613 w 1882"/>
                <a:gd name="T49" fmla="*/ 701 h 723"/>
                <a:gd name="T50" fmla="*/ 537 w 1882"/>
                <a:gd name="T51" fmla="*/ 688 h 723"/>
                <a:gd name="T52" fmla="*/ 466 w 1882"/>
                <a:gd name="T53" fmla="*/ 674 h 723"/>
                <a:gd name="T54" fmla="*/ 398 w 1882"/>
                <a:gd name="T55" fmla="*/ 658 h 723"/>
                <a:gd name="T56" fmla="*/ 335 w 1882"/>
                <a:gd name="T57" fmla="*/ 639 h 723"/>
                <a:gd name="T58" fmla="*/ 275 w 1882"/>
                <a:gd name="T59" fmla="*/ 618 h 723"/>
                <a:gd name="T60" fmla="*/ 221 w 1882"/>
                <a:gd name="T61" fmla="*/ 596 h 723"/>
                <a:gd name="T62" fmla="*/ 172 w 1882"/>
                <a:gd name="T63" fmla="*/ 572 h 723"/>
                <a:gd name="T64" fmla="*/ 128 w 1882"/>
                <a:gd name="T65" fmla="*/ 546 h 723"/>
                <a:gd name="T66" fmla="*/ 91 w 1882"/>
                <a:gd name="T67" fmla="*/ 519 h 723"/>
                <a:gd name="T68" fmla="*/ 58 w 1882"/>
                <a:gd name="T69" fmla="*/ 491 h 723"/>
                <a:gd name="T70" fmla="*/ 34 w 1882"/>
                <a:gd name="T71" fmla="*/ 460 h 723"/>
                <a:gd name="T72" fmla="*/ 15 w 1882"/>
                <a:gd name="T73" fmla="*/ 430 h 723"/>
                <a:gd name="T74" fmla="*/ 3 w 1882"/>
                <a:gd name="T75" fmla="*/ 398 h 723"/>
                <a:gd name="T76" fmla="*/ 0 w 1882"/>
                <a:gd name="T77" fmla="*/ 365 h 723"/>
                <a:gd name="T78" fmla="*/ 0 w 1882"/>
                <a:gd name="T7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2" h="723">
                  <a:moveTo>
                    <a:pt x="0" y="0"/>
                  </a:moveTo>
                  <a:lnTo>
                    <a:pt x="1882" y="0"/>
                  </a:lnTo>
                  <a:lnTo>
                    <a:pt x="1882" y="365"/>
                  </a:lnTo>
                  <a:lnTo>
                    <a:pt x="1877" y="398"/>
                  </a:lnTo>
                  <a:lnTo>
                    <a:pt x="1867" y="430"/>
                  </a:lnTo>
                  <a:lnTo>
                    <a:pt x="1848" y="460"/>
                  </a:lnTo>
                  <a:lnTo>
                    <a:pt x="1823" y="491"/>
                  </a:lnTo>
                  <a:lnTo>
                    <a:pt x="1791" y="519"/>
                  </a:lnTo>
                  <a:lnTo>
                    <a:pt x="1753" y="546"/>
                  </a:lnTo>
                  <a:lnTo>
                    <a:pt x="1710" y="572"/>
                  </a:lnTo>
                  <a:lnTo>
                    <a:pt x="1660" y="596"/>
                  </a:lnTo>
                  <a:lnTo>
                    <a:pt x="1606" y="618"/>
                  </a:lnTo>
                  <a:lnTo>
                    <a:pt x="1547" y="639"/>
                  </a:lnTo>
                  <a:lnTo>
                    <a:pt x="1483" y="658"/>
                  </a:lnTo>
                  <a:lnTo>
                    <a:pt x="1416" y="674"/>
                  </a:lnTo>
                  <a:lnTo>
                    <a:pt x="1344" y="688"/>
                  </a:lnTo>
                  <a:lnTo>
                    <a:pt x="1269" y="701"/>
                  </a:lnTo>
                  <a:lnTo>
                    <a:pt x="1190" y="710"/>
                  </a:lnTo>
                  <a:lnTo>
                    <a:pt x="1110" y="717"/>
                  </a:lnTo>
                  <a:lnTo>
                    <a:pt x="1026" y="722"/>
                  </a:lnTo>
                  <a:lnTo>
                    <a:pt x="940" y="723"/>
                  </a:lnTo>
                  <a:lnTo>
                    <a:pt x="855" y="722"/>
                  </a:lnTo>
                  <a:lnTo>
                    <a:pt x="772" y="717"/>
                  </a:lnTo>
                  <a:lnTo>
                    <a:pt x="690" y="710"/>
                  </a:lnTo>
                  <a:lnTo>
                    <a:pt x="613" y="701"/>
                  </a:lnTo>
                  <a:lnTo>
                    <a:pt x="537" y="688"/>
                  </a:lnTo>
                  <a:lnTo>
                    <a:pt x="466" y="674"/>
                  </a:lnTo>
                  <a:lnTo>
                    <a:pt x="398" y="658"/>
                  </a:lnTo>
                  <a:lnTo>
                    <a:pt x="335" y="639"/>
                  </a:lnTo>
                  <a:lnTo>
                    <a:pt x="275" y="618"/>
                  </a:lnTo>
                  <a:lnTo>
                    <a:pt x="221" y="596"/>
                  </a:lnTo>
                  <a:lnTo>
                    <a:pt x="172" y="572"/>
                  </a:lnTo>
                  <a:lnTo>
                    <a:pt x="128" y="546"/>
                  </a:lnTo>
                  <a:lnTo>
                    <a:pt x="91" y="519"/>
                  </a:lnTo>
                  <a:lnTo>
                    <a:pt x="58" y="491"/>
                  </a:lnTo>
                  <a:lnTo>
                    <a:pt x="34" y="460"/>
                  </a:lnTo>
                  <a:lnTo>
                    <a:pt x="15" y="430"/>
                  </a:lnTo>
                  <a:lnTo>
                    <a:pt x="3" y="398"/>
                  </a:lnTo>
                  <a:lnTo>
                    <a:pt x="0" y="3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6790380" y="756797"/>
              <a:ext cx="2376021" cy="1066222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A1B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2- Kneighbors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Classifier</a:t>
              </a:r>
            </a:p>
            <a:p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729" y="1461112"/>
            <a:ext cx="2389669" cy="1235453"/>
            <a:chOff x="6790381" y="488169"/>
            <a:chExt cx="2389669" cy="1372398"/>
          </a:xfrm>
          <a:solidFill>
            <a:srgbClr val="EF3425"/>
          </a:solidFill>
        </p:grpSpPr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6804029" y="947780"/>
              <a:ext cx="2376021" cy="912787"/>
            </a:xfrm>
            <a:custGeom>
              <a:avLst/>
              <a:gdLst>
                <a:gd name="T0" fmla="*/ 0 w 1882"/>
                <a:gd name="T1" fmla="*/ 0 h 723"/>
                <a:gd name="T2" fmla="*/ 1882 w 1882"/>
                <a:gd name="T3" fmla="*/ 0 h 723"/>
                <a:gd name="T4" fmla="*/ 1882 w 1882"/>
                <a:gd name="T5" fmla="*/ 365 h 723"/>
                <a:gd name="T6" fmla="*/ 1877 w 1882"/>
                <a:gd name="T7" fmla="*/ 398 h 723"/>
                <a:gd name="T8" fmla="*/ 1867 w 1882"/>
                <a:gd name="T9" fmla="*/ 430 h 723"/>
                <a:gd name="T10" fmla="*/ 1848 w 1882"/>
                <a:gd name="T11" fmla="*/ 460 h 723"/>
                <a:gd name="T12" fmla="*/ 1823 w 1882"/>
                <a:gd name="T13" fmla="*/ 491 h 723"/>
                <a:gd name="T14" fmla="*/ 1791 w 1882"/>
                <a:gd name="T15" fmla="*/ 519 h 723"/>
                <a:gd name="T16" fmla="*/ 1753 w 1882"/>
                <a:gd name="T17" fmla="*/ 546 h 723"/>
                <a:gd name="T18" fmla="*/ 1710 w 1882"/>
                <a:gd name="T19" fmla="*/ 572 h 723"/>
                <a:gd name="T20" fmla="*/ 1660 w 1882"/>
                <a:gd name="T21" fmla="*/ 596 h 723"/>
                <a:gd name="T22" fmla="*/ 1606 w 1882"/>
                <a:gd name="T23" fmla="*/ 618 h 723"/>
                <a:gd name="T24" fmla="*/ 1547 w 1882"/>
                <a:gd name="T25" fmla="*/ 639 h 723"/>
                <a:gd name="T26" fmla="*/ 1483 w 1882"/>
                <a:gd name="T27" fmla="*/ 658 h 723"/>
                <a:gd name="T28" fmla="*/ 1416 w 1882"/>
                <a:gd name="T29" fmla="*/ 674 h 723"/>
                <a:gd name="T30" fmla="*/ 1344 w 1882"/>
                <a:gd name="T31" fmla="*/ 688 h 723"/>
                <a:gd name="T32" fmla="*/ 1269 w 1882"/>
                <a:gd name="T33" fmla="*/ 701 h 723"/>
                <a:gd name="T34" fmla="*/ 1190 w 1882"/>
                <a:gd name="T35" fmla="*/ 710 h 723"/>
                <a:gd name="T36" fmla="*/ 1110 w 1882"/>
                <a:gd name="T37" fmla="*/ 717 h 723"/>
                <a:gd name="T38" fmla="*/ 1026 w 1882"/>
                <a:gd name="T39" fmla="*/ 722 h 723"/>
                <a:gd name="T40" fmla="*/ 940 w 1882"/>
                <a:gd name="T41" fmla="*/ 723 h 723"/>
                <a:gd name="T42" fmla="*/ 855 w 1882"/>
                <a:gd name="T43" fmla="*/ 722 h 723"/>
                <a:gd name="T44" fmla="*/ 772 w 1882"/>
                <a:gd name="T45" fmla="*/ 717 h 723"/>
                <a:gd name="T46" fmla="*/ 690 w 1882"/>
                <a:gd name="T47" fmla="*/ 710 h 723"/>
                <a:gd name="T48" fmla="*/ 613 w 1882"/>
                <a:gd name="T49" fmla="*/ 701 h 723"/>
                <a:gd name="T50" fmla="*/ 537 w 1882"/>
                <a:gd name="T51" fmla="*/ 688 h 723"/>
                <a:gd name="T52" fmla="*/ 466 w 1882"/>
                <a:gd name="T53" fmla="*/ 674 h 723"/>
                <a:gd name="T54" fmla="*/ 398 w 1882"/>
                <a:gd name="T55" fmla="*/ 658 h 723"/>
                <a:gd name="T56" fmla="*/ 335 w 1882"/>
                <a:gd name="T57" fmla="*/ 639 h 723"/>
                <a:gd name="T58" fmla="*/ 275 w 1882"/>
                <a:gd name="T59" fmla="*/ 618 h 723"/>
                <a:gd name="T60" fmla="*/ 221 w 1882"/>
                <a:gd name="T61" fmla="*/ 596 h 723"/>
                <a:gd name="T62" fmla="*/ 172 w 1882"/>
                <a:gd name="T63" fmla="*/ 572 h 723"/>
                <a:gd name="T64" fmla="*/ 128 w 1882"/>
                <a:gd name="T65" fmla="*/ 546 h 723"/>
                <a:gd name="T66" fmla="*/ 91 w 1882"/>
                <a:gd name="T67" fmla="*/ 519 h 723"/>
                <a:gd name="T68" fmla="*/ 58 w 1882"/>
                <a:gd name="T69" fmla="*/ 491 h 723"/>
                <a:gd name="T70" fmla="*/ 34 w 1882"/>
                <a:gd name="T71" fmla="*/ 460 h 723"/>
                <a:gd name="T72" fmla="*/ 15 w 1882"/>
                <a:gd name="T73" fmla="*/ 430 h 723"/>
                <a:gd name="T74" fmla="*/ 3 w 1882"/>
                <a:gd name="T75" fmla="*/ 398 h 723"/>
                <a:gd name="T76" fmla="*/ 0 w 1882"/>
                <a:gd name="T77" fmla="*/ 365 h 723"/>
                <a:gd name="T78" fmla="*/ 0 w 1882"/>
                <a:gd name="T7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2" h="723">
                  <a:moveTo>
                    <a:pt x="0" y="0"/>
                  </a:moveTo>
                  <a:lnTo>
                    <a:pt x="1882" y="0"/>
                  </a:lnTo>
                  <a:lnTo>
                    <a:pt x="1882" y="365"/>
                  </a:lnTo>
                  <a:lnTo>
                    <a:pt x="1877" y="398"/>
                  </a:lnTo>
                  <a:lnTo>
                    <a:pt x="1867" y="430"/>
                  </a:lnTo>
                  <a:lnTo>
                    <a:pt x="1848" y="460"/>
                  </a:lnTo>
                  <a:lnTo>
                    <a:pt x="1823" y="491"/>
                  </a:lnTo>
                  <a:lnTo>
                    <a:pt x="1791" y="519"/>
                  </a:lnTo>
                  <a:lnTo>
                    <a:pt x="1753" y="546"/>
                  </a:lnTo>
                  <a:lnTo>
                    <a:pt x="1710" y="572"/>
                  </a:lnTo>
                  <a:lnTo>
                    <a:pt x="1660" y="596"/>
                  </a:lnTo>
                  <a:lnTo>
                    <a:pt x="1606" y="618"/>
                  </a:lnTo>
                  <a:lnTo>
                    <a:pt x="1547" y="639"/>
                  </a:lnTo>
                  <a:lnTo>
                    <a:pt x="1483" y="658"/>
                  </a:lnTo>
                  <a:lnTo>
                    <a:pt x="1416" y="674"/>
                  </a:lnTo>
                  <a:lnTo>
                    <a:pt x="1344" y="688"/>
                  </a:lnTo>
                  <a:lnTo>
                    <a:pt x="1269" y="701"/>
                  </a:lnTo>
                  <a:lnTo>
                    <a:pt x="1190" y="710"/>
                  </a:lnTo>
                  <a:lnTo>
                    <a:pt x="1110" y="717"/>
                  </a:lnTo>
                  <a:lnTo>
                    <a:pt x="1026" y="722"/>
                  </a:lnTo>
                  <a:lnTo>
                    <a:pt x="940" y="723"/>
                  </a:lnTo>
                  <a:lnTo>
                    <a:pt x="855" y="722"/>
                  </a:lnTo>
                  <a:lnTo>
                    <a:pt x="772" y="717"/>
                  </a:lnTo>
                  <a:lnTo>
                    <a:pt x="690" y="710"/>
                  </a:lnTo>
                  <a:lnTo>
                    <a:pt x="613" y="701"/>
                  </a:lnTo>
                  <a:lnTo>
                    <a:pt x="537" y="688"/>
                  </a:lnTo>
                  <a:lnTo>
                    <a:pt x="466" y="674"/>
                  </a:lnTo>
                  <a:lnTo>
                    <a:pt x="398" y="658"/>
                  </a:lnTo>
                  <a:lnTo>
                    <a:pt x="335" y="639"/>
                  </a:lnTo>
                  <a:lnTo>
                    <a:pt x="275" y="618"/>
                  </a:lnTo>
                  <a:lnTo>
                    <a:pt x="221" y="596"/>
                  </a:lnTo>
                  <a:lnTo>
                    <a:pt x="172" y="572"/>
                  </a:lnTo>
                  <a:lnTo>
                    <a:pt x="128" y="546"/>
                  </a:lnTo>
                  <a:lnTo>
                    <a:pt x="91" y="519"/>
                  </a:lnTo>
                  <a:lnTo>
                    <a:pt x="58" y="491"/>
                  </a:lnTo>
                  <a:lnTo>
                    <a:pt x="34" y="460"/>
                  </a:lnTo>
                  <a:lnTo>
                    <a:pt x="15" y="430"/>
                  </a:lnTo>
                  <a:lnTo>
                    <a:pt x="3" y="398"/>
                  </a:lnTo>
                  <a:lnTo>
                    <a:pt x="0" y="3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6790381" y="488169"/>
              <a:ext cx="2389669" cy="902687"/>
            </a:xfrm>
            <a:custGeom>
              <a:avLst/>
              <a:gdLst>
                <a:gd name="T0" fmla="*/ 1027 w 1882"/>
                <a:gd name="T1" fmla="*/ 1 h 715"/>
                <a:gd name="T2" fmla="*/ 1192 w 1882"/>
                <a:gd name="T3" fmla="*/ 13 h 715"/>
                <a:gd name="T4" fmla="*/ 1345 w 1882"/>
                <a:gd name="T5" fmla="*/ 34 h 715"/>
                <a:gd name="T6" fmla="*/ 1483 w 1882"/>
                <a:gd name="T7" fmla="*/ 65 h 715"/>
                <a:gd name="T8" fmla="*/ 1607 w 1882"/>
                <a:gd name="T9" fmla="*/ 105 h 715"/>
                <a:gd name="T10" fmla="*/ 1710 w 1882"/>
                <a:gd name="T11" fmla="*/ 151 h 715"/>
                <a:gd name="T12" fmla="*/ 1791 w 1882"/>
                <a:gd name="T13" fmla="*/ 204 h 715"/>
                <a:gd name="T14" fmla="*/ 1848 w 1882"/>
                <a:gd name="T15" fmla="*/ 263 h 715"/>
                <a:gd name="T16" fmla="*/ 1879 w 1882"/>
                <a:gd name="T17" fmla="*/ 324 h 715"/>
                <a:gd name="T18" fmla="*/ 1879 w 1882"/>
                <a:gd name="T19" fmla="*/ 389 h 715"/>
                <a:gd name="T20" fmla="*/ 1848 w 1882"/>
                <a:gd name="T21" fmla="*/ 452 h 715"/>
                <a:gd name="T22" fmla="*/ 1791 w 1882"/>
                <a:gd name="T23" fmla="*/ 510 h 715"/>
                <a:gd name="T24" fmla="*/ 1710 w 1882"/>
                <a:gd name="T25" fmla="*/ 564 h 715"/>
                <a:gd name="T26" fmla="*/ 1607 w 1882"/>
                <a:gd name="T27" fmla="*/ 610 h 715"/>
                <a:gd name="T28" fmla="*/ 1483 w 1882"/>
                <a:gd name="T29" fmla="*/ 650 h 715"/>
                <a:gd name="T30" fmla="*/ 1345 w 1882"/>
                <a:gd name="T31" fmla="*/ 680 h 715"/>
                <a:gd name="T32" fmla="*/ 1192 w 1882"/>
                <a:gd name="T33" fmla="*/ 702 h 715"/>
                <a:gd name="T34" fmla="*/ 1027 w 1882"/>
                <a:gd name="T35" fmla="*/ 714 h 715"/>
                <a:gd name="T36" fmla="*/ 856 w 1882"/>
                <a:gd name="T37" fmla="*/ 714 h 715"/>
                <a:gd name="T38" fmla="*/ 691 w 1882"/>
                <a:gd name="T39" fmla="*/ 702 h 715"/>
                <a:gd name="T40" fmla="*/ 537 w 1882"/>
                <a:gd name="T41" fmla="*/ 680 h 715"/>
                <a:gd name="T42" fmla="*/ 399 w 1882"/>
                <a:gd name="T43" fmla="*/ 650 h 715"/>
                <a:gd name="T44" fmla="*/ 276 w 1882"/>
                <a:gd name="T45" fmla="*/ 610 h 715"/>
                <a:gd name="T46" fmla="*/ 172 w 1882"/>
                <a:gd name="T47" fmla="*/ 564 h 715"/>
                <a:gd name="T48" fmla="*/ 91 w 1882"/>
                <a:gd name="T49" fmla="*/ 510 h 715"/>
                <a:gd name="T50" fmla="*/ 34 w 1882"/>
                <a:gd name="T51" fmla="*/ 452 h 715"/>
                <a:gd name="T52" fmla="*/ 4 w 1882"/>
                <a:gd name="T53" fmla="*/ 389 h 715"/>
                <a:gd name="T54" fmla="*/ 4 w 1882"/>
                <a:gd name="T55" fmla="*/ 324 h 715"/>
                <a:gd name="T56" fmla="*/ 34 w 1882"/>
                <a:gd name="T57" fmla="*/ 263 h 715"/>
                <a:gd name="T58" fmla="*/ 91 w 1882"/>
                <a:gd name="T59" fmla="*/ 204 h 715"/>
                <a:gd name="T60" fmla="*/ 172 w 1882"/>
                <a:gd name="T61" fmla="*/ 151 h 715"/>
                <a:gd name="T62" fmla="*/ 276 w 1882"/>
                <a:gd name="T63" fmla="*/ 105 h 715"/>
                <a:gd name="T64" fmla="*/ 399 w 1882"/>
                <a:gd name="T65" fmla="*/ 65 h 715"/>
                <a:gd name="T66" fmla="*/ 537 w 1882"/>
                <a:gd name="T67" fmla="*/ 34 h 715"/>
                <a:gd name="T68" fmla="*/ 691 w 1882"/>
                <a:gd name="T69" fmla="*/ 13 h 715"/>
                <a:gd name="T70" fmla="*/ 856 w 1882"/>
                <a:gd name="T71" fmla="*/ 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2" h="715">
                  <a:moveTo>
                    <a:pt x="941" y="0"/>
                  </a:moveTo>
                  <a:lnTo>
                    <a:pt x="1027" y="1"/>
                  </a:lnTo>
                  <a:lnTo>
                    <a:pt x="1110" y="6"/>
                  </a:lnTo>
                  <a:lnTo>
                    <a:pt x="1192" y="13"/>
                  </a:lnTo>
                  <a:lnTo>
                    <a:pt x="1270" y="22"/>
                  </a:lnTo>
                  <a:lnTo>
                    <a:pt x="1345" y="34"/>
                  </a:lnTo>
                  <a:lnTo>
                    <a:pt x="1416" y="49"/>
                  </a:lnTo>
                  <a:lnTo>
                    <a:pt x="1483" y="65"/>
                  </a:lnTo>
                  <a:lnTo>
                    <a:pt x="1547" y="84"/>
                  </a:lnTo>
                  <a:lnTo>
                    <a:pt x="1607" y="105"/>
                  </a:lnTo>
                  <a:lnTo>
                    <a:pt x="1661" y="127"/>
                  </a:lnTo>
                  <a:lnTo>
                    <a:pt x="1710" y="151"/>
                  </a:lnTo>
                  <a:lnTo>
                    <a:pt x="1753" y="177"/>
                  </a:lnTo>
                  <a:lnTo>
                    <a:pt x="1791" y="204"/>
                  </a:lnTo>
                  <a:lnTo>
                    <a:pt x="1823" y="233"/>
                  </a:lnTo>
                  <a:lnTo>
                    <a:pt x="1848" y="263"/>
                  </a:lnTo>
                  <a:lnTo>
                    <a:pt x="1867" y="293"/>
                  </a:lnTo>
                  <a:lnTo>
                    <a:pt x="1879" y="324"/>
                  </a:lnTo>
                  <a:lnTo>
                    <a:pt x="1882" y="357"/>
                  </a:lnTo>
                  <a:lnTo>
                    <a:pt x="1879" y="389"/>
                  </a:lnTo>
                  <a:lnTo>
                    <a:pt x="1867" y="422"/>
                  </a:lnTo>
                  <a:lnTo>
                    <a:pt x="1848" y="452"/>
                  </a:lnTo>
                  <a:lnTo>
                    <a:pt x="1823" y="482"/>
                  </a:lnTo>
                  <a:lnTo>
                    <a:pt x="1791" y="510"/>
                  </a:lnTo>
                  <a:lnTo>
                    <a:pt x="1753" y="538"/>
                  </a:lnTo>
                  <a:lnTo>
                    <a:pt x="1710" y="564"/>
                  </a:lnTo>
                  <a:lnTo>
                    <a:pt x="1661" y="588"/>
                  </a:lnTo>
                  <a:lnTo>
                    <a:pt x="1607" y="610"/>
                  </a:lnTo>
                  <a:lnTo>
                    <a:pt x="1547" y="631"/>
                  </a:lnTo>
                  <a:lnTo>
                    <a:pt x="1483" y="650"/>
                  </a:lnTo>
                  <a:lnTo>
                    <a:pt x="1416" y="666"/>
                  </a:lnTo>
                  <a:lnTo>
                    <a:pt x="1345" y="680"/>
                  </a:lnTo>
                  <a:lnTo>
                    <a:pt x="1270" y="693"/>
                  </a:lnTo>
                  <a:lnTo>
                    <a:pt x="1192" y="702"/>
                  </a:lnTo>
                  <a:lnTo>
                    <a:pt x="1110" y="709"/>
                  </a:lnTo>
                  <a:lnTo>
                    <a:pt x="1027" y="714"/>
                  </a:lnTo>
                  <a:lnTo>
                    <a:pt x="941" y="715"/>
                  </a:lnTo>
                  <a:lnTo>
                    <a:pt x="856" y="714"/>
                  </a:lnTo>
                  <a:lnTo>
                    <a:pt x="772" y="709"/>
                  </a:lnTo>
                  <a:lnTo>
                    <a:pt x="691" y="702"/>
                  </a:lnTo>
                  <a:lnTo>
                    <a:pt x="613" y="693"/>
                  </a:lnTo>
                  <a:lnTo>
                    <a:pt x="537" y="680"/>
                  </a:lnTo>
                  <a:lnTo>
                    <a:pt x="466" y="666"/>
                  </a:lnTo>
                  <a:lnTo>
                    <a:pt x="399" y="650"/>
                  </a:lnTo>
                  <a:lnTo>
                    <a:pt x="335" y="631"/>
                  </a:lnTo>
                  <a:lnTo>
                    <a:pt x="276" y="610"/>
                  </a:lnTo>
                  <a:lnTo>
                    <a:pt x="221" y="588"/>
                  </a:lnTo>
                  <a:lnTo>
                    <a:pt x="172" y="564"/>
                  </a:lnTo>
                  <a:lnTo>
                    <a:pt x="129" y="538"/>
                  </a:lnTo>
                  <a:lnTo>
                    <a:pt x="91" y="510"/>
                  </a:lnTo>
                  <a:lnTo>
                    <a:pt x="60" y="482"/>
                  </a:lnTo>
                  <a:lnTo>
                    <a:pt x="34" y="452"/>
                  </a:lnTo>
                  <a:lnTo>
                    <a:pt x="15" y="422"/>
                  </a:lnTo>
                  <a:lnTo>
                    <a:pt x="4" y="389"/>
                  </a:lnTo>
                  <a:lnTo>
                    <a:pt x="0" y="357"/>
                  </a:lnTo>
                  <a:lnTo>
                    <a:pt x="4" y="324"/>
                  </a:lnTo>
                  <a:lnTo>
                    <a:pt x="15" y="293"/>
                  </a:lnTo>
                  <a:lnTo>
                    <a:pt x="34" y="263"/>
                  </a:lnTo>
                  <a:lnTo>
                    <a:pt x="60" y="233"/>
                  </a:lnTo>
                  <a:lnTo>
                    <a:pt x="91" y="204"/>
                  </a:lnTo>
                  <a:lnTo>
                    <a:pt x="129" y="177"/>
                  </a:lnTo>
                  <a:lnTo>
                    <a:pt x="172" y="151"/>
                  </a:lnTo>
                  <a:lnTo>
                    <a:pt x="221" y="127"/>
                  </a:lnTo>
                  <a:lnTo>
                    <a:pt x="276" y="105"/>
                  </a:lnTo>
                  <a:lnTo>
                    <a:pt x="335" y="84"/>
                  </a:lnTo>
                  <a:lnTo>
                    <a:pt x="399" y="65"/>
                  </a:lnTo>
                  <a:lnTo>
                    <a:pt x="466" y="49"/>
                  </a:lnTo>
                  <a:lnTo>
                    <a:pt x="537" y="34"/>
                  </a:lnTo>
                  <a:lnTo>
                    <a:pt x="613" y="22"/>
                  </a:lnTo>
                  <a:lnTo>
                    <a:pt x="691" y="13"/>
                  </a:lnTo>
                  <a:lnTo>
                    <a:pt x="772" y="6"/>
                  </a:lnTo>
                  <a:lnTo>
                    <a:pt x="856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1- Logistic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 Regression</a:t>
              </a:r>
            </a:p>
            <a:p>
              <a:endParaRPr lang="ru-RU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3671252" y="2210936"/>
            <a:ext cx="29260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87928" y="3182202"/>
            <a:ext cx="29260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687173" y="4260376"/>
            <a:ext cx="29260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576553" y="5231642"/>
            <a:ext cx="29260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988490" y="2867549"/>
            <a:ext cx="37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SelectKBest </a:t>
            </a:r>
            <a:r>
              <a:rPr lang="en-US" sz="1600" b="1" dirty="0">
                <a:solidFill>
                  <a:schemeClr val="bg1"/>
                </a:solidFill>
              </a:rPr>
              <a:t>= </a:t>
            </a:r>
            <a:r>
              <a:rPr lang="en-SA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58.1%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Random_Forest </a:t>
            </a:r>
            <a:r>
              <a:rPr lang="en-US" sz="1600" b="1" dirty="0">
                <a:solidFill>
                  <a:schemeClr val="bg1"/>
                </a:solidFill>
              </a:rPr>
              <a:t>= </a:t>
            </a:r>
            <a:r>
              <a:rPr lang="en-SA" b="1" dirty="0">
                <a:solidFill>
                  <a:srgbClr val="FFC000"/>
                </a:solidFill>
              </a:rPr>
              <a:t>57.8%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53702" y="3816524"/>
            <a:ext cx="372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SelectKBest </a:t>
            </a:r>
            <a:r>
              <a:rPr lang="en-US" sz="1600" b="1" dirty="0">
                <a:solidFill>
                  <a:schemeClr val="bg1"/>
                </a:solidFill>
              </a:rPr>
              <a:t>= </a:t>
            </a:r>
            <a:r>
              <a:rPr lang="en-S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59.6</a:t>
            </a:r>
            <a:r>
              <a:rPr lang="en-SA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%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Random_Forest </a:t>
            </a:r>
            <a:r>
              <a:rPr lang="en-US" sz="1600" b="1" dirty="0">
                <a:solidFill>
                  <a:schemeClr val="bg1"/>
                </a:solidFill>
              </a:rPr>
              <a:t>= </a:t>
            </a:r>
            <a:r>
              <a:rPr lang="en-SA" dirty="0">
                <a:solidFill>
                  <a:srgbClr val="FFC000"/>
                </a:solidFill>
              </a:rPr>
              <a:t>60.5</a:t>
            </a:r>
            <a:r>
              <a:rPr lang="en-SA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%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PCA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SA" dirty="0">
                <a:solidFill>
                  <a:srgbClr val="FF0000"/>
                </a:solidFill>
              </a:rPr>
              <a:t>54</a:t>
            </a:r>
            <a:r>
              <a:rPr lang="en-SA" b="1" dirty="0">
                <a:solidFill>
                  <a:srgbClr val="FF0000"/>
                </a:solidFill>
              </a:rPr>
              <a:t>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05885" y="4981603"/>
            <a:ext cx="372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SelectKBest </a:t>
            </a:r>
            <a:r>
              <a:rPr lang="en-US" sz="1600" b="1" dirty="0">
                <a:solidFill>
                  <a:schemeClr val="bg1"/>
                </a:solidFill>
              </a:rPr>
              <a:t>= </a:t>
            </a:r>
            <a:r>
              <a:rPr lang="en-SA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58.1%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41511" y="444174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021FA-5A02-D14F-AAD7-66B89ED5948D}"/>
              </a:ext>
            </a:extLst>
          </p:cNvPr>
          <p:cNvSpPr txBox="1"/>
          <p:nvPr/>
        </p:nvSpPr>
        <p:spPr>
          <a:xfrm>
            <a:off x="6677426" y="1727073"/>
            <a:ext cx="329538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Feature_importances_ =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SA" b="1" dirty="0">
                <a:solidFill>
                  <a:srgbClr val="FF0000"/>
                </a:solidFill>
              </a:rPr>
              <a:t>54%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SelectKBest = </a:t>
            </a:r>
            <a:r>
              <a:rPr lang="en-SA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59.6%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Random_Forest = </a:t>
            </a:r>
            <a:r>
              <a:rPr lang="en-SA" b="1" dirty="0">
                <a:solidFill>
                  <a:srgbClr val="FFC000"/>
                </a:solidFill>
              </a:rPr>
              <a:t>56.2</a:t>
            </a:r>
            <a:r>
              <a:rPr lang="en-SA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72F5DD-836C-6944-BA88-0C365B8F7421}"/>
              </a:ext>
            </a:extLst>
          </p:cNvPr>
          <p:cNvGrpSpPr/>
          <p:nvPr/>
        </p:nvGrpSpPr>
        <p:grpSpPr>
          <a:xfrm>
            <a:off x="4700719" y="1211845"/>
            <a:ext cx="2700497" cy="45719"/>
            <a:chOff x="4831644" y="3200400"/>
            <a:chExt cx="1920240" cy="9144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6597A1-FA74-764C-94DD-A0B1B5D1DEEB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66FA8-E25F-CC47-9970-5B70BDB5C865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4C2CAD-1DBA-6A4A-888B-CB229C056C99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4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6147159" y="2597179"/>
            <a:ext cx="548640" cy="548640"/>
            <a:chOff x="8080940" y="1147244"/>
            <a:chExt cx="548640" cy="548640"/>
          </a:xfrm>
          <a:solidFill>
            <a:srgbClr val="5D6B7F"/>
          </a:solidFill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8080940" y="1147244"/>
              <a:ext cx="548640" cy="548640"/>
            </a:xfrm>
            <a:prstGeom prst="ellipse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55" name="Freeform 23"/>
            <p:cNvSpPr>
              <a:spLocks noChangeArrowheads="1"/>
            </p:cNvSpPr>
            <p:nvPr/>
          </p:nvSpPr>
          <p:spPr bwMode="auto">
            <a:xfrm>
              <a:off x="8237238" y="1316084"/>
              <a:ext cx="261231" cy="246243"/>
            </a:xfrm>
            <a:custGeom>
              <a:avLst/>
              <a:gdLst>
                <a:gd name="T0" fmla="*/ 271 w 538"/>
                <a:gd name="T1" fmla="*/ 409 h 507"/>
                <a:gd name="T2" fmla="*/ 435 w 538"/>
                <a:gd name="T3" fmla="*/ 506 h 507"/>
                <a:gd name="T4" fmla="*/ 394 w 538"/>
                <a:gd name="T5" fmla="*/ 317 h 507"/>
                <a:gd name="T6" fmla="*/ 537 w 538"/>
                <a:gd name="T7" fmla="*/ 194 h 507"/>
                <a:gd name="T8" fmla="*/ 343 w 538"/>
                <a:gd name="T9" fmla="*/ 174 h 507"/>
                <a:gd name="T10" fmla="*/ 271 w 538"/>
                <a:gd name="T11" fmla="*/ 0 h 507"/>
                <a:gd name="T12" fmla="*/ 195 w 538"/>
                <a:gd name="T13" fmla="*/ 174 h 507"/>
                <a:gd name="T14" fmla="*/ 0 w 538"/>
                <a:gd name="T15" fmla="*/ 194 h 507"/>
                <a:gd name="T16" fmla="*/ 149 w 538"/>
                <a:gd name="T17" fmla="*/ 317 h 507"/>
                <a:gd name="T18" fmla="*/ 103 w 538"/>
                <a:gd name="T19" fmla="*/ 506 h 507"/>
                <a:gd name="T20" fmla="*/ 271 w 538"/>
                <a:gd name="T21" fmla="*/ 40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507">
                  <a:moveTo>
                    <a:pt x="271" y="409"/>
                  </a:moveTo>
                  <a:lnTo>
                    <a:pt x="435" y="506"/>
                  </a:lnTo>
                  <a:lnTo>
                    <a:pt x="394" y="317"/>
                  </a:lnTo>
                  <a:lnTo>
                    <a:pt x="537" y="194"/>
                  </a:lnTo>
                  <a:lnTo>
                    <a:pt x="343" y="174"/>
                  </a:lnTo>
                  <a:lnTo>
                    <a:pt x="271" y="0"/>
                  </a:lnTo>
                  <a:lnTo>
                    <a:pt x="195" y="174"/>
                  </a:lnTo>
                  <a:lnTo>
                    <a:pt x="0" y="194"/>
                  </a:lnTo>
                  <a:lnTo>
                    <a:pt x="149" y="317"/>
                  </a:lnTo>
                  <a:lnTo>
                    <a:pt x="103" y="506"/>
                  </a:lnTo>
                  <a:lnTo>
                    <a:pt x="271" y="40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" name="Freeform 73"/>
          <p:cNvSpPr>
            <a:spLocks noChangeArrowheads="1"/>
          </p:cNvSpPr>
          <p:nvPr/>
        </p:nvSpPr>
        <p:spPr bwMode="auto">
          <a:xfrm>
            <a:off x="4604325" y="3314698"/>
            <a:ext cx="1382184" cy="3553883"/>
          </a:xfrm>
          <a:custGeom>
            <a:avLst/>
            <a:gdLst>
              <a:gd name="connsiteX0" fmla="*/ 0 w 1382184"/>
              <a:gd name="connsiteY0" fmla="*/ 0 h 3553883"/>
              <a:gd name="connsiteX1" fmla="*/ 658284 w 1382184"/>
              <a:gd name="connsiteY1" fmla="*/ 0 h 3553883"/>
              <a:gd name="connsiteX2" fmla="*/ 658284 w 1382184"/>
              <a:gd name="connsiteY2" fmla="*/ 2840567 h 3553883"/>
              <a:gd name="connsiteX3" fmla="*/ 658284 w 1382184"/>
              <a:gd name="connsiteY3" fmla="*/ 2840567 h 3553883"/>
              <a:gd name="connsiteX4" fmla="*/ 1382184 w 1382184"/>
              <a:gd name="connsiteY4" fmla="*/ 3553883 h 3553883"/>
              <a:gd name="connsiteX5" fmla="*/ 658284 w 1382184"/>
              <a:gd name="connsiteY5" fmla="*/ 3553883 h 3553883"/>
              <a:gd name="connsiteX6" fmla="*/ 0 w 1382184"/>
              <a:gd name="connsiteY6" fmla="*/ 2840567 h 35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184" h="3553883">
                <a:moveTo>
                  <a:pt x="0" y="0"/>
                </a:moveTo>
                <a:lnTo>
                  <a:pt x="658284" y="0"/>
                </a:lnTo>
                <a:lnTo>
                  <a:pt x="658284" y="2840567"/>
                </a:lnTo>
                <a:lnTo>
                  <a:pt x="658284" y="2840567"/>
                </a:lnTo>
                <a:lnTo>
                  <a:pt x="1382184" y="3553883"/>
                </a:lnTo>
                <a:lnTo>
                  <a:pt x="658284" y="3553883"/>
                </a:lnTo>
                <a:lnTo>
                  <a:pt x="0" y="2840567"/>
                </a:lnTo>
                <a:close/>
              </a:path>
            </a:pathLst>
          </a:custGeom>
          <a:solidFill>
            <a:srgbClr val="FF0000"/>
          </a:solidFill>
          <a:ln w="5" cap="flat">
            <a:noFill/>
            <a:prstDash val="solid"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bg1"/>
              </a:solidFill>
              <a:highlight>
                <a:srgbClr val="FF00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 rot="16200000">
            <a:off x="3435063" y="4618817"/>
            <a:ext cx="3036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4- </a:t>
            </a:r>
            <a:r>
              <a:rPr lang="en-US" sz="2000" b="1" dirty="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927033" y="2855941"/>
            <a:ext cx="1316567" cy="3998383"/>
          </a:xfrm>
          <a:custGeom>
            <a:avLst/>
            <a:gdLst>
              <a:gd name="connsiteX0" fmla="*/ 0 w 1316567"/>
              <a:gd name="connsiteY0" fmla="*/ 0 h 3998383"/>
              <a:gd name="connsiteX1" fmla="*/ 658284 w 1316567"/>
              <a:gd name="connsiteY1" fmla="*/ 0 h 3998383"/>
              <a:gd name="connsiteX2" fmla="*/ 658284 w 1316567"/>
              <a:gd name="connsiteY2" fmla="*/ 3285067 h 3998383"/>
              <a:gd name="connsiteX3" fmla="*/ 658284 w 1316567"/>
              <a:gd name="connsiteY3" fmla="*/ 3285067 h 3998383"/>
              <a:gd name="connsiteX4" fmla="*/ 1316567 w 1316567"/>
              <a:gd name="connsiteY4" fmla="*/ 3998383 h 3998383"/>
              <a:gd name="connsiteX5" fmla="*/ 361950 w 1316567"/>
              <a:gd name="connsiteY5" fmla="*/ 3998383 h 3998383"/>
              <a:gd name="connsiteX6" fmla="*/ 0 w 1316567"/>
              <a:gd name="connsiteY6" fmla="*/ 3285067 h 39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567" h="3998383">
                <a:moveTo>
                  <a:pt x="0" y="0"/>
                </a:moveTo>
                <a:lnTo>
                  <a:pt x="658284" y="0"/>
                </a:lnTo>
                <a:lnTo>
                  <a:pt x="658284" y="3285067"/>
                </a:lnTo>
                <a:lnTo>
                  <a:pt x="658284" y="3285067"/>
                </a:lnTo>
                <a:lnTo>
                  <a:pt x="1316567" y="3998383"/>
                </a:lnTo>
                <a:lnTo>
                  <a:pt x="361950" y="3998383"/>
                </a:lnTo>
                <a:lnTo>
                  <a:pt x="0" y="3285067"/>
                </a:lnTo>
                <a:close/>
              </a:path>
            </a:pathLst>
          </a:custGeom>
          <a:solidFill>
            <a:srgbClr val="62768F"/>
          </a:solidFill>
          <a:ln w="5" cap="flat">
            <a:noFill/>
            <a:prstDash val="solid"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2874398" y="4655076"/>
            <a:ext cx="2964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3-  Kn</a:t>
            </a:r>
            <a:r>
              <a:rPr lang="en-US" sz="2000" b="1" dirty="0">
                <a:solidFill>
                  <a:schemeClr val="bg1"/>
                </a:solidFill>
              </a:rPr>
              <a:t>eighbors Classifier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3309159" y="2335241"/>
            <a:ext cx="1013884" cy="4519083"/>
          </a:xfrm>
          <a:custGeom>
            <a:avLst/>
            <a:gdLst>
              <a:gd name="connsiteX0" fmla="*/ 0 w 1013884"/>
              <a:gd name="connsiteY0" fmla="*/ 0 h 4519083"/>
              <a:gd name="connsiteX1" fmla="*/ 651933 w 1013884"/>
              <a:gd name="connsiteY1" fmla="*/ 0 h 4519083"/>
              <a:gd name="connsiteX2" fmla="*/ 651933 w 1013884"/>
              <a:gd name="connsiteY2" fmla="*/ 3805767 h 4519083"/>
              <a:gd name="connsiteX3" fmla="*/ 651934 w 1013884"/>
              <a:gd name="connsiteY3" fmla="*/ 3805767 h 4519083"/>
              <a:gd name="connsiteX4" fmla="*/ 1013884 w 1013884"/>
              <a:gd name="connsiteY4" fmla="*/ 4519083 h 4519083"/>
              <a:gd name="connsiteX5" fmla="*/ 234950 w 1013884"/>
              <a:gd name="connsiteY5" fmla="*/ 4519083 h 4519083"/>
              <a:gd name="connsiteX6" fmla="*/ 0 w 1013884"/>
              <a:gd name="connsiteY6" fmla="*/ 3805767 h 45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84" h="4519083">
                <a:moveTo>
                  <a:pt x="0" y="0"/>
                </a:moveTo>
                <a:lnTo>
                  <a:pt x="651933" y="0"/>
                </a:lnTo>
                <a:lnTo>
                  <a:pt x="651933" y="3805767"/>
                </a:lnTo>
                <a:lnTo>
                  <a:pt x="651934" y="3805767"/>
                </a:lnTo>
                <a:lnTo>
                  <a:pt x="1013884" y="4519083"/>
                </a:lnTo>
                <a:lnTo>
                  <a:pt x="234950" y="4519083"/>
                </a:lnTo>
                <a:lnTo>
                  <a:pt x="0" y="3805767"/>
                </a:lnTo>
                <a:close/>
              </a:path>
            </a:pathLst>
          </a:custGeom>
          <a:solidFill>
            <a:schemeClr val="tx2"/>
          </a:solidFill>
          <a:ln w="5" cap="flat">
            <a:noFill/>
            <a:prstDash val="solid"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2346088" y="4549246"/>
            <a:ext cx="256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Logistic Regression</a:t>
            </a:r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2171377" y="1909722"/>
            <a:ext cx="1358900" cy="4914899"/>
          </a:xfrm>
          <a:custGeom>
            <a:avLst/>
            <a:gdLst>
              <a:gd name="connsiteX0" fmla="*/ 241300 w 1358900"/>
              <a:gd name="connsiteY0" fmla="*/ 0 h 4914899"/>
              <a:gd name="connsiteX1" fmla="*/ 1123951 w 1358900"/>
              <a:gd name="connsiteY1" fmla="*/ 0 h 4914899"/>
              <a:gd name="connsiteX2" fmla="*/ 1123951 w 1358900"/>
              <a:gd name="connsiteY2" fmla="*/ 4201583 h 4914899"/>
              <a:gd name="connsiteX3" fmla="*/ 1123950 w 1358900"/>
              <a:gd name="connsiteY3" fmla="*/ 4201583 h 4914899"/>
              <a:gd name="connsiteX4" fmla="*/ 1358900 w 1358900"/>
              <a:gd name="connsiteY4" fmla="*/ 4914899 h 4914899"/>
              <a:gd name="connsiteX5" fmla="*/ 0 w 1358900"/>
              <a:gd name="connsiteY5" fmla="*/ 4914899 h 4914899"/>
              <a:gd name="connsiteX6" fmla="*/ 241300 w 1358900"/>
              <a:gd name="connsiteY6" fmla="*/ 4201583 h 4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900" h="4914899">
                <a:moveTo>
                  <a:pt x="241300" y="0"/>
                </a:moveTo>
                <a:lnTo>
                  <a:pt x="1123951" y="0"/>
                </a:lnTo>
                <a:lnTo>
                  <a:pt x="1123951" y="4201583"/>
                </a:lnTo>
                <a:lnTo>
                  <a:pt x="1123950" y="4201583"/>
                </a:lnTo>
                <a:lnTo>
                  <a:pt x="1358900" y="4914899"/>
                </a:lnTo>
                <a:lnTo>
                  <a:pt x="0" y="4914899"/>
                </a:lnTo>
                <a:lnTo>
                  <a:pt x="241300" y="4201583"/>
                </a:lnTo>
                <a:close/>
              </a:path>
            </a:pathLst>
          </a:custGeom>
          <a:solidFill>
            <a:srgbClr val="2C3749"/>
          </a:solidFill>
          <a:ln w="5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1204531" y="4137718"/>
            <a:ext cx="3327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Random Forest Classifier</a:t>
            </a: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6939925" y="2428301"/>
            <a:ext cx="3867265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SelectKBest 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score: </a:t>
            </a:r>
            <a:r>
              <a:rPr lang="en-SA" sz="1400" b="1" dirty="0">
                <a:solidFill>
                  <a:schemeClr val="bg1"/>
                </a:solidFill>
              </a:rPr>
              <a:t>0.596</a:t>
            </a:r>
            <a:endParaRPr lang="en-US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9040" y="3597918"/>
            <a:ext cx="548640" cy="548640"/>
            <a:chOff x="8093534" y="1164886"/>
            <a:chExt cx="548640" cy="54864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8093534" y="1164886"/>
              <a:ext cx="548640" cy="548640"/>
            </a:xfrm>
            <a:prstGeom prst="ellipse">
              <a:avLst/>
            </a:prstGeom>
            <a:solidFill>
              <a:srgbClr val="8397B1"/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0" name="Freeform 23"/>
            <p:cNvSpPr>
              <a:spLocks noChangeArrowheads="1"/>
            </p:cNvSpPr>
            <p:nvPr/>
          </p:nvSpPr>
          <p:spPr bwMode="auto">
            <a:xfrm>
              <a:off x="8237238" y="1316084"/>
              <a:ext cx="261231" cy="246243"/>
            </a:xfrm>
            <a:custGeom>
              <a:avLst/>
              <a:gdLst>
                <a:gd name="T0" fmla="*/ 271 w 538"/>
                <a:gd name="T1" fmla="*/ 409 h 507"/>
                <a:gd name="T2" fmla="*/ 435 w 538"/>
                <a:gd name="T3" fmla="*/ 506 h 507"/>
                <a:gd name="T4" fmla="*/ 394 w 538"/>
                <a:gd name="T5" fmla="*/ 317 h 507"/>
                <a:gd name="T6" fmla="*/ 537 w 538"/>
                <a:gd name="T7" fmla="*/ 194 h 507"/>
                <a:gd name="T8" fmla="*/ 343 w 538"/>
                <a:gd name="T9" fmla="*/ 174 h 507"/>
                <a:gd name="T10" fmla="*/ 271 w 538"/>
                <a:gd name="T11" fmla="*/ 0 h 507"/>
                <a:gd name="T12" fmla="*/ 195 w 538"/>
                <a:gd name="T13" fmla="*/ 174 h 507"/>
                <a:gd name="T14" fmla="*/ 0 w 538"/>
                <a:gd name="T15" fmla="*/ 194 h 507"/>
                <a:gd name="T16" fmla="*/ 149 w 538"/>
                <a:gd name="T17" fmla="*/ 317 h 507"/>
                <a:gd name="T18" fmla="*/ 103 w 538"/>
                <a:gd name="T19" fmla="*/ 506 h 507"/>
                <a:gd name="T20" fmla="*/ 271 w 538"/>
                <a:gd name="T21" fmla="*/ 40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507">
                  <a:moveTo>
                    <a:pt x="271" y="409"/>
                  </a:moveTo>
                  <a:lnTo>
                    <a:pt x="435" y="506"/>
                  </a:lnTo>
                  <a:lnTo>
                    <a:pt x="394" y="317"/>
                  </a:lnTo>
                  <a:lnTo>
                    <a:pt x="537" y="194"/>
                  </a:lnTo>
                  <a:lnTo>
                    <a:pt x="343" y="174"/>
                  </a:lnTo>
                  <a:lnTo>
                    <a:pt x="271" y="0"/>
                  </a:lnTo>
                  <a:lnTo>
                    <a:pt x="195" y="174"/>
                  </a:lnTo>
                  <a:lnTo>
                    <a:pt x="0" y="194"/>
                  </a:lnTo>
                  <a:lnTo>
                    <a:pt x="149" y="317"/>
                  </a:lnTo>
                  <a:lnTo>
                    <a:pt x="103" y="506"/>
                  </a:lnTo>
                  <a:lnTo>
                    <a:pt x="271" y="4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7063" y="440846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Modeling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590139" y="3410807"/>
            <a:ext cx="3867265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SelectKBest 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score</a:t>
            </a:r>
            <a:r>
              <a:rPr lang="en-US" sz="1400" b="1" dirty="0">
                <a:solidFill>
                  <a:schemeClr val="bg1"/>
                </a:solidFill>
              </a:rPr>
              <a:t>:  </a:t>
            </a:r>
            <a:r>
              <a:rPr lang="en-SA" sz="1400" dirty="0">
                <a:solidFill>
                  <a:schemeClr val="bg1"/>
                </a:solidFill>
              </a:rPr>
              <a:t>0.592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449697" y="1428032"/>
            <a:ext cx="731520" cy="731520"/>
            <a:chOff x="8093534" y="1164886"/>
            <a:chExt cx="548640" cy="54864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8093534" y="1164886"/>
              <a:ext cx="548640" cy="548640"/>
            </a:xfrm>
            <a:prstGeom prst="ellipse">
              <a:avLst/>
            </a:prstGeom>
            <a:solidFill>
              <a:srgbClr val="2C3749"/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8237238" y="1316084"/>
              <a:ext cx="261231" cy="246243"/>
            </a:xfrm>
            <a:custGeom>
              <a:avLst/>
              <a:gdLst>
                <a:gd name="T0" fmla="*/ 271 w 538"/>
                <a:gd name="T1" fmla="*/ 409 h 507"/>
                <a:gd name="T2" fmla="*/ 435 w 538"/>
                <a:gd name="T3" fmla="*/ 506 h 507"/>
                <a:gd name="T4" fmla="*/ 394 w 538"/>
                <a:gd name="T5" fmla="*/ 317 h 507"/>
                <a:gd name="T6" fmla="*/ 537 w 538"/>
                <a:gd name="T7" fmla="*/ 194 h 507"/>
                <a:gd name="T8" fmla="*/ 343 w 538"/>
                <a:gd name="T9" fmla="*/ 174 h 507"/>
                <a:gd name="T10" fmla="*/ 271 w 538"/>
                <a:gd name="T11" fmla="*/ 0 h 507"/>
                <a:gd name="T12" fmla="*/ 195 w 538"/>
                <a:gd name="T13" fmla="*/ 174 h 507"/>
                <a:gd name="T14" fmla="*/ 0 w 538"/>
                <a:gd name="T15" fmla="*/ 194 h 507"/>
                <a:gd name="T16" fmla="*/ 149 w 538"/>
                <a:gd name="T17" fmla="*/ 317 h 507"/>
                <a:gd name="T18" fmla="*/ 103 w 538"/>
                <a:gd name="T19" fmla="*/ 506 h 507"/>
                <a:gd name="T20" fmla="*/ 271 w 538"/>
                <a:gd name="T21" fmla="*/ 40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507">
                  <a:moveTo>
                    <a:pt x="271" y="409"/>
                  </a:moveTo>
                  <a:lnTo>
                    <a:pt x="435" y="506"/>
                  </a:lnTo>
                  <a:lnTo>
                    <a:pt x="394" y="317"/>
                  </a:lnTo>
                  <a:lnTo>
                    <a:pt x="537" y="194"/>
                  </a:lnTo>
                  <a:lnTo>
                    <a:pt x="343" y="174"/>
                  </a:lnTo>
                  <a:lnTo>
                    <a:pt x="271" y="0"/>
                  </a:lnTo>
                  <a:lnTo>
                    <a:pt x="195" y="174"/>
                  </a:lnTo>
                  <a:lnTo>
                    <a:pt x="0" y="194"/>
                  </a:lnTo>
                  <a:lnTo>
                    <a:pt x="149" y="317"/>
                  </a:lnTo>
                  <a:lnTo>
                    <a:pt x="103" y="506"/>
                  </a:lnTo>
                  <a:lnTo>
                    <a:pt x="271" y="4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944081" y="4434082"/>
            <a:ext cx="3867265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FF0000"/>
                </a:solidFill>
              </a:rPr>
              <a:t>SelectKBest 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rgbClr val="FF0000"/>
                </a:solidFill>
              </a:rPr>
              <a:t>Test score:</a:t>
            </a:r>
            <a:r>
              <a:rPr lang="en-SA" sz="1400" dirty="0">
                <a:solidFill>
                  <a:schemeClr val="bg1"/>
                </a:solidFill>
              </a:rPr>
              <a:t> 0.581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6372822" y="1307926"/>
            <a:ext cx="3867265" cy="62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Random Forest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score: </a:t>
            </a:r>
            <a:r>
              <a:rPr lang="en-SA" sz="1400" dirty="0">
                <a:solidFill>
                  <a:schemeClr val="bg1"/>
                </a:solidFill>
              </a:rPr>
              <a:t>0.60.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201172" y="4582791"/>
            <a:ext cx="548640" cy="548640"/>
            <a:chOff x="8093534" y="1164886"/>
            <a:chExt cx="548640" cy="548640"/>
          </a:xfrm>
        </p:grpSpPr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8093534" y="1164886"/>
              <a:ext cx="548640" cy="548640"/>
            </a:xfrm>
            <a:prstGeom prst="ellipse">
              <a:avLst/>
            </a:prstGeom>
            <a:solidFill>
              <a:srgbClr val="EF3425"/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67" name="Freeform 23"/>
            <p:cNvSpPr>
              <a:spLocks noChangeArrowheads="1"/>
            </p:cNvSpPr>
            <p:nvPr/>
          </p:nvSpPr>
          <p:spPr bwMode="auto">
            <a:xfrm>
              <a:off x="8237238" y="1316084"/>
              <a:ext cx="261231" cy="246243"/>
            </a:xfrm>
            <a:custGeom>
              <a:avLst/>
              <a:gdLst>
                <a:gd name="T0" fmla="*/ 271 w 538"/>
                <a:gd name="T1" fmla="*/ 409 h 507"/>
                <a:gd name="T2" fmla="*/ 435 w 538"/>
                <a:gd name="T3" fmla="*/ 506 h 507"/>
                <a:gd name="T4" fmla="*/ 394 w 538"/>
                <a:gd name="T5" fmla="*/ 317 h 507"/>
                <a:gd name="T6" fmla="*/ 537 w 538"/>
                <a:gd name="T7" fmla="*/ 194 h 507"/>
                <a:gd name="T8" fmla="*/ 343 w 538"/>
                <a:gd name="T9" fmla="*/ 174 h 507"/>
                <a:gd name="T10" fmla="*/ 271 w 538"/>
                <a:gd name="T11" fmla="*/ 0 h 507"/>
                <a:gd name="T12" fmla="*/ 195 w 538"/>
                <a:gd name="T13" fmla="*/ 174 h 507"/>
                <a:gd name="T14" fmla="*/ 0 w 538"/>
                <a:gd name="T15" fmla="*/ 194 h 507"/>
                <a:gd name="T16" fmla="*/ 149 w 538"/>
                <a:gd name="T17" fmla="*/ 317 h 507"/>
                <a:gd name="T18" fmla="*/ 103 w 538"/>
                <a:gd name="T19" fmla="*/ 506 h 507"/>
                <a:gd name="T20" fmla="*/ 271 w 538"/>
                <a:gd name="T21" fmla="*/ 40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507">
                  <a:moveTo>
                    <a:pt x="271" y="409"/>
                  </a:moveTo>
                  <a:lnTo>
                    <a:pt x="435" y="506"/>
                  </a:lnTo>
                  <a:lnTo>
                    <a:pt x="394" y="317"/>
                  </a:lnTo>
                  <a:lnTo>
                    <a:pt x="537" y="194"/>
                  </a:lnTo>
                  <a:lnTo>
                    <a:pt x="343" y="174"/>
                  </a:lnTo>
                  <a:lnTo>
                    <a:pt x="271" y="0"/>
                  </a:lnTo>
                  <a:lnTo>
                    <a:pt x="195" y="174"/>
                  </a:lnTo>
                  <a:lnTo>
                    <a:pt x="0" y="194"/>
                  </a:lnTo>
                  <a:lnTo>
                    <a:pt x="149" y="317"/>
                  </a:lnTo>
                  <a:lnTo>
                    <a:pt x="103" y="506"/>
                  </a:lnTo>
                  <a:lnTo>
                    <a:pt x="271" y="4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E3D3C1-3899-9E43-8277-2F7CD0249F11}"/>
              </a:ext>
            </a:extLst>
          </p:cNvPr>
          <p:cNvGrpSpPr/>
          <p:nvPr/>
        </p:nvGrpSpPr>
        <p:grpSpPr>
          <a:xfrm>
            <a:off x="337063" y="1073897"/>
            <a:ext cx="2700497" cy="45719"/>
            <a:chOff x="4831644" y="3200400"/>
            <a:chExt cx="1920240" cy="9144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2A553D-C4AE-3D4D-88AC-5487ECEB5E0D}"/>
                </a:ext>
              </a:extLst>
            </p:cNvPr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0A98E0-509B-054C-B520-BE198EC10E6B}"/>
                </a:ext>
              </a:extLst>
            </p:cNvPr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5E025D-F9E4-804A-A993-7094C597F1BD}"/>
                </a:ext>
              </a:extLst>
            </p:cNvPr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79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25" grpId="0"/>
      <p:bldP spid="73" grpId="0" animBg="1"/>
      <p:bldP spid="126" grpId="0"/>
      <p:bldP spid="72" grpId="0" animBg="1"/>
      <p:bldP spid="127" grpId="0"/>
      <p:bldP spid="71" grpId="0" autoUpdateAnimBg="0"/>
      <p:bldP spid="128" grpId="0"/>
      <p:bldP spid="37" grpId="0"/>
      <p:bldP spid="48" grpId="0"/>
      <p:bldP spid="52" grpId="0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521</Words>
  <Application>Microsoft Macintosh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ArialMT</vt:lpstr>
      <vt:lpstr>Arial</vt:lpstr>
      <vt:lpstr>Calibri</vt:lpstr>
      <vt:lpstr>Calibri Light</vt:lpstr>
      <vt:lpstr>Candara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Refrences: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توفيق المنجد</cp:lastModifiedBy>
  <cp:revision>298</cp:revision>
  <dcterms:created xsi:type="dcterms:W3CDTF">2016-09-28T22:08:47Z</dcterms:created>
  <dcterms:modified xsi:type="dcterms:W3CDTF">2021-11-15T23:03:11Z</dcterms:modified>
</cp:coreProperties>
</file>