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331" r:id="rId3"/>
    <p:sldId id="332" r:id="rId4"/>
    <p:sldId id="333" r:id="rId5"/>
    <p:sldId id="334" r:id="rId6"/>
    <p:sldId id="335" r:id="rId7"/>
    <p:sldId id="336" r:id="rId8"/>
    <p:sldId id="337" r:id="rId9"/>
    <p:sldId id="342" r:id="rId10"/>
    <p:sldId id="330" r:id="rId11"/>
    <p:sldId id="340" r:id="rId12"/>
    <p:sldId id="341" r:id="rId13"/>
    <p:sldId id="323" r:id="rId14"/>
    <p:sldId id="270" r:id="rId15"/>
    <p:sldId id="346" r:id="rId16"/>
    <p:sldId id="347" r:id="rId17"/>
    <p:sldId id="273" r:id="rId18"/>
    <p:sldId id="345" r:id="rId19"/>
    <p:sldId id="295" r:id="rId20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002D"/>
    <a:srgbClr val="B2E8DA"/>
    <a:srgbClr val="BDEEEF"/>
    <a:srgbClr val="A4E0E6"/>
    <a:srgbClr val="FEBEED"/>
    <a:srgbClr val="ACE4EA"/>
    <a:srgbClr val="355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620" autoAdjust="0"/>
  </p:normalViewPr>
  <p:slideViewPr>
    <p:cSldViewPr snapToGrid="0">
      <p:cViewPr>
        <p:scale>
          <a:sx n="77" d="100"/>
          <a:sy n="77" d="100"/>
        </p:scale>
        <p:origin x="-64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ACTANCIA%20MATERNA%202022\SUBSIDIO%202022\GRAFICOS%20INF.%20SUBSIDI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Hoja1!$D$78</c:f>
              <c:strCache>
                <c:ptCount val="1"/>
                <c:pt idx="0">
                  <c:v>ENDSA 2008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Hoja1!$C$79:$C$82</c:f>
              <c:strCache>
                <c:ptCount val="4"/>
                <c:pt idx="0">
                  <c:v>Delgada (IMC &lt;18,5)</c:v>
                </c:pt>
                <c:pt idx="1">
                  <c:v>Normal (IMC 18,5 - 24,9)</c:v>
                </c:pt>
                <c:pt idx="2">
                  <c:v>Sobrepeso (IMC 25,0 -29,9)</c:v>
                </c:pt>
                <c:pt idx="3">
                  <c:v>Obesidado (IMC &gt;30)</c:v>
                </c:pt>
              </c:strCache>
            </c:strRef>
          </c:cat>
          <c:val>
            <c:numRef>
              <c:f>Hoja1!$D$79:$D$82</c:f>
              <c:numCache>
                <c:formatCode>General</c:formatCode>
                <c:ptCount val="4"/>
                <c:pt idx="0">
                  <c:v>2</c:v>
                </c:pt>
                <c:pt idx="1">
                  <c:v>48.3</c:v>
                </c:pt>
                <c:pt idx="2">
                  <c:v>32.300000000000004</c:v>
                </c:pt>
                <c:pt idx="3">
                  <c:v>17.399999999999999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BCF-4D63-B906-7536BC297AE0}"/>
            </c:ext>
          </c:extLst>
        </c:ser>
        <c:ser>
          <c:idx val="1"/>
          <c:order val="1"/>
          <c:tx>
            <c:strRef>
              <c:f>Hoja1!$E$78</c:f>
              <c:strCache>
                <c:ptCount val="1"/>
                <c:pt idx="0">
                  <c:v>EDSA 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400"/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Hoja1!$C$79:$C$82</c:f>
              <c:strCache>
                <c:ptCount val="4"/>
                <c:pt idx="0">
                  <c:v>Delgada (IMC &lt;18,5)</c:v>
                </c:pt>
                <c:pt idx="1">
                  <c:v>Normal (IMC 18,5 - 24,9)</c:v>
                </c:pt>
                <c:pt idx="2">
                  <c:v>Sobrepeso (IMC 25,0 -29,9)</c:v>
                </c:pt>
                <c:pt idx="3">
                  <c:v>Obesidado (IMC &gt;30)</c:v>
                </c:pt>
              </c:strCache>
            </c:strRef>
          </c:cat>
          <c:val>
            <c:numRef>
              <c:f>Hoja1!$E$79:$E$82</c:f>
              <c:numCache>
                <c:formatCode>General</c:formatCode>
                <c:ptCount val="4"/>
                <c:pt idx="0">
                  <c:v>1.8</c:v>
                </c:pt>
                <c:pt idx="1">
                  <c:v>40.6</c:v>
                </c:pt>
                <c:pt idx="2">
                  <c:v>32.1</c:v>
                </c:pt>
                <c:pt idx="3">
                  <c:v>25.6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BCF-4D63-B906-7536BC297AE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430976"/>
        <c:axId val="36432512"/>
      </c:barChart>
      <c:catAx>
        <c:axId val="3643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ES"/>
          </a:p>
        </c:txPr>
        <c:crossAx val="36432512"/>
        <c:crosses val="autoZero"/>
        <c:auto val="1"/>
        <c:lblAlgn val="ctr"/>
        <c:lblOffset val="100"/>
        <c:noMultiLvlLbl val="0"/>
      </c:catAx>
      <c:valAx>
        <c:axId val="36432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ES"/>
          </a:p>
        </c:txPr>
        <c:crossAx val="3643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E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400"/>
      </a:pPr>
      <a:endParaRPr lang="es-ES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E12B91-B0C7-4845-94F8-75CC6C65BB3A}" type="doc">
      <dgm:prSet loTypeId="urn:microsoft.com/office/officeart/2005/8/layout/vList4#2" loCatId="list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es-ES"/>
        </a:p>
      </dgm:t>
    </dgm:pt>
    <dgm:pt modelId="{9B2D669F-C23F-417E-A57C-FFD505EFFE1B}">
      <dgm:prSet custT="1"/>
      <dgm:spPr/>
      <dgm:t>
        <a:bodyPr/>
        <a:lstStyle/>
        <a:p>
          <a:pPr algn="just"/>
          <a:r>
            <a:rPr lang="es-ES" sz="1800" b="0" dirty="0" smtClean="0">
              <a:latin typeface="Arial" panose="020B0604020202020204" pitchFamily="34" charset="0"/>
              <a:cs typeface="Arial" panose="020B0604020202020204" pitchFamily="34" charset="0"/>
            </a:rPr>
            <a:t>Resolución ministerial Nº 0101 en el </a:t>
          </a:r>
          <a:r>
            <a:rPr lang="es-ES" sz="1800" b="0" u="sng" dirty="0" smtClean="0">
              <a:latin typeface="Arial" panose="020B0604020202020204" pitchFamily="34" charset="0"/>
              <a:cs typeface="Arial" panose="020B0604020202020204" pitchFamily="34" charset="0"/>
            </a:rPr>
            <a:t>artículo segundo</a:t>
          </a:r>
          <a:r>
            <a:rPr lang="es-ES" sz="1800" b="0" dirty="0" smtClean="0">
              <a:latin typeface="Arial" panose="020B0604020202020204" pitchFamily="34" charset="0"/>
              <a:cs typeface="Arial" panose="020B0604020202020204" pitchFamily="34" charset="0"/>
            </a:rPr>
            <a:t> indica que, “</a:t>
          </a:r>
          <a:r>
            <a:rPr lang="es-BO" sz="1800" dirty="0" smtClean="0">
              <a:latin typeface="Arial" panose="020B0604020202020204" pitchFamily="34" charset="0"/>
              <a:cs typeface="Arial" panose="020B0604020202020204" pitchFamily="34" charset="0"/>
            </a:rPr>
            <a:t>Los Gobiernos Autónomos Municipales no podrán destinar recursos para la compra de alimentos complementarios destinados a mujeres en estado de gestación y en periodo de lactancia materna diferentes al Alimento Complementario </a:t>
          </a:r>
          <a:r>
            <a:rPr lang="es-BO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Nutri</a:t>
          </a:r>
          <a:r>
            <a:rPr lang="es-BO" sz="1800" dirty="0" smtClean="0">
              <a:latin typeface="Arial" panose="020B0604020202020204" pitchFamily="34" charset="0"/>
              <a:cs typeface="Arial" panose="020B0604020202020204" pitchFamily="34" charset="0"/>
            </a:rPr>
            <a:t> Mamá</a:t>
          </a:r>
          <a:r>
            <a:rPr lang="es-ES" sz="1800" dirty="0" smtClean="0">
              <a:latin typeface="Arial" panose="020B0604020202020204" pitchFamily="34" charset="0"/>
              <a:cs typeface="Arial" panose="020B0604020202020204" pitchFamily="34" charset="0"/>
            </a:rPr>
            <a:t>®</a:t>
          </a:r>
          <a:r>
            <a:rPr lang="es-BO" sz="1800" dirty="0" smtClean="0">
              <a:latin typeface="Arial" panose="020B0604020202020204" pitchFamily="34" charset="0"/>
              <a:cs typeface="Arial" panose="020B0604020202020204" pitchFamily="34" charset="0"/>
            </a:rPr>
            <a:t> con Cañahua, </a:t>
          </a:r>
          <a:r>
            <a:rPr lang="es-BO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Probiótico</a:t>
          </a:r>
          <a:r>
            <a:rPr lang="es-BO" sz="1800" dirty="0" smtClean="0">
              <a:latin typeface="Arial" panose="020B0604020202020204" pitchFamily="34" charset="0"/>
              <a:cs typeface="Arial" panose="020B0604020202020204" pitchFamily="34" charset="0"/>
            </a:rPr>
            <a:t> y Omega-3, por ser este un producto formulado y autorizado por el Ministerio de Salud y Deportes para su distribución, el mismo que debe ser adquirido únicamente de empresas farmacéuticas autorizadas por la Agencia Estatal de Medicamentos y Tecnologías en Salud – AGEMED”</a:t>
          </a:r>
          <a:r>
            <a:rPr lang="es-ES" sz="2000" b="1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s-E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8083E1-3081-4C67-BD25-81237F611008}" type="parTrans" cxnId="{634E00E2-DCCE-47AB-A12A-E90E3A7BE74F}">
      <dgm:prSet/>
      <dgm:spPr/>
      <dgm:t>
        <a:bodyPr/>
        <a:lstStyle/>
        <a:p>
          <a:endParaRPr lang="es-ES" sz="2400">
            <a:solidFill>
              <a:schemeClr val="tx1"/>
            </a:solidFill>
          </a:endParaRPr>
        </a:p>
      </dgm:t>
    </dgm:pt>
    <dgm:pt modelId="{D67D7FAC-E8EB-4BB7-8EFF-CE40F1B9AFC5}" type="sibTrans" cxnId="{634E00E2-DCCE-47AB-A12A-E90E3A7BE74F}">
      <dgm:prSet/>
      <dgm:spPr/>
      <dgm:t>
        <a:bodyPr/>
        <a:lstStyle/>
        <a:p>
          <a:endParaRPr lang="es-ES" sz="2400">
            <a:solidFill>
              <a:schemeClr val="tx1"/>
            </a:solidFill>
          </a:endParaRPr>
        </a:p>
      </dgm:t>
    </dgm:pt>
    <dgm:pt modelId="{B4E77282-E27B-474E-AE63-2F46E86942B5}">
      <dgm:prSet custT="1"/>
      <dgm:spPr/>
      <dgm:t>
        <a:bodyPr/>
        <a:lstStyle/>
        <a:p>
          <a:pPr algn="just"/>
          <a:r>
            <a:rPr lang="es-ES" sz="1800" b="0" dirty="0" smtClean="0">
              <a:latin typeface="Arial" panose="020B0604020202020204" pitchFamily="34" charset="0"/>
              <a:cs typeface="Arial" panose="020B0604020202020204" pitchFamily="34" charset="0"/>
            </a:rPr>
            <a:t>El párrafo III, del articulo 10, indica que, “Los Gobiernos Autónomos Municipales  e Indígenas Originarios Campesinos  deberán priorizar la provisión y reposición oportuna y continua de medicamentos, insumos y reactivos necesarios para garantizar la continuidad de la atención a las beneficiarias y los beneficiarios”.</a:t>
          </a:r>
          <a:endParaRPr lang="es-ES" sz="1800" b="1" i="1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F62DC8-34C4-4C77-9F4B-B2B948B4573C}" type="parTrans" cxnId="{2A27FE34-C5EB-4601-94FB-CDC02A19EBB0}">
      <dgm:prSet/>
      <dgm:spPr/>
      <dgm:t>
        <a:bodyPr/>
        <a:lstStyle/>
        <a:p>
          <a:endParaRPr lang="es-ES" sz="2000"/>
        </a:p>
      </dgm:t>
    </dgm:pt>
    <dgm:pt modelId="{E1868E1F-FD5D-4912-B55B-4DD68E146B48}" type="sibTrans" cxnId="{2A27FE34-C5EB-4601-94FB-CDC02A19EBB0}">
      <dgm:prSet/>
      <dgm:spPr/>
      <dgm:t>
        <a:bodyPr/>
        <a:lstStyle/>
        <a:p>
          <a:endParaRPr lang="es-ES" sz="2000"/>
        </a:p>
      </dgm:t>
    </dgm:pt>
    <dgm:pt modelId="{12BB0685-1C9B-439B-8866-E9405E95A9F7}">
      <dgm:prSet custT="1"/>
      <dgm:spPr/>
      <dgm:t>
        <a:bodyPr/>
        <a:lstStyle/>
        <a:p>
          <a:pPr algn="just"/>
          <a:r>
            <a:rPr lang="es-ES" sz="1800" b="0" dirty="0" smtClean="0">
              <a:latin typeface="Arial" panose="020B0604020202020204" pitchFamily="34" charset="0"/>
              <a:cs typeface="Arial" panose="020B0604020202020204" pitchFamily="34" charset="0"/>
            </a:rPr>
            <a:t>El Art. 45 de la </a:t>
          </a:r>
          <a:r>
            <a: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rPr>
            <a:t>59 de la Constitución Política del Estado señala que, </a:t>
          </a:r>
          <a:r>
            <a:rPr lang="es-BO" sz="1800" b="1" i="1" dirty="0" smtClean="0">
              <a:latin typeface="Arial" panose="020B0604020202020204" pitchFamily="34" charset="0"/>
              <a:cs typeface="Arial" panose="020B0604020202020204" pitchFamily="34" charset="0"/>
            </a:rPr>
            <a:t>Las mujeres tienen derecho a la maternidad segura, con una visión y práctica intercultural; gozarán de especial asistencia y protección del Estado durante el embarazo, parto y en los periodos prenatal y posnatal.</a:t>
          </a:r>
          <a:endParaRPr lang="es-ES" sz="1800" b="0" dirty="0" smtClean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7F7D82-D1FB-40A3-B3F0-01FD4CBB1400}" type="parTrans" cxnId="{8C980F0A-CE95-4299-BAC8-AC80623ED150}">
      <dgm:prSet/>
      <dgm:spPr/>
      <dgm:t>
        <a:bodyPr/>
        <a:lstStyle/>
        <a:p>
          <a:endParaRPr lang="es-ES" sz="2000"/>
        </a:p>
      </dgm:t>
    </dgm:pt>
    <dgm:pt modelId="{A3F4F6A6-881F-486F-998D-36F62EBF00AC}" type="sibTrans" cxnId="{8C980F0A-CE95-4299-BAC8-AC80623ED150}">
      <dgm:prSet/>
      <dgm:spPr/>
      <dgm:t>
        <a:bodyPr/>
        <a:lstStyle/>
        <a:p>
          <a:endParaRPr lang="es-ES" sz="2000"/>
        </a:p>
      </dgm:t>
    </dgm:pt>
    <dgm:pt modelId="{F9F60A40-4828-41FF-88C5-3D23478B9AC2}" type="pres">
      <dgm:prSet presAssocID="{9DE12B91-B0C7-4845-94F8-75CC6C65BB3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75270CB-0E46-44B6-A765-2A790BD1B14F}" type="pres">
      <dgm:prSet presAssocID="{12BB0685-1C9B-439B-8866-E9405E95A9F7}" presName="comp" presStyleCnt="0"/>
      <dgm:spPr/>
    </dgm:pt>
    <dgm:pt modelId="{2D9D1CEB-40BB-4EA6-8D2D-97A591ACBBC4}" type="pres">
      <dgm:prSet presAssocID="{12BB0685-1C9B-439B-8866-E9405E95A9F7}" presName="box" presStyleLbl="node1" presStyleIdx="0" presStyleCnt="3" custScaleY="101567" custLinFactNeighborY="-759"/>
      <dgm:spPr/>
      <dgm:t>
        <a:bodyPr/>
        <a:lstStyle/>
        <a:p>
          <a:endParaRPr lang="es-ES"/>
        </a:p>
      </dgm:t>
    </dgm:pt>
    <dgm:pt modelId="{6E925A5A-FB83-4012-A473-B764E6462CB6}" type="pres">
      <dgm:prSet presAssocID="{12BB0685-1C9B-439B-8866-E9405E95A9F7}" presName="img" presStyleLbl="fgImgPlace1" presStyleIdx="0" presStyleCnt="3" custScaleX="74883" custScaleY="12875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295F9CC1-1792-4666-9628-368ECA9C6CE1}" type="pres">
      <dgm:prSet presAssocID="{12BB0685-1C9B-439B-8866-E9405E95A9F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1442EB4-1D20-4D37-9D85-2E03E973B67A}" type="pres">
      <dgm:prSet presAssocID="{A3F4F6A6-881F-486F-998D-36F62EBF00AC}" presName="spacer" presStyleCnt="0"/>
      <dgm:spPr/>
    </dgm:pt>
    <dgm:pt modelId="{D2ADF7F4-731C-4C31-A5FD-48183CF053C0}" type="pres">
      <dgm:prSet presAssocID="{B4E77282-E27B-474E-AE63-2F46E86942B5}" presName="comp" presStyleCnt="0"/>
      <dgm:spPr/>
    </dgm:pt>
    <dgm:pt modelId="{E2D904E2-3F09-4226-B8B1-96C80F043AEA}" type="pres">
      <dgm:prSet presAssocID="{B4E77282-E27B-474E-AE63-2F46E86942B5}" presName="box" presStyleLbl="node1" presStyleIdx="1" presStyleCnt="3" custScaleY="89739" custLinFactNeighborY="-7403"/>
      <dgm:spPr/>
      <dgm:t>
        <a:bodyPr/>
        <a:lstStyle/>
        <a:p>
          <a:endParaRPr lang="es-ES"/>
        </a:p>
      </dgm:t>
    </dgm:pt>
    <dgm:pt modelId="{E608A3CF-354B-4EF0-8087-C0AA5F6E9524}" type="pres">
      <dgm:prSet presAssocID="{B4E77282-E27B-474E-AE63-2F46E86942B5}" presName="img" presStyleLbl="fgImgPlace1" presStyleIdx="1" presStyleCnt="3" custScaleX="69852" custLinFactNeighborY="-735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908BB747-46A3-4202-8041-AF8D829A3032}" type="pres">
      <dgm:prSet presAssocID="{B4E77282-E27B-474E-AE63-2F46E86942B5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4C71E4-A505-45B8-BF16-2CAEFD9ABAB0}" type="pres">
      <dgm:prSet presAssocID="{E1868E1F-FD5D-4912-B55B-4DD68E146B48}" presName="spacer" presStyleCnt="0"/>
      <dgm:spPr/>
    </dgm:pt>
    <dgm:pt modelId="{1F130C9E-F799-4172-B1E7-B708CAD6E872}" type="pres">
      <dgm:prSet presAssocID="{9B2D669F-C23F-417E-A57C-FFD505EFFE1B}" presName="comp" presStyleCnt="0"/>
      <dgm:spPr/>
      <dgm:t>
        <a:bodyPr/>
        <a:lstStyle/>
        <a:p>
          <a:endParaRPr lang="es-ES"/>
        </a:p>
      </dgm:t>
    </dgm:pt>
    <dgm:pt modelId="{253DC1E9-33F1-4246-9F79-67F5A9FEAFFB}" type="pres">
      <dgm:prSet presAssocID="{9B2D669F-C23F-417E-A57C-FFD505EFFE1B}" presName="box" presStyleLbl="node1" presStyleIdx="2" presStyleCnt="3" custScaleY="139538"/>
      <dgm:spPr/>
      <dgm:t>
        <a:bodyPr/>
        <a:lstStyle/>
        <a:p>
          <a:endParaRPr lang="es-ES"/>
        </a:p>
      </dgm:t>
    </dgm:pt>
    <dgm:pt modelId="{62205C7F-6F46-426A-9A6C-7FD5D0D687BF}" type="pres">
      <dgm:prSet presAssocID="{9B2D669F-C23F-417E-A57C-FFD505EFFE1B}" presName="img" presStyleLbl="fgImgPlace1" presStyleIdx="2" presStyleCnt="3" custScaleX="73584" custScaleY="13970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BDEBA005-20CA-4F13-A065-279BA294FB93}" type="pres">
      <dgm:prSet presAssocID="{9B2D669F-C23F-417E-A57C-FFD505EFFE1B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F40BB65-137D-4D91-AEBA-DC9EC945768D}" type="presOf" srcId="{B4E77282-E27B-474E-AE63-2F46E86942B5}" destId="{908BB747-46A3-4202-8041-AF8D829A3032}" srcOrd="1" destOrd="0" presId="urn:microsoft.com/office/officeart/2005/8/layout/vList4#2"/>
    <dgm:cxn modelId="{634E00E2-DCCE-47AB-A12A-E90E3A7BE74F}" srcId="{9DE12B91-B0C7-4845-94F8-75CC6C65BB3A}" destId="{9B2D669F-C23F-417E-A57C-FFD505EFFE1B}" srcOrd="2" destOrd="0" parTransId="{598083E1-3081-4C67-BD25-81237F611008}" sibTransId="{D67D7FAC-E8EB-4BB7-8EFF-CE40F1B9AFC5}"/>
    <dgm:cxn modelId="{2A27FE34-C5EB-4601-94FB-CDC02A19EBB0}" srcId="{9DE12B91-B0C7-4845-94F8-75CC6C65BB3A}" destId="{B4E77282-E27B-474E-AE63-2F46E86942B5}" srcOrd="1" destOrd="0" parTransId="{DBF62DC8-34C4-4C77-9F4B-B2B948B4573C}" sibTransId="{E1868E1F-FD5D-4912-B55B-4DD68E146B48}"/>
    <dgm:cxn modelId="{CE569FA9-12A5-48A3-B843-A16D2367CE25}" type="presOf" srcId="{9B2D669F-C23F-417E-A57C-FFD505EFFE1B}" destId="{BDEBA005-20CA-4F13-A065-279BA294FB93}" srcOrd="1" destOrd="0" presId="urn:microsoft.com/office/officeart/2005/8/layout/vList4#2"/>
    <dgm:cxn modelId="{C2774267-B346-41C8-A879-730D23F8B832}" type="presOf" srcId="{B4E77282-E27B-474E-AE63-2F46E86942B5}" destId="{E2D904E2-3F09-4226-B8B1-96C80F043AEA}" srcOrd="0" destOrd="0" presId="urn:microsoft.com/office/officeart/2005/8/layout/vList4#2"/>
    <dgm:cxn modelId="{D079B893-8379-4BAD-90D7-71C4F859B0F4}" type="presOf" srcId="{12BB0685-1C9B-439B-8866-E9405E95A9F7}" destId="{295F9CC1-1792-4666-9628-368ECA9C6CE1}" srcOrd="1" destOrd="0" presId="urn:microsoft.com/office/officeart/2005/8/layout/vList4#2"/>
    <dgm:cxn modelId="{F1C24499-4FA9-4303-9902-63D8E745BAD9}" type="presOf" srcId="{12BB0685-1C9B-439B-8866-E9405E95A9F7}" destId="{2D9D1CEB-40BB-4EA6-8D2D-97A591ACBBC4}" srcOrd="0" destOrd="0" presId="urn:microsoft.com/office/officeart/2005/8/layout/vList4#2"/>
    <dgm:cxn modelId="{8C980F0A-CE95-4299-BAC8-AC80623ED150}" srcId="{9DE12B91-B0C7-4845-94F8-75CC6C65BB3A}" destId="{12BB0685-1C9B-439B-8866-E9405E95A9F7}" srcOrd="0" destOrd="0" parTransId="{ED7F7D82-D1FB-40A3-B3F0-01FD4CBB1400}" sibTransId="{A3F4F6A6-881F-486F-998D-36F62EBF00AC}"/>
    <dgm:cxn modelId="{802F2D60-7521-48DF-A1DE-F39B318F7213}" type="presOf" srcId="{9B2D669F-C23F-417E-A57C-FFD505EFFE1B}" destId="{253DC1E9-33F1-4246-9F79-67F5A9FEAFFB}" srcOrd="0" destOrd="0" presId="urn:microsoft.com/office/officeart/2005/8/layout/vList4#2"/>
    <dgm:cxn modelId="{CEF7C08C-4AE0-4B82-85E3-FAC85A0EB2E3}" type="presOf" srcId="{9DE12B91-B0C7-4845-94F8-75CC6C65BB3A}" destId="{F9F60A40-4828-41FF-88C5-3D23478B9AC2}" srcOrd="0" destOrd="0" presId="urn:microsoft.com/office/officeart/2005/8/layout/vList4#2"/>
    <dgm:cxn modelId="{E59DF796-C77B-4D4E-BB0D-E509AFC6B3A8}" type="presParOf" srcId="{F9F60A40-4828-41FF-88C5-3D23478B9AC2}" destId="{F75270CB-0E46-44B6-A765-2A790BD1B14F}" srcOrd="0" destOrd="0" presId="urn:microsoft.com/office/officeart/2005/8/layout/vList4#2"/>
    <dgm:cxn modelId="{8E2D174A-EB57-4D0F-B740-F0250EA54902}" type="presParOf" srcId="{F75270CB-0E46-44B6-A765-2A790BD1B14F}" destId="{2D9D1CEB-40BB-4EA6-8D2D-97A591ACBBC4}" srcOrd="0" destOrd="0" presId="urn:microsoft.com/office/officeart/2005/8/layout/vList4#2"/>
    <dgm:cxn modelId="{B2806459-2E5F-41CC-82C1-1DDB7B7CCAC3}" type="presParOf" srcId="{F75270CB-0E46-44B6-A765-2A790BD1B14F}" destId="{6E925A5A-FB83-4012-A473-B764E6462CB6}" srcOrd="1" destOrd="0" presId="urn:microsoft.com/office/officeart/2005/8/layout/vList4#2"/>
    <dgm:cxn modelId="{E77634B3-4FC0-4E89-9A06-204B4315E398}" type="presParOf" srcId="{F75270CB-0E46-44B6-A765-2A790BD1B14F}" destId="{295F9CC1-1792-4666-9628-368ECA9C6CE1}" srcOrd="2" destOrd="0" presId="urn:microsoft.com/office/officeart/2005/8/layout/vList4#2"/>
    <dgm:cxn modelId="{3356BDDD-B481-4FD6-9038-0FE7E6EBF64F}" type="presParOf" srcId="{F9F60A40-4828-41FF-88C5-3D23478B9AC2}" destId="{21442EB4-1D20-4D37-9D85-2E03E973B67A}" srcOrd="1" destOrd="0" presId="urn:microsoft.com/office/officeart/2005/8/layout/vList4#2"/>
    <dgm:cxn modelId="{C2256F7B-A3BD-4A07-998D-EB999EFF1AE3}" type="presParOf" srcId="{F9F60A40-4828-41FF-88C5-3D23478B9AC2}" destId="{D2ADF7F4-731C-4C31-A5FD-48183CF053C0}" srcOrd="2" destOrd="0" presId="urn:microsoft.com/office/officeart/2005/8/layout/vList4#2"/>
    <dgm:cxn modelId="{75A3E59F-46CC-4454-B9D9-4D8B434BB2EE}" type="presParOf" srcId="{D2ADF7F4-731C-4C31-A5FD-48183CF053C0}" destId="{E2D904E2-3F09-4226-B8B1-96C80F043AEA}" srcOrd="0" destOrd="0" presId="urn:microsoft.com/office/officeart/2005/8/layout/vList4#2"/>
    <dgm:cxn modelId="{68E8EC00-4C4A-4337-A42A-221437285114}" type="presParOf" srcId="{D2ADF7F4-731C-4C31-A5FD-48183CF053C0}" destId="{E608A3CF-354B-4EF0-8087-C0AA5F6E9524}" srcOrd="1" destOrd="0" presId="urn:microsoft.com/office/officeart/2005/8/layout/vList4#2"/>
    <dgm:cxn modelId="{90F76C98-96AA-4583-90F0-7593EE10B9C5}" type="presParOf" srcId="{D2ADF7F4-731C-4C31-A5FD-48183CF053C0}" destId="{908BB747-46A3-4202-8041-AF8D829A3032}" srcOrd="2" destOrd="0" presId="urn:microsoft.com/office/officeart/2005/8/layout/vList4#2"/>
    <dgm:cxn modelId="{D7EB7E35-1861-45B1-9CB7-9CCDE762C103}" type="presParOf" srcId="{F9F60A40-4828-41FF-88C5-3D23478B9AC2}" destId="{184C71E4-A505-45B8-BF16-2CAEFD9ABAB0}" srcOrd="3" destOrd="0" presId="urn:microsoft.com/office/officeart/2005/8/layout/vList4#2"/>
    <dgm:cxn modelId="{04930674-7AC6-4ED2-8793-650081E5A6BA}" type="presParOf" srcId="{F9F60A40-4828-41FF-88C5-3D23478B9AC2}" destId="{1F130C9E-F799-4172-B1E7-B708CAD6E872}" srcOrd="4" destOrd="0" presId="urn:microsoft.com/office/officeart/2005/8/layout/vList4#2"/>
    <dgm:cxn modelId="{E28743F5-0ACA-463E-B3D0-BC954463FCAE}" type="presParOf" srcId="{1F130C9E-F799-4172-B1E7-B708CAD6E872}" destId="{253DC1E9-33F1-4246-9F79-67F5A9FEAFFB}" srcOrd="0" destOrd="0" presId="urn:microsoft.com/office/officeart/2005/8/layout/vList4#2"/>
    <dgm:cxn modelId="{F4ACA26D-6D7B-4589-8160-11E55B213702}" type="presParOf" srcId="{1F130C9E-F799-4172-B1E7-B708CAD6E872}" destId="{62205C7F-6F46-426A-9A6C-7FD5D0D687BF}" srcOrd="1" destOrd="0" presId="urn:microsoft.com/office/officeart/2005/8/layout/vList4#2"/>
    <dgm:cxn modelId="{C2829AB3-CC61-4AEF-B34F-96D4A6E2D5BA}" type="presParOf" srcId="{1F130C9E-F799-4172-B1E7-B708CAD6E872}" destId="{BDEBA005-20CA-4F13-A065-279BA294FB93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D1CEB-40BB-4EA6-8D2D-97A591ACBBC4}">
      <dsp:nvSpPr>
        <dsp:cNvPr id="0" name=""/>
        <dsp:cNvSpPr/>
      </dsp:nvSpPr>
      <dsp:spPr>
        <a:xfrm>
          <a:off x="0" y="0"/>
          <a:ext cx="11486148" cy="1687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El Art. 45 de la </a:t>
          </a:r>
          <a:r>
            <a:rPr kumimoji="0" lang="es-ES" sz="1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rPr>
            <a:t>59 de la Constitución Política del Estado señala que, </a:t>
          </a:r>
          <a:r>
            <a:rPr lang="es-BO" sz="1800" b="1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Las mujeres tienen derecho a la maternidad segura, con una visión y práctica intercultural; gozarán de especial asistencia y protección del Estado durante el embarazo, parto y en los periodos prenatal y posnatal.</a:t>
          </a:r>
          <a:endParaRPr lang="es-ES" sz="1800" b="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63341" y="0"/>
        <a:ext cx="9022806" cy="1687147"/>
      </dsp:txXfrm>
    </dsp:sp>
    <dsp:sp modelId="{6E925A5A-FB83-4012-A473-B764E6462CB6}">
      <dsp:nvSpPr>
        <dsp:cNvPr id="0" name=""/>
        <dsp:cNvSpPr/>
      </dsp:nvSpPr>
      <dsp:spPr>
        <a:xfrm>
          <a:off x="454609" y="0"/>
          <a:ext cx="1720234" cy="17110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2D904E2-3F09-4226-B8B1-96C80F043AEA}">
      <dsp:nvSpPr>
        <dsp:cNvPr id="0" name=""/>
        <dsp:cNvSpPr/>
      </dsp:nvSpPr>
      <dsp:spPr>
        <a:xfrm>
          <a:off x="0" y="1754196"/>
          <a:ext cx="11486148" cy="1490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El párrafo III, del articulo 10, indica que, “Los Gobiernos Autónomos Municipales  e Indígenas Originarios Campesinos  deberán priorizar la provisión y reposición oportuna y continua de medicamentos, insumos y reactivos necesarios para garantizar la continuidad de la atención a las beneficiarias y los beneficiarios”.</a:t>
          </a:r>
          <a:endParaRPr lang="es-ES" sz="1800" b="1" i="1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63341" y="1754196"/>
        <a:ext cx="9022806" cy="1490670"/>
      </dsp:txXfrm>
    </dsp:sp>
    <dsp:sp modelId="{E608A3CF-354B-4EF0-8087-C0AA5F6E9524}">
      <dsp:nvSpPr>
        <dsp:cNvPr id="0" name=""/>
        <dsp:cNvSpPr/>
      </dsp:nvSpPr>
      <dsp:spPr>
        <a:xfrm>
          <a:off x="512396" y="1860330"/>
          <a:ext cx="1604660" cy="13288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53DC1E9-33F1-4246-9F79-67F5A9FEAFFB}">
      <dsp:nvSpPr>
        <dsp:cNvPr id="0" name=""/>
        <dsp:cNvSpPr/>
      </dsp:nvSpPr>
      <dsp:spPr>
        <a:xfrm>
          <a:off x="0" y="3533951"/>
          <a:ext cx="11486148" cy="2317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Resolución ministerial Nº 0101 en el </a:t>
          </a:r>
          <a:r>
            <a:rPr lang="es-ES" sz="1800" b="0" u="sng" kern="1200" dirty="0" smtClean="0">
              <a:latin typeface="Arial" panose="020B0604020202020204" pitchFamily="34" charset="0"/>
              <a:cs typeface="Arial" panose="020B0604020202020204" pitchFamily="34" charset="0"/>
            </a:rPr>
            <a:t>artículo segundo</a:t>
          </a:r>
          <a:r>
            <a:rPr lang="es-ES" sz="18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 indica que, “</a:t>
          </a:r>
          <a:r>
            <a:rPr lang="es-BO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Los Gobiernos Autónomos Municipales no podrán destinar recursos para la compra de alimentos complementarios destinados a mujeres en estado de gestación y en periodo de lactancia materna diferentes al Alimento Complementario </a:t>
          </a:r>
          <a:r>
            <a:rPr lang="es-BO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Nutri</a:t>
          </a:r>
          <a:r>
            <a:rPr lang="es-BO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Mamá</a:t>
          </a:r>
          <a:r>
            <a:rPr lang="es-E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®</a:t>
          </a:r>
          <a:r>
            <a:rPr lang="es-BO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con Cañahua, </a:t>
          </a:r>
          <a:r>
            <a:rPr lang="es-BO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Probiótico</a:t>
          </a:r>
          <a:r>
            <a:rPr lang="es-BO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y Omega-3, por ser este un producto formulado y autorizado por el Ministerio de Salud y Deportes para su distribución, el mismo que debe ser adquirido únicamente de empresas farmacéuticas autorizadas por la Agencia Estatal de Medicamentos y Tecnologías en Salud – AGEMED”</a:t>
          </a:r>
          <a:r>
            <a:rPr lang="es-ES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s-E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63341" y="3533951"/>
        <a:ext cx="9022806" cy="2317890"/>
      </dsp:txXfrm>
    </dsp:sp>
    <dsp:sp modelId="{62205C7F-6F46-426A-9A6C-7FD5D0D687BF}">
      <dsp:nvSpPr>
        <dsp:cNvPr id="0" name=""/>
        <dsp:cNvSpPr/>
      </dsp:nvSpPr>
      <dsp:spPr>
        <a:xfrm>
          <a:off x="469529" y="3764630"/>
          <a:ext cx="1690393" cy="185653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DA047-E67F-46B2-ABE8-48C63A75A1E9}" type="datetimeFigureOut">
              <a:rPr lang="es-BO" smtClean="0"/>
              <a:t>07/06/2023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EC6A8-99DA-4FA1-B1B7-93FD1B072E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63531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ES" dirty="0" smtClean="0"/>
          </a:p>
        </p:txBody>
      </p:sp>
      <p:sp>
        <p:nvSpPr>
          <p:cNvPr id="327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5060" indent="-29040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1631" indent="-232326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26283" indent="-232326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0936" indent="-232326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E792F2B-B024-4416-9D91-11DF0FA855CE}" type="slidenum">
              <a:rPr lang="es-ES" altLang="es-ES" smtClean="0">
                <a:latin typeface="Calibri" pitchFamily="34" charset="0"/>
              </a:rPr>
              <a:pPr/>
              <a:t>17</a:t>
            </a:fld>
            <a:endParaRPr lang="es-ES" altLang="es-E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89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45702E-EF6C-4939-9261-7D99FA586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959FDF1-7E00-45D8-8250-92869C441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406045C-0D0A-4039-B752-675D3032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4CCF-55C8-464B-A2EF-45E874FB11E1}" type="datetimeFigureOut">
              <a:rPr lang="es-BO" smtClean="0"/>
              <a:t>07/06/2023</a:t>
            </a:fld>
            <a:endParaRPr lang="es-B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A6CEFB2-6126-4828-91D5-A50BC02D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04AE8F5-2F64-4FE1-9D30-BEAE9611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115-F5C0-4045-A851-112B67BFCDE7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75003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3D3C62B-95AE-469B-A4E4-B3994094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CC2E06CF-5572-45DE-A3C0-25C89D336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20D744C-09C2-415B-A317-11B8E97B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4CCF-55C8-464B-A2EF-45E874FB11E1}" type="datetimeFigureOut">
              <a:rPr lang="es-BO" smtClean="0"/>
              <a:t>07/06/2023</a:t>
            </a:fld>
            <a:endParaRPr lang="es-B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DD71543-9D10-4108-A729-92B7E204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1E18382-303E-4F18-AA27-92BFCA88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115-F5C0-4045-A851-112B67BFCDE7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00814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C6E50802-A59D-40BE-9F73-211AA3D74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A80BBAC0-FEDB-4C83-B147-4060F7C7A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EF5FE47-ECBB-4AB0-9243-352276BF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4CCF-55C8-464B-A2EF-45E874FB11E1}" type="datetimeFigureOut">
              <a:rPr lang="es-BO" smtClean="0"/>
              <a:t>07/06/2023</a:t>
            </a:fld>
            <a:endParaRPr lang="es-B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AFF500E-7C19-4708-903C-D50514BE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86A2A93-BB99-4B77-90FE-3D7C6EAF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115-F5C0-4045-A851-112B67BFCDE7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242537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44999" y="2995234"/>
            <a:ext cx="5709172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876" y="3840481"/>
            <a:ext cx="85394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41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4332" marR="0" lvl="0" indent="0" algn="ctr" defTabSz="914400" rtl="0" eaLnBrk="1" fontAlgn="auto" latinLnBrk="0" hangingPunct="1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4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Derechos</a:t>
            </a:r>
            <a:r>
              <a:rPr kumimoji="0" lang="es-ES" sz="1241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ES" sz="124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Reservados</a:t>
            </a:r>
            <a:r>
              <a:rPr kumimoji="0" lang="es-ES" sz="1241" b="0" i="0" u="none" strike="noStrike" kern="1200" cap="none" spc="-1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ES" sz="1241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del</a:t>
            </a:r>
            <a:r>
              <a:rPr kumimoji="0" lang="es-ES" sz="1241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ES" sz="124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Ministerio</a:t>
            </a:r>
            <a:r>
              <a:rPr kumimoji="0" lang="es-ES" sz="1241" b="0" i="0" u="none" strike="noStrike" kern="1200" cap="none" spc="-1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ES" sz="1241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de</a:t>
            </a:r>
            <a:r>
              <a:rPr kumimoji="0" lang="es-ES" sz="1241" b="0" i="0" u="none" strike="noStrike" kern="1200" cap="none" spc="-1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ES" sz="1241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Salud</a:t>
            </a:r>
            <a:r>
              <a:rPr kumimoji="0" lang="es-ES" sz="1241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ES" sz="1241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y</a:t>
            </a:r>
            <a:r>
              <a:rPr kumimoji="0" lang="es-ES" sz="1241" b="0" i="0" u="none" strike="noStrike" kern="1200" cap="none" spc="-1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ES" sz="1241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Deporte</a:t>
            </a:r>
            <a:r>
              <a:rPr kumimoji="0" lang="es-ES" sz="1241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ES" sz="1241" b="0" i="0" u="none" strike="noStrike" kern="1200" cap="none" spc="-5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</a:t>
            </a:r>
            <a:r>
              <a:rPr kumimoji="0" lang="es-ES" sz="1241" b="0" i="0" u="none" strike="noStrike" kern="1200" cap="none" spc="-1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ES" sz="1241" b="0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Unidad</a:t>
            </a:r>
            <a:r>
              <a:rPr kumimoji="0" lang="es-ES" sz="1241" b="0" i="0" u="none" strike="noStrike" kern="1200" cap="none" spc="-1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ES" sz="1241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de</a:t>
            </a:r>
            <a:r>
              <a:rPr kumimoji="0" lang="es-ES" sz="1241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ES" sz="124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Alimentación</a:t>
            </a:r>
            <a:r>
              <a:rPr kumimoji="0" lang="es-ES" sz="1241" b="0" i="0" u="none" strike="noStrike" kern="1200" cap="none" spc="-1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ES" sz="1241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y</a:t>
            </a:r>
            <a:r>
              <a:rPr kumimoji="0" lang="es-ES" sz="1241" b="0" i="0" u="none" strike="noStrike" kern="1200" cap="none" spc="-1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ES" sz="124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Nutrición.</a:t>
            </a:r>
            <a:r>
              <a:rPr kumimoji="0" lang="es-ES" sz="1241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ES" sz="1241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Prohibida</a:t>
            </a:r>
            <a:r>
              <a:rPr kumimoji="0" lang="es-ES" sz="1241" b="0" i="0" u="none" strike="noStrike" kern="1200" cap="none" spc="-1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ES" sz="1241" b="0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la</a:t>
            </a:r>
            <a:r>
              <a:rPr kumimoji="0" lang="es-ES" sz="1241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ES" sz="124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Reproducción</a:t>
            </a:r>
            <a:r>
              <a:rPr kumimoji="0" lang="es-ES" sz="1241" b="0" i="0" u="none" strike="noStrike" kern="1200" cap="none" spc="-1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ES" sz="1241" b="0" i="0" u="none" strike="noStrike" kern="1200" cap="none" spc="-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Total</a:t>
            </a:r>
            <a:r>
              <a:rPr kumimoji="0" lang="es-ES" sz="1241" b="0" i="0" u="none" strike="noStrike" kern="1200" cap="none" spc="-1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ES" sz="1241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</a:t>
            </a:r>
            <a:r>
              <a:rPr kumimoji="0" lang="es-ES" sz="1241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ES" sz="1241" b="0" i="0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Parcial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529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3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2F9B86-7F78-44BA-B24C-5D79FE87A73B}" type="datetimeFigureOut">
              <a:rPr lang="en-US"/>
              <a:pPr>
                <a:defRPr/>
              </a:pPr>
              <a:t>6/7/2023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21F0EA-ABD2-49DE-B51D-D4E5B6B96C0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1853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45702E-EF6C-4939-9261-7D99FA586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959FDF1-7E00-45D8-8250-92869C441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406045C-0D0A-4039-B752-675D3032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4CCF-55C8-464B-A2EF-45E874FB11E1}" type="datetimeFigureOut">
              <a:rPr lang="es-BO" smtClean="0"/>
              <a:t>07/06/2023</a:t>
            </a:fld>
            <a:endParaRPr lang="es-B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A6CEFB2-6126-4828-91D5-A50BC02D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04AE8F5-2F64-4FE1-9D30-BEAE9611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115-F5C0-4045-A851-112B67BFCDE7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524041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34652C-8512-4E79-A108-C024F914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4261087-7D0C-4725-AD83-15B67B68B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E0EAE3C-CE57-4613-9BBB-63571DE1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4CCF-55C8-464B-A2EF-45E874FB11E1}" type="datetimeFigureOut">
              <a:rPr lang="es-BO" smtClean="0"/>
              <a:t>07/06/2023</a:t>
            </a:fld>
            <a:endParaRPr lang="es-B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6E5D0B2-E313-40E6-A66D-BA1B2F28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8922D6E-59C4-47AF-9B74-62FAC401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115-F5C0-4045-A851-112B67BFCDE7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785598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123BE5-1F69-41AC-8F59-272A5E13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E614A873-0EC1-4AA7-B0A5-0704EB4CB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52461DA-7957-426D-9535-6D94118D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4CCF-55C8-464B-A2EF-45E874FB11E1}" type="datetimeFigureOut">
              <a:rPr lang="es-BO" smtClean="0"/>
              <a:t>07/06/2023</a:t>
            </a:fld>
            <a:endParaRPr lang="es-B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D9975C6-AEF0-4337-A714-377C7DC0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B59F753-D6D2-4939-9493-7EDA463C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115-F5C0-4045-A851-112B67BFCDE7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510244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4F1799-9BC8-4232-9675-A3998085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3CA13F3-BAF0-4C5B-8B50-094F02D01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C88CA09A-1C53-41D0-ACAB-B9CBE1DBF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DB25EA3-C2D2-4F5B-9ABD-8236EC02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4CCF-55C8-464B-A2EF-45E874FB11E1}" type="datetimeFigureOut">
              <a:rPr lang="es-BO" smtClean="0"/>
              <a:t>07/06/2023</a:t>
            </a:fld>
            <a:endParaRPr lang="es-B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2E924F2F-F3A2-4632-A760-BF600B09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E62E0B27-EFCA-4D5A-AE63-43006D43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115-F5C0-4045-A851-112B67BFCDE7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118323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37636FB-7A0B-42AA-B7B5-B68D1ADC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C921D1C-7FAF-415B-A18A-E55A615F2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80740F85-8865-4860-916F-09C29FF2D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926A38FC-C579-4BC0-865D-E43114844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92B32C7B-8B1B-4587-99FC-D970E2A76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282B62F1-CE65-4353-BF57-B1D8FB0F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4CCF-55C8-464B-A2EF-45E874FB11E1}" type="datetimeFigureOut">
              <a:rPr lang="es-BO" smtClean="0"/>
              <a:t>07/06/2023</a:t>
            </a:fld>
            <a:endParaRPr lang="es-B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99E3807F-2E97-4269-8A3F-171F58FF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ED53B8D2-DB44-4C92-9E17-026884C7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115-F5C0-4045-A851-112B67BFCDE7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043828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3E3A5E5-E8ED-4509-9281-1606A835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6AD20C36-9D95-447B-97E3-BD23C57E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4CCF-55C8-464B-A2EF-45E874FB11E1}" type="datetimeFigureOut">
              <a:rPr lang="es-BO" smtClean="0"/>
              <a:t>07/06/2023</a:t>
            </a:fld>
            <a:endParaRPr lang="es-B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48B72D16-78E7-4F59-B97E-4A41CD20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0D87B1F-747F-44BF-92F7-044B293A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115-F5C0-4045-A851-112B67BFCDE7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54525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34652C-8512-4E79-A108-C024F914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4261087-7D0C-4725-AD83-15B67B68B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E0EAE3C-CE57-4613-9BBB-63571DE1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4CCF-55C8-464B-A2EF-45E874FB11E1}" type="datetimeFigureOut">
              <a:rPr lang="es-BO" smtClean="0"/>
              <a:t>07/06/2023</a:t>
            </a:fld>
            <a:endParaRPr lang="es-B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6E5D0B2-E313-40E6-A66D-BA1B2F28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8922D6E-59C4-47AF-9B74-62FAC401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115-F5C0-4045-A851-112B67BFCDE7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2141758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AF611BFF-E390-4645-ADFB-F132B1FE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4CCF-55C8-464B-A2EF-45E874FB11E1}" type="datetimeFigureOut">
              <a:rPr lang="es-BO" smtClean="0"/>
              <a:t>07/06/2023</a:t>
            </a:fld>
            <a:endParaRPr lang="es-B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888E0EE0-FB74-443C-850D-A9BF1609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48C8A99-85F1-40B9-A468-A7565FE0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115-F5C0-4045-A851-112B67BFCDE7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268448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746FAD5-1519-431A-B1B3-7A503C40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A80FF65-A30A-4CFC-870E-309E7355A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BE63DD75-C581-4D14-84C1-EA2EAD533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765A921-D5EA-4AD5-944C-A9038475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4CCF-55C8-464B-A2EF-45E874FB11E1}" type="datetimeFigureOut">
              <a:rPr lang="es-BO" smtClean="0"/>
              <a:t>07/06/2023</a:t>
            </a:fld>
            <a:endParaRPr lang="es-B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A2678DBE-A045-4C88-BEA6-773BF53E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1480059B-9766-4808-B70D-25C8FEB1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115-F5C0-4045-A851-112B67BFCDE7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850455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AD3C9FB-D282-424D-B588-14F62CB2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E0DF85B1-2E5C-4C71-B130-4CC7F1F50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D2702D5-4109-490B-BFDF-19EB5230C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8554DAD-0FD4-4554-B9A2-1840E57A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4CCF-55C8-464B-A2EF-45E874FB11E1}" type="datetimeFigureOut">
              <a:rPr lang="es-BO" smtClean="0"/>
              <a:t>07/06/2023</a:t>
            </a:fld>
            <a:endParaRPr lang="es-B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9C0EF5F-8D06-4477-8D95-E20D393F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A79D3B6-CD5A-4B9D-9D89-19CC5EFD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115-F5C0-4045-A851-112B67BFCDE7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89461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3D3C62B-95AE-469B-A4E4-B3994094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CC2E06CF-5572-45DE-A3C0-25C89D336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20D744C-09C2-415B-A317-11B8E97B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4CCF-55C8-464B-A2EF-45E874FB11E1}" type="datetimeFigureOut">
              <a:rPr lang="es-BO" smtClean="0"/>
              <a:t>07/06/2023</a:t>
            </a:fld>
            <a:endParaRPr lang="es-B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DD71543-9D10-4108-A729-92B7E204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1E18382-303E-4F18-AA27-92BFCA88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115-F5C0-4045-A851-112B67BFCDE7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553831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C6E50802-A59D-40BE-9F73-211AA3D74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A80BBAC0-FEDB-4C83-B147-4060F7C7A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EF5FE47-ECBB-4AB0-9243-352276BF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4CCF-55C8-464B-A2EF-45E874FB11E1}" type="datetimeFigureOut">
              <a:rPr lang="es-BO" smtClean="0"/>
              <a:t>07/06/2023</a:t>
            </a:fld>
            <a:endParaRPr lang="es-B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AFF500E-7C19-4708-903C-D50514BE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86A2A93-BB99-4B77-90FE-3D7C6EAF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115-F5C0-4045-A851-112B67BFCDE7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59949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44999" y="2995234"/>
            <a:ext cx="5709172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876" y="3840481"/>
            <a:ext cx="85394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41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4332">
              <a:spcBef>
                <a:spcPts val="113"/>
              </a:spcBef>
            </a:pPr>
            <a:r>
              <a:rPr lang="es-ES" dirty="0"/>
              <a:t>Derechos</a:t>
            </a:r>
            <a:r>
              <a:rPr lang="es-ES" spc="-135" dirty="0"/>
              <a:t> </a:t>
            </a:r>
            <a:r>
              <a:rPr lang="es-ES" dirty="0"/>
              <a:t>Reservados</a:t>
            </a:r>
            <a:r>
              <a:rPr lang="es-ES" spc="-129" dirty="0"/>
              <a:t> </a:t>
            </a:r>
            <a:r>
              <a:rPr lang="es-ES" spc="-6" dirty="0"/>
              <a:t>del</a:t>
            </a:r>
            <a:r>
              <a:rPr lang="es-ES" spc="-135" dirty="0"/>
              <a:t> </a:t>
            </a:r>
            <a:r>
              <a:rPr lang="es-ES" dirty="0"/>
              <a:t>Ministerio</a:t>
            </a:r>
            <a:r>
              <a:rPr lang="es-ES" spc="-129" dirty="0"/>
              <a:t> </a:t>
            </a:r>
            <a:r>
              <a:rPr lang="es-ES" spc="-11" dirty="0"/>
              <a:t>de</a:t>
            </a:r>
            <a:r>
              <a:rPr lang="es-ES" spc="-129" dirty="0"/>
              <a:t> </a:t>
            </a:r>
            <a:r>
              <a:rPr lang="es-ES" spc="-11" dirty="0"/>
              <a:t>Salud</a:t>
            </a:r>
            <a:r>
              <a:rPr lang="es-ES" spc="-135" dirty="0"/>
              <a:t> </a:t>
            </a:r>
            <a:r>
              <a:rPr lang="es-ES" spc="-62" dirty="0"/>
              <a:t>y</a:t>
            </a:r>
            <a:r>
              <a:rPr lang="es-ES" spc="-129" dirty="0"/>
              <a:t> </a:t>
            </a:r>
            <a:r>
              <a:rPr lang="es-ES" spc="-11" dirty="0"/>
              <a:t>Deporte</a:t>
            </a:r>
            <a:r>
              <a:rPr lang="es-ES" spc="-135" dirty="0"/>
              <a:t> </a:t>
            </a:r>
            <a:r>
              <a:rPr lang="es-ES" spc="-51" dirty="0"/>
              <a:t>,</a:t>
            </a:r>
            <a:r>
              <a:rPr lang="es-ES" spc="-129" dirty="0"/>
              <a:t> </a:t>
            </a:r>
            <a:r>
              <a:rPr lang="es-ES" spc="-17" dirty="0"/>
              <a:t>Unidad</a:t>
            </a:r>
            <a:r>
              <a:rPr lang="es-ES" spc="-129" dirty="0"/>
              <a:t> </a:t>
            </a:r>
            <a:r>
              <a:rPr lang="es-ES" spc="-11" dirty="0"/>
              <a:t>de</a:t>
            </a:r>
            <a:r>
              <a:rPr lang="es-ES" spc="-135" dirty="0"/>
              <a:t> </a:t>
            </a:r>
            <a:r>
              <a:rPr lang="es-ES" dirty="0"/>
              <a:t>Alimentación</a:t>
            </a:r>
            <a:r>
              <a:rPr lang="es-ES" spc="-129" dirty="0"/>
              <a:t> </a:t>
            </a:r>
            <a:r>
              <a:rPr lang="es-ES" spc="-62" dirty="0"/>
              <a:t>y</a:t>
            </a:r>
            <a:r>
              <a:rPr lang="es-ES" spc="-129" dirty="0"/>
              <a:t> </a:t>
            </a:r>
            <a:r>
              <a:rPr lang="es-ES" dirty="0"/>
              <a:t>Nutrición.</a:t>
            </a:r>
            <a:r>
              <a:rPr lang="es-ES" spc="-135" dirty="0"/>
              <a:t> </a:t>
            </a:r>
            <a:r>
              <a:rPr lang="es-ES" spc="-6" dirty="0"/>
              <a:t>Prohibida</a:t>
            </a:r>
            <a:r>
              <a:rPr lang="es-ES" spc="-129" dirty="0"/>
              <a:t> </a:t>
            </a:r>
            <a:r>
              <a:rPr lang="es-ES" spc="-17" dirty="0"/>
              <a:t>la</a:t>
            </a:r>
            <a:r>
              <a:rPr lang="es-ES" spc="-135" dirty="0"/>
              <a:t> </a:t>
            </a:r>
            <a:r>
              <a:rPr lang="es-ES" dirty="0"/>
              <a:t>Reproducción</a:t>
            </a:r>
            <a:r>
              <a:rPr lang="es-ES" spc="-129" dirty="0"/>
              <a:t> </a:t>
            </a:r>
            <a:r>
              <a:rPr lang="es-ES" spc="-28" dirty="0"/>
              <a:t>Total</a:t>
            </a:r>
            <a:r>
              <a:rPr lang="es-ES" spc="-129" dirty="0"/>
              <a:t> </a:t>
            </a:r>
            <a:r>
              <a:rPr lang="es-ES" spc="-6" dirty="0"/>
              <a:t>o</a:t>
            </a:r>
            <a:r>
              <a:rPr lang="es-ES" spc="-135" dirty="0"/>
              <a:t> </a:t>
            </a:r>
            <a:r>
              <a:rPr lang="es-ES" spc="6" dirty="0"/>
              <a:t>Parcial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249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123BE5-1F69-41AC-8F59-272A5E13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E614A873-0EC1-4AA7-B0A5-0704EB4CB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52461DA-7957-426D-9535-6D94118D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4CCF-55C8-464B-A2EF-45E874FB11E1}" type="datetimeFigureOut">
              <a:rPr lang="es-BO" smtClean="0"/>
              <a:t>07/06/2023</a:t>
            </a:fld>
            <a:endParaRPr lang="es-B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D9975C6-AEF0-4337-A714-377C7DC0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B59F753-D6D2-4939-9493-7EDA463C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115-F5C0-4045-A851-112B67BFCDE7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71878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4F1799-9BC8-4232-9675-A3998085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3CA13F3-BAF0-4C5B-8B50-094F02D01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C88CA09A-1C53-41D0-ACAB-B9CBE1DBF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DB25EA3-C2D2-4F5B-9ABD-8236EC02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4CCF-55C8-464B-A2EF-45E874FB11E1}" type="datetimeFigureOut">
              <a:rPr lang="es-BO" smtClean="0"/>
              <a:t>07/06/2023</a:t>
            </a:fld>
            <a:endParaRPr lang="es-B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2E924F2F-F3A2-4632-A760-BF600B09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E62E0B27-EFCA-4D5A-AE63-43006D43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115-F5C0-4045-A851-112B67BFCDE7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9453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37636FB-7A0B-42AA-B7B5-B68D1ADC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C921D1C-7FAF-415B-A18A-E55A615F2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80740F85-8865-4860-916F-09C29FF2D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926A38FC-C579-4BC0-865D-E43114844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92B32C7B-8B1B-4587-99FC-D970E2A76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282B62F1-CE65-4353-BF57-B1D8FB0F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4CCF-55C8-464B-A2EF-45E874FB11E1}" type="datetimeFigureOut">
              <a:rPr lang="es-BO" smtClean="0"/>
              <a:t>07/06/2023</a:t>
            </a:fld>
            <a:endParaRPr lang="es-B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99E3807F-2E97-4269-8A3F-171F58FF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ED53B8D2-DB44-4C92-9E17-026884C7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115-F5C0-4045-A851-112B67BFCDE7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06849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3E3A5E5-E8ED-4509-9281-1606A835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6AD20C36-9D95-447B-97E3-BD23C57E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4CCF-55C8-464B-A2EF-45E874FB11E1}" type="datetimeFigureOut">
              <a:rPr lang="es-BO" smtClean="0"/>
              <a:t>07/06/2023</a:t>
            </a:fld>
            <a:endParaRPr lang="es-B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48B72D16-78E7-4F59-B97E-4A41CD20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0D87B1F-747F-44BF-92F7-044B293A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115-F5C0-4045-A851-112B67BFCDE7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29406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AF611BFF-E390-4645-ADFB-F132B1FE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4CCF-55C8-464B-A2EF-45E874FB11E1}" type="datetimeFigureOut">
              <a:rPr lang="es-BO" smtClean="0"/>
              <a:t>07/06/2023</a:t>
            </a:fld>
            <a:endParaRPr lang="es-B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888E0EE0-FB74-443C-850D-A9BF1609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48C8A99-85F1-40B9-A468-A7565FE0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115-F5C0-4045-A851-112B67BFCDE7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37934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746FAD5-1519-431A-B1B3-7A503C40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A80FF65-A30A-4CFC-870E-309E7355A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BE63DD75-C581-4D14-84C1-EA2EAD533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765A921-D5EA-4AD5-944C-A9038475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4CCF-55C8-464B-A2EF-45E874FB11E1}" type="datetimeFigureOut">
              <a:rPr lang="es-BO" smtClean="0"/>
              <a:t>07/06/2023</a:t>
            </a:fld>
            <a:endParaRPr lang="es-B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A2678DBE-A045-4C88-BEA6-773BF53E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1480059B-9766-4808-B70D-25C8FEB1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115-F5C0-4045-A851-112B67BFCDE7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3113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AD3C9FB-D282-424D-B588-14F62CB2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E0DF85B1-2E5C-4C71-B130-4CC7F1F50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D2702D5-4109-490B-BFDF-19EB5230C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8554DAD-0FD4-4554-B9A2-1840E57A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4CCF-55C8-464B-A2EF-45E874FB11E1}" type="datetimeFigureOut">
              <a:rPr lang="es-BO" smtClean="0"/>
              <a:t>07/06/2023</a:t>
            </a:fld>
            <a:endParaRPr lang="es-B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9C0EF5F-8D06-4477-8D95-E20D393F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A79D3B6-CD5A-4B9D-9D89-19CC5EFD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115-F5C0-4045-A851-112B67BFCDE7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57303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828BD725-1042-490B-A7A9-662F5497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DB8836E4-41D5-4939-AC09-6A49A7535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21C0F61-758B-4A45-B4C8-813C37423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4CCF-55C8-464B-A2EF-45E874FB11E1}" type="datetimeFigureOut">
              <a:rPr lang="es-BO" smtClean="0"/>
              <a:t>07/06/2023</a:t>
            </a:fld>
            <a:endParaRPr lang="es-B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D1968D6-F6C2-4E79-BBC2-DD4876470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6519760-BA0B-4AD0-B8CA-28D1B4904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3E115-F5C0-4045-A851-112B67BFCDE7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2402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828BD725-1042-490B-A7A9-662F5497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DB8836E4-41D5-4939-AC09-6A49A7535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21C0F61-758B-4A45-B4C8-813C37423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4CCF-55C8-464B-A2EF-45E874FB11E1}" type="datetimeFigureOut">
              <a:rPr lang="es-BO" smtClean="0"/>
              <a:t>07/06/2023</a:t>
            </a:fld>
            <a:endParaRPr lang="es-B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D1968D6-F6C2-4E79-BBC2-DD4876470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6519760-BA0B-4AD0-B8CA-28D1B4904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3E115-F5C0-4045-A851-112B67BFCDE7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1995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C0BD1309-B9F3-40CD-9870-EE878ACA72CC}"/>
              </a:ext>
            </a:extLst>
          </p:cNvPr>
          <p:cNvSpPr txBox="1"/>
          <p:nvPr/>
        </p:nvSpPr>
        <p:spPr>
          <a:xfrm>
            <a:off x="2207568" y="3176610"/>
            <a:ext cx="7720280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4050" b="1" dirty="0" smtClean="0">
                <a:solidFill>
                  <a:srgbClr val="2C9479"/>
                </a:solidFill>
                <a:ea typeface="+mj-ea"/>
                <a:cs typeface="+mj-cs"/>
              </a:rPr>
              <a:t>ALIMENTO COMPLEMENTARIO</a:t>
            </a:r>
          </a:p>
          <a:p>
            <a:pPr lvl="0" algn="ctr">
              <a:defRPr/>
            </a:pPr>
            <a:r>
              <a:rPr lang="x-none" sz="4050" b="1" dirty="0" smtClean="0">
                <a:solidFill>
                  <a:srgbClr val="2C9479"/>
                </a:solidFill>
                <a:ea typeface="+mj-ea"/>
                <a:cs typeface="+mj-cs"/>
              </a:rPr>
              <a:t>NUTRI MAMA</a:t>
            </a:r>
            <a:r>
              <a:rPr lang="es-BO" sz="4050" b="1" dirty="0" smtClean="0">
                <a:solidFill>
                  <a:srgbClr val="2C9479"/>
                </a:solidFill>
                <a:ea typeface="+mj-ea"/>
                <a:cs typeface="+mj-cs"/>
              </a:rPr>
              <a:t>®</a:t>
            </a:r>
            <a:endParaRPr lang="en-US" sz="4050" b="1" dirty="0">
              <a:solidFill>
                <a:srgbClr val="2C9479"/>
              </a:solidFill>
              <a:ea typeface="+mj-ea"/>
              <a:cs typeface="+mj-cs"/>
            </a:endParaRPr>
          </a:p>
          <a:p>
            <a:pPr algn="ctr"/>
            <a:endParaRPr lang="x-none" sz="4050" b="1" dirty="0">
              <a:solidFill>
                <a:schemeClr val="accent5">
                  <a:lumMod val="75000"/>
                </a:schemeClr>
              </a:solidFill>
              <a:latin typeface="Bauhaus 93" panose="04030905020B02020C02" pitchFamily="82" charset="0"/>
              <a:ea typeface="+mj-ea"/>
              <a:cs typeface="+mj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0BD1309-B9F3-40CD-9870-EE878ACA72CC}"/>
              </a:ext>
            </a:extLst>
          </p:cNvPr>
          <p:cNvSpPr txBox="1"/>
          <p:nvPr/>
        </p:nvSpPr>
        <p:spPr>
          <a:xfrm>
            <a:off x="2207568" y="5035037"/>
            <a:ext cx="77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Ing. Luz Mery Torrez Ramos</a:t>
            </a:r>
          </a:p>
          <a:p>
            <a:pPr algn="ctr"/>
            <a:r>
              <a:rPr lang="x-none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Responsable de Alimentos Complementarios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78" y="845695"/>
            <a:ext cx="6280060" cy="172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3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DC4324-0620-4E3D-9287-AD2FB96CC3DF}"/>
              </a:ext>
            </a:extLst>
          </p:cNvPr>
          <p:cNvSpPr/>
          <p:nvPr/>
        </p:nvSpPr>
        <p:spPr>
          <a:xfrm>
            <a:off x="3240506" y="431167"/>
            <a:ext cx="8641814" cy="461665"/>
          </a:xfrm>
          <a:prstGeom prst="rect">
            <a:avLst/>
          </a:prstGeom>
          <a:solidFill>
            <a:srgbClr val="B2E8DA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OBJETIVO PARA EL DESARROLLO TECNOLÓGICO DEL PRODUCTO</a:t>
            </a:r>
            <a:endParaRPr lang="es-ES" sz="2400" b="1" dirty="0">
              <a:ln w="9525">
                <a:solidFill>
                  <a:schemeClr val="bg1"/>
                </a:solidFill>
                <a:prstDash val="solid"/>
              </a:ln>
              <a:latin typeface="Arial Rounded MT Bold" panose="020F070403050403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" y="278538"/>
            <a:ext cx="2890810" cy="716074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85596" y="1970542"/>
            <a:ext cx="6801079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 eaLnBrk="1" hangingPunct="1">
              <a:buClr>
                <a:srgbClr val="FF0000"/>
              </a:buClr>
              <a:buSzPct val="200000"/>
              <a:buNone/>
            </a:pPr>
            <a:r>
              <a:rPr lang="es-PE" altLang="es-BO" sz="2800" dirty="0" smtClean="0"/>
              <a:t>Desarrollar un complemento nutricional </a:t>
            </a:r>
            <a:r>
              <a:rPr lang="es-PE" altLang="es-BO" sz="2800" dirty="0"/>
              <a:t>que </a:t>
            </a:r>
            <a:r>
              <a:rPr lang="es-PE" altLang="es-BO" sz="2800" dirty="0" smtClean="0"/>
              <a:t>ayude </a:t>
            </a:r>
            <a:r>
              <a:rPr lang="es-PE" altLang="es-BO" sz="2800" dirty="0"/>
              <a:t>a disminuir los efectos negativos y/o optimizar el estado nutricional de manera integral durante la etapa de gestación y lactancia con nutrientes escasos y/o críticos, para la madre, el feto y el niño.</a:t>
            </a:r>
          </a:p>
          <a:p>
            <a:pPr lvl="2" eaLnBrk="1" hangingPunct="1">
              <a:buClr>
                <a:srgbClr val="FF0000"/>
              </a:buClr>
              <a:buSzPct val="150000"/>
              <a:buFontTx/>
              <a:buChar char="•"/>
            </a:pPr>
            <a:endParaRPr lang="en-US" altLang="es-BO" sz="2800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171" y="1434760"/>
            <a:ext cx="33623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DC4324-0620-4E3D-9287-AD2FB96CC3DF}"/>
              </a:ext>
            </a:extLst>
          </p:cNvPr>
          <p:cNvSpPr/>
          <p:nvPr/>
        </p:nvSpPr>
        <p:spPr>
          <a:xfrm>
            <a:off x="3240506" y="224694"/>
            <a:ext cx="8641814" cy="830997"/>
          </a:xfrm>
          <a:prstGeom prst="rect">
            <a:avLst/>
          </a:prstGeom>
          <a:solidFill>
            <a:srgbClr val="B2E8DA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SELECCIÓN </a:t>
            </a:r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DE LA MATRIZ </a:t>
            </a:r>
            <a:r>
              <a:rPr lang="es-ES" sz="2400" b="1" dirty="0" smtClean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NUTRICIONAL</a:t>
            </a:r>
          </a:p>
          <a:p>
            <a:pPr algn="ctr"/>
            <a:r>
              <a:rPr lang="es-ES" sz="2400" b="1" dirty="0" smtClean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DEL PRODUCTO NUTRI MAMÁ</a:t>
            </a:r>
            <a:r>
              <a:rPr lang="es-BO" sz="2400" dirty="0" smtClean="0">
                <a:latin typeface="Candara" panose="020E0502030303020204" pitchFamily="34" charset="0"/>
                <a:ea typeface="Tahoma" panose="020B0604030504040204" pitchFamily="34" charset="0"/>
                <a:cs typeface="Simplified Arabic" panose="02020603050405020304" pitchFamily="18" charset="-78"/>
              </a:rPr>
              <a:t>®</a:t>
            </a:r>
            <a:endParaRPr lang="es-ES" sz="2800" b="1" dirty="0">
              <a:ln w="9525">
                <a:solidFill>
                  <a:prstClr val="white"/>
                </a:solidFill>
                <a:prstDash val="solid"/>
              </a:ln>
              <a:latin typeface="Candara" panose="020E0502030303020204" pitchFamily="34" charset="0"/>
              <a:cs typeface="Simplified Arabic" panose="02020603050405020304" pitchFamily="18" charset="-78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" y="278538"/>
            <a:ext cx="2890810" cy="716074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27808" y="1828497"/>
            <a:ext cx="6702205" cy="389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-423863" eaLnBrk="1" hangingPunct="1">
              <a:lnSpc>
                <a:spcPct val="90000"/>
              </a:lnSpc>
              <a:buClr>
                <a:srgbClr val="FF0000"/>
              </a:buClr>
            </a:pPr>
            <a:r>
              <a:rPr lang="es-ES" altLang="es-BO" sz="2400" dirty="0" smtClean="0"/>
              <a:t>Valoración de las necesidades de nutricionales</a:t>
            </a:r>
          </a:p>
          <a:p>
            <a:pPr indent="-423863" eaLnBrk="1" hangingPunct="1">
              <a:lnSpc>
                <a:spcPct val="90000"/>
              </a:lnSpc>
              <a:buClr>
                <a:srgbClr val="FF0000"/>
              </a:buClr>
            </a:pPr>
            <a:r>
              <a:rPr lang="es-ES" altLang="es-BO" sz="2400" dirty="0" smtClean="0"/>
              <a:t>Reactividad: </a:t>
            </a:r>
            <a:endParaRPr lang="es-ES" altLang="es-BO" sz="2400" dirty="0"/>
          </a:p>
          <a:p>
            <a:pPr marL="900113" indent="-357188" eaLnBrk="1" hangingPunct="1">
              <a:lnSpc>
                <a:spcPct val="90000"/>
              </a:lnSpc>
              <a:buClr>
                <a:srgbClr val="FF0000"/>
              </a:buClr>
              <a:buFont typeface="Times New Roman" panose="02020603050405020304" pitchFamily="18" charset="0"/>
              <a:buChar char="−"/>
            </a:pPr>
            <a:r>
              <a:rPr lang="es-ES" altLang="es-BO" sz="2400" dirty="0" smtClean="0"/>
              <a:t>Absorción</a:t>
            </a:r>
          </a:p>
          <a:p>
            <a:pPr marL="900113" indent="-357188" eaLnBrk="1" hangingPunct="1">
              <a:lnSpc>
                <a:spcPct val="90000"/>
              </a:lnSpc>
              <a:buClr>
                <a:srgbClr val="FF0000"/>
              </a:buClr>
              <a:buFont typeface="Times New Roman" panose="02020603050405020304" pitchFamily="18" charset="0"/>
              <a:buChar char="−"/>
            </a:pPr>
            <a:r>
              <a:rPr lang="es-ES" altLang="es-BO" sz="2400" dirty="0" smtClean="0"/>
              <a:t>Digestibilidad</a:t>
            </a:r>
          </a:p>
          <a:p>
            <a:pPr marL="900113" indent="-357188" eaLnBrk="1" hangingPunct="1">
              <a:lnSpc>
                <a:spcPct val="90000"/>
              </a:lnSpc>
              <a:buClr>
                <a:srgbClr val="FF0000"/>
              </a:buClr>
              <a:buFont typeface="Times New Roman" panose="02020603050405020304" pitchFamily="18" charset="0"/>
              <a:buChar char="−"/>
            </a:pPr>
            <a:r>
              <a:rPr lang="es-ES" altLang="es-BO" sz="2400" dirty="0" smtClean="0"/>
              <a:t>Utilización neta</a:t>
            </a:r>
          </a:p>
          <a:p>
            <a:pPr indent="-423863">
              <a:lnSpc>
                <a:spcPct val="90000"/>
              </a:lnSpc>
              <a:buClr>
                <a:srgbClr val="FF0000"/>
              </a:buClr>
            </a:pPr>
            <a:r>
              <a:rPr lang="es-ES" altLang="es-BO" sz="2400" dirty="0"/>
              <a:t>Valor </a:t>
            </a:r>
            <a:r>
              <a:rPr lang="es-ES" altLang="es-BO" sz="2400" dirty="0" smtClean="0"/>
              <a:t>biológico</a:t>
            </a:r>
            <a:endParaRPr lang="es-ES" altLang="es-BO" sz="2400" dirty="0"/>
          </a:p>
          <a:p>
            <a:pPr indent="-423863">
              <a:lnSpc>
                <a:spcPct val="90000"/>
              </a:lnSpc>
              <a:buClr>
                <a:srgbClr val="FF0000"/>
              </a:buClr>
            </a:pPr>
            <a:r>
              <a:rPr lang="es-ES" altLang="es-BO" sz="2400" dirty="0" smtClean="0"/>
              <a:t>Hábitos </a:t>
            </a:r>
            <a:r>
              <a:rPr lang="es-ES" altLang="es-BO" sz="2400" dirty="0"/>
              <a:t>alimentarios del </a:t>
            </a:r>
            <a:r>
              <a:rPr lang="es-ES" altLang="es-BO" sz="2400" dirty="0" smtClean="0"/>
              <a:t>consumidor</a:t>
            </a:r>
          </a:p>
          <a:p>
            <a:pPr indent="-423863">
              <a:lnSpc>
                <a:spcPct val="90000"/>
              </a:lnSpc>
              <a:buClr>
                <a:srgbClr val="FF0000"/>
              </a:buClr>
            </a:pPr>
            <a:r>
              <a:rPr lang="es-ES" altLang="es-BO" sz="2400" dirty="0"/>
              <a:t>Evaluación </a:t>
            </a:r>
            <a:r>
              <a:rPr lang="es-ES" altLang="es-BO" sz="2400" dirty="0" smtClean="0"/>
              <a:t>sensorial</a:t>
            </a:r>
            <a:endParaRPr lang="es-ES" altLang="es-BO" sz="2400" dirty="0"/>
          </a:p>
          <a:p>
            <a:pPr indent="-423863">
              <a:lnSpc>
                <a:spcPct val="90000"/>
              </a:lnSpc>
              <a:buClr>
                <a:srgbClr val="FF0000"/>
              </a:buClr>
            </a:pPr>
            <a:r>
              <a:rPr lang="es-ES" altLang="es-BO" sz="2400" dirty="0" smtClean="0"/>
              <a:t>Inocuidad</a:t>
            </a:r>
            <a:r>
              <a:rPr lang="es-ES" altLang="es-BO" sz="2400" dirty="0"/>
              <a:t>: cumplimiento de </a:t>
            </a:r>
            <a:r>
              <a:rPr lang="es-ES" altLang="es-BO" sz="2400" dirty="0" err="1" smtClean="0"/>
              <a:t>BPMs</a:t>
            </a:r>
            <a:endParaRPr lang="es-ES" altLang="es-BO" sz="2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23" y="1520296"/>
            <a:ext cx="3272352" cy="451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5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DC4324-0620-4E3D-9287-AD2FB96CC3DF}"/>
              </a:ext>
            </a:extLst>
          </p:cNvPr>
          <p:cNvSpPr/>
          <p:nvPr/>
        </p:nvSpPr>
        <p:spPr>
          <a:xfrm>
            <a:off x="3240506" y="278538"/>
            <a:ext cx="8444828" cy="830997"/>
          </a:xfrm>
          <a:prstGeom prst="rect">
            <a:avLst/>
          </a:prstGeom>
          <a:solidFill>
            <a:srgbClr val="B2E8DA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FÓRMULA DEL COMPLEMENTO NUTRICIONAL</a:t>
            </a:r>
            <a:endParaRPr lang="es-ES" sz="2400" b="1" dirty="0">
              <a:ln w="9525">
                <a:solidFill>
                  <a:schemeClr val="bg1"/>
                </a:solidFill>
                <a:prstDash val="solid"/>
              </a:ln>
              <a:latin typeface="Arial Rounded MT Bold" panose="020F0704030504030204" pitchFamily="34" charset="0"/>
            </a:endParaRPr>
          </a:p>
          <a:p>
            <a:pPr algn="ctr"/>
            <a:r>
              <a:rPr lang="es-E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NUTRI MAMÁ</a:t>
            </a:r>
            <a:r>
              <a:rPr lang="es-BO" sz="2400" dirty="0" smtClean="0">
                <a:latin typeface="Candara" panose="020E0502030303020204" pitchFamily="34" charset="0"/>
                <a:ea typeface="Tahoma" panose="020B0604030504040204" pitchFamily="34" charset="0"/>
                <a:cs typeface="Simplified Arabic" panose="02020603050405020304" pitchFamily="18" charset="-78"/>
              </a:rPr>
              <a:t>®</a:t>
            </a:r>
            <a:r>
              <a:rPr lang="es-E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 </a:t>
            </a:r>
            <a:r>
              <a:rPr lang="es-ES" sz="2400" b="1" cap="none" spc="0" dirty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CON CAÑAHUA, PROBIÓTICO Y OMEGA-3</a:t>
            </a:r>
          </a:p>
        </p:txBody>
      </p:sp>
      <p:pic>
        <p:nvPicPr>
          <p:cNvPr id="9" name="Imagen 8"/>
          <p:cNvPicPr/>
          <p:nvPr/>
        </p:nvPicPr>
        <p:blipFill rotWithShape="1">
          <a:blip r:embed="rId2"/>
          <a:srcRect l="25977" t="29800" r="24371" b="11277"/>
          <a:stretch/>
        </p:blipFill>
        <p:spPr bwMode="auto">
          <a:xfrm>
            <a:off x="1576999" y="1288732"/>
            <a:ext cx="9110051" cy="52349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96" y="278537"/>
            <a:ext cx="2890810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DC4324-0620-4E3D-9287-AD2FB96CC3DF}"/>
              </a:ext>
            </a:extLst>
          </p:cNvPr>
          <p:cNvSpPr/>
          <p:nvPr/>
        </p:nvSpPr>
        <p:spPr>
          <a:xfrm>
            <a:off x="3347884" y="278538"/>
            <a:ext cx="8421329" cy="784830"/>
          </a:xfrm>
          <a:prstGeom prst="rect">
            <a:avLst/>
          </a:prstGeom>
          <a:solidFill>
            <a:srgbClr val="B2E8DA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100" b="1" dirty="0" smtClean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CONTENIDO </a:t>
            </a:r>
            <a:r>
              <a:rPr lang="es-ES" sz="2100" b="1" dirty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NUTRICIONAL DEL PRODUCTO</a:t>
            </a:r>
          </a:p>
          <a:p>
            <a:pPr algn="ctr"/>
            <a:r>
              <a:rPr lang="es-ES" sz="21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NUTRI MAMÁ</a:t>
            </a:r>
            <a:r>
              <a:rPr lang="es-BO" sz="2400" dirty="0" smtClean="0">
                <a:latin typeface="Candara" panose="020E0502030303020204" pitchFamily="34" charset="0"/>
                <a:ea typeface="Tahoma" panose="020B0604030504040204" pitchFamily="34" charset="0"/>
                <a:cs typeface="Simplified Arabic" panose="02020603050405020304" pitchFamily="18" charset="-78"/>
              </a:rPr>
              <a:t>®</a:t>
            </a:r>
            <a:r>
              <a:rPr lang="es-ES" sz="21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 </a:t>
            </a:r>
            <a:r>
              <a:rPr lang="es-ES" sz="2100" b="1" cap="none" spc="0" dirty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CON CAÑAHUA, PROBIÓTICO Y OMEGA-3</a:t>
            </a:r>
          </a:p>
        </p:txBody>
      </p:sp>
      <p:pic>
        <p:nvPicPr>
          <p:cNvPr id="10" name="Imagen 9"/>
          <p:cNvPicPr/>
          <p:nvPr/>
        </p:nvPicPr>
        <p:blipFill rotWithShape="1">
          <a:blip r:embed="rId2"/>
          <a:srcRect l="26290" t="38010" r="24528" b="26730"/>
          <a:stretch/>
        </p:blipFill>
        <p:spPr bwMode="auto">
          <a:xfrm>
            <a:off x="650798" y="1241946"/>
            <a:ext cx="4496118" cy="21627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803" y="1212449"/>
            <a:ext cx="6457410" cy="5498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96" y="278538"/>
            <a:ext cx="2890810" cy="71607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371" y="3496677"/>
            <a:ext cx="2207771" cy="304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9DDC4324-0620-4E3D-9287-AD2FB96CC3DF}"/>
              </a:ext>
            </a:extLst>
          </p:cNvPr>
          <p:cNvSpPr/>
          <p:nvPr/>
        </p:nvSpPr>
        <p:spPr>
          <a:xfrm>
            <a:off x="3240506" y="298625"/>
            <a:ext cx="8572951" cy="830997"/>
          </a:xfrm>
          <a:prstGeom prst="rect">
            <a:avLst/>
          </a:prstGeom>
          <a:solidFill>
            <a:srgbClr val="B2E8DA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pPr lvl="0" algn="ctr">
              <a:defRPr/>
            </a:pPr>
            <a:r>
              <a:rPr lang="es-BO" sz="24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latin typeface="Arial Rounded MT Bold" panose="020F0704030504030204" pitchFamily="34" charset="0"/>
              </a:rPr>
              <a:t>BENEFICIOS DEL ALIMENTO COMPLEMENTARIO</a:t>
            </a:r>
          </a:p>
          <a:p>
            <a:pPr algn="ctr">
              <a:defRPr/>
            </a:pPr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NUTRI </a:t>
            </a:r>
            <a:r>
              <a:rPr lang="es-ES" sz="2400" b="1" dirty="0" smtClean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MAMÁ</a:t>
            </a:r>
            <a:r>
              <a:rPr lang="es-BO" sz="2400" dirty="0" smtClean="0">
                <a:latin typeface="Candara" panose="020E0502030303020204" pitchFamily="34" charset="0"/>
                <a:ea typeface="Tahoma" panose="020B0604030504040204" pitchFamily="34" charset="0"/>
                <a:cs typeface="Simplified Arabic" panose="02020603050405020304" pitchFamily="18" charset="-78"/>
              </a:rPr>
              <a:t>®</a:t>
            </a:r>
            <a:endParaRPr lang="es-ES" sz="2800" b="1" dirty="0">
              <a:ln w="9525">
                <a:solidFill>
                  <a:prstClr val="white"/>
                </a:solidFill>
                <a:prstDash val="solid"/>
              </a:ln>
              <a:latin typeface="Candara" panose="020E0502030303020204" pitchFamily="34" charset="0"/>
              <a:cs typeface="Simplified Arabic" panose="02020603050405020304" pitchFamily="18" charset="-78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308728" y="1546622"/>
            <a:ext cx="75047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indent="-358775" algn="just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Contiene 13 vitaminas </a:t>
            </a:r>
          </a:p>
          <a:p>
            <a:pPr marL="90488" algn="just">
              <a:buClr>
                <a:srgbClr val="FF0000"/>
              </a:buClr>
              <a:buSzPct val="120000"/>
              <a:defRPr/>
            </a:pP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E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s-E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 C, D3</a:t>
            </a:r>
            <a:r>
              <a:rPr lang="es-E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K2, </a:t>
            </a:r>
            <a:r>
              <a:rPr lang="es-E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E, B1, B2, B3, B5, B6, B7, B9 y </a:t>
            </a:r>
            <a:r>
              <a:rPr lang="es-E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B12)</a:t>
            </a:r>
          </a:p>
          <a:p>
            <a:pPr marL="449263" indent="-358775" algn="just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Contiene 6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minerales </a:t>
            </a:r>
            <a:endParaRPr lang="es-E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0488" algn="just">
              <a:buClr>
                <a:srgbClr val="FF0000"/>
              </a:buClr>
              <a:buSzPct val="120000"/>
              <a:defRPr/>
            </a:pP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E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s-E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Fe, I, Zn</a:t>
            </a:r>
            <a:r>
              <a:rPr lang="es-E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s-E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Mg, </a:t>
            </a:r>
            <a:r>
              <a:rPr lang="es-E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</a:t>
            </a:r>
            <a:r>
              <a:rPr lang="es-E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Ca</a:t>
            </a:r>
            <a:r>
              <a:rPr lang="es-E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s-E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9263" indent="-358775" algn="just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 </a:t>
            </a: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fuente de 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proteína, carbohidratos y grasas.</a:t>
            </a:r>
          </a:p>
          <a:p>
            <a:pPr marL="449263" indent="-358775" algn="just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Previene </a:t>
            </a: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enfermedades por deficiencias 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nutricionales</a:t>
            </a:r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9263" indent="-358775" algn="just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Favorece al crecimiento y 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 desarrollo del feto</a:t>
            </a:r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9263" indent="-358775" algn="just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 de fácil 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preparación</a:t>
            </a:r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9263" indent="-358775" algn="just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necesita 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cocción</a:t>
            </a:r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9263" indent="-358775" algn="just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entrega es 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gratuita</a:t>
            </a:r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defRPr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" y="278538"/>
            <a:ext cx="2890810" cy="71607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996" y="1377786"/>
            <a:ext cx="2723204" cy="3756942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xmlns="" id="{A9792C4E-591A-4B5C-B002-CA46647D53DE}"/>
              </a:ext>
            </a:extLst>
          </p:cNvPr>
          <p:cNvSpPr txBox="1">
            <a:spLocks/>
          </p:cNvSpPr>
          <p:nvPr/>
        </p:nvSpPr>
        <p:spPr>
          <a:xfrm>
            <a:off x="750325" y="5323128"/>
            <a:ext cx="3558403" cy="1161612"/>
          </a:xfrm>
          <a:prstGeom prst="rect">
            <a:avLst/>
          </a:prstGeom>
        </p:spPr>
        <p:txBody>
          <a:bodyPr vert="horz" wrap="square" lIns="91440" tIns="45720" rIns="91440" bIns="45720" spcCol="504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530"/>
              </a:lnSpc>
              <a:spcBef>
                <a:spcPts val="100"/>
              </a:spcBef>
              <a:buNone/>
            </a:pPr>
            <a:r>
              <a:rPr lang="pt-BR" sz="1600" spc="25" dirty="0">
                <a:latin typeface="Tahoma"/>
                <a:cs typeface="Tahoma"/>
              </a:rPr>
              <a:t>P</a:t>
            </a:r>
            <a:r>
              <a:rPr lang="pt-BR" sz="1600" spc="20" dirty="0">
                <a:latin typeface="Tahoma"/>
                <a:cs typeface="Tahoma"/>
              </a:rPr>
              <a:t>eso</a:t>
            </a:r>
            <a:r>
              <a:rPr lang="pt-BR" sz="1600" spc="-150" dirty="0">
                <a:latin typeface="Tahoma"/>
                <a:cs typeface="Tahoma"/>
              </a:rPr>
              <a:t> </a:t>
            </a:r>
            <a:r>
              <a:rPr lang="pt-BR" sz="1600" spc="5" dirty="0">
                <a:latin typeface="Tahoma"/>
                <a:cs typeface="Tahoma"/>
              </a:rPr>
              <a:t>n</a:t>
            </a:r>
            <a:r>
              <a:rPr lang="pt-BR" sz="1600" spc="-5" dirty="0">
                <a:latin typeface="Tahoma"/>
                <a:cs typeface="Tahoma"/>
              </a:rPr>
              <a:t>e</a:t>
            </a:r>
            <a:r>
              <a:rPr lang="pt-BR" sz="1600" spc="15" dirty="0">
                <a:latin typeface="Tahoma"/>
                <a:cs typeface="Tahoma"/>
              </a:rPr>
              <a:t>t</a:t>
            </a:r>
            <a:r>
              <a:rPr lang="pt-BR" sz="1600" spc="-10" dirty="0">
                <a:latin typeface="Tahoma"/>
                <a:cs typeface="Tahoma"/>
              </a:rPr>
              <a:t>o:</a:t>
            </a:r>
            <a:r>
              <a:rPr lang="pt-BR" sz="1600" spc="-150" dirty="0">
                <a:latin typeface="Tahoma"/>
                <a:cs typeface="Tahoma"/>
              </a:rPr>
              <a:t> </a:t>
            </a:r>
            <a:r>
              <a:rPr lang="pt-BR" sz="1600" spc="15" dirty="0">
                <a:latin typeface="Tahoma"/>
                <a:cs typeface="Tahoma"/>
              </a:rPr>
              <a:t>800</a:t>
            </a:r>
            <a:r>
              <a:rPr lang="pt-BR" sz="1600" spc="-150" dirty="0">
                <a:latin typeface="Tahoma"/>
                <a:cs typeface="Tahoma"/>
              </a:rPr>
              <a:t> </a:t>
            </a:r>
            <a:r>
              <a:rPr lang="pt-BR" sz="1600" spc="-25" dirty="0">
                <a:latin typeface="Tahoma"/>
                <a:cs typeface="Tahoma"/>
              </a:rPr>
              <a:t>g</a:t>
            </a:r>
            <a:endParaRPr lang="pt-BR" sz="1600" dirty="0">
              <a:latin typeface="Tahoma"/>
              <a:cs typeface="Tahoma"/>
            </a:endParaRPr>
          </a:p>
          <a:p>
            <a:pPr marL="0" indent="0" algn="ctr">
              <a:lnSpc>
                <a:spcPts val="1530"/>
              </a:lnSpc>
              <a:buNone/>
            </a:pPr>
            <a:r>
              <a:rPr lang="pt-BR" sz="1600" spc="5" dirty="0">
                <a:latin typeface="Tahoma"/>
                <a:cs typeface="Tahoma"/>
              </a:rPr>
              <a:t>Dosis</a:t>
            </a:r>
            <a:r>
              <a:rPr lang="pt-BR" sz="1600" spc="-150" dirty="0">
                <a:latin typeface="Tahoma"/>
                <a:cs typeface="Tahoma"/>
              </a:rPr>
              <a:t> </a:t>
            </a:r>
            <a:r>
              <a:rPr lang="pt-BR" sz="1600" spc="-10" dirty="0">
                <a:latin typeface="Tahoma"/>
                <a:cs typeface="Tahoma"/>
              </a:rPr>
              <a:t>r</a:t>
            </a:r>
            <a:r>
              <a:rPr lang="pt-BR" sz="1600" spc="45" dirty="0">
                <a:latin typeface="Tahoma"/>
                <a:cs typeface="Tahoma"/>
              </a:rPr>
              <a:t>e</a:t>
            </a:r>
            <a:r>
              <a:rPr lang="pt-BR" sz="1600" spc="35" dirty="0">
                <a:latin typeface="Tahoma"/>
                <a:cs typeface="Tahoma"/>
              </a:rPr>
              <a:t>c</a:t>
            </a:r>
            <a:r>
              <a:rPr lang="pt-BR" sz="1600" spc="-15" dirty="0">
                <a:latin typeface="Tahoma"/>
                <a:cs typeface="Tahoma"/>
              </a:rPr>
              <a:t>omendada</a:t>
            </a:r>
            <a:r>
              <a:rPr lang="pt-BR" sz="1600" spc="-150" dirty="0">
                <a:latin typeface="Tahoma"/>
                <a:cs typeface="Tahoma"/>
              </a:rPr>
              <a:t> </a:t>
            </a:r>
            <a:r>
              <a:rPr lang="pt-BR" sz="1600" spc="-55" dirty="0">
                <a:latin typeface="Tahoma"/>
                <a:cs typeface="Tahoma"/>
              </a:rPr>
              <a:t>27</a:t>
            </a:r>
            <a:r>
              <a:rPr lang="pt-BR" sz="1600" spc="-150" dirty="0">
                <a:latin typeface="Tahoma"/>
                <a:cs typeface="Tahoma"/>
              </a:rPr>
              <a:t> </a:t>
            </a:r>
            <a:r>
              <a:rPr lang="pt-BR" sz="1600" spc="-25" dirty="0">
                <a:latin typeface="Tahoma"/>
                <a:cs typeface="Tahoma"/>
              </a:rPr>
              <a:t>g</a:t>
            </a:r>
          </a:p>
          <a:p>
            <a:pPr marL="0" indent="0" algn="ctr">
              <a:lnSpc>
                <a:spcPts val="1530"/>
              </a:lnSpc>
              <a:buNone/>
            </a:pPr>
            <a:r>
              <a:rPr lang="pt-BR" sz="1600" spc="-25" dirty="0">
                <a:latin typeface="Tahoma"/>
                <a:cs typeface="Tahoma"/>
              </a:rPr>
              <a:t>Precio de venta con factura: </a:t>
            </a:r>
            <a:r>
              <a:rPr lang="pt-BR" sz="1600" spc="-25" dirty="0" smtClean="0">
                <a:latin typeface="Tahoma"/>
                <a:cs typeface="Tahoma"/>
              </a:rPr>
              <a:t>65,4 </a:t>
            </a:r>
            <a:r>
              <a:rPr lang="pt-BR" sz="1600" spc="-25" dirty="0" err="1" smtClean="0">
                <a:latin typeface="Tahoma"/>
                <a:cs typeface="Tahoma"/>
              </a:rPr>
              <a:t>Bs</a:t>
            </a:r>
            <a:r>
              <a:rPr lang="pt-BR" sz="1600" spc="-25" dirty="0" smtClean="0">
                <a:latin typeface="Tahoma"/>
                <a:cs typeface="Tahoma"/>
              </a:rPr>
              <a:t>.</a:t>
            </a:r>
            <a:endParaRPr lang="pt-BR"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02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9DDC4324-0620-4E3D-9287-AD2FB96CC3DF}"/>
              </a:ext>
            </a:extLst>
          </p:cNvPr>
          <p:cNvSpPr/>
          <p:nvPr/>
        </p:nvSpPr>
        <p:spPr>
          <a:xfrm>
            <a:off x="3224463" y="205884"/>
            <a:ext cx="8598568" cy="830997"/>
          </a:xfrm>
          <a:prstGeom prst="rect">
            <a:avLst/>
          </a:prstGeom>
          <a:solidFill>
            <a:srgbClr val="BDEEE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es-BO" sz="24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latin typeface="Arial Rounded MT Bold" panose="020F0704030504030204" pitchFamily="34" charset="0"/>
              </a:rPr>
              <a:t>ALMACENAMIENTO Y TRANSPORTE </a:t>
            </a:r>
          </a:p>
          <a:p>
            <a:pPr algn="ctr">
              <a:defRPr/>
            </a:pPr>
            <a:r>
              <a:rPr lang="es-BO" sz="24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latin typeface="Arial Rounded MT Bold" panose="020F0704030504030204" pitchFamily="34" charset="0"/>
              </a:rPr>
              <a:t>DEL NUTRI MAMÁ</a:t>
            </a:r>
            <a:r>
              <a:rPr lang="es-BO" sz="2000" dirty="0" smtClean="0">
                <a:latin typeface="Candara" panose="020E0502030303020204" pitchFamily="34" charset="0"/>
                <a:ea typeface="Tahoma" panose="020B0604030504040204" pitchFamily="34" charset="0"/>
                <a:cs typeface="Simplified Arabic" panose="02020603050405020304" pitchFamily="18" charset="-78"/>
              </a:rPr>
              <a:t>®</a:t>
            </a:r>
            <a:endParaRPr lang="es-ES" sz="2400" b="1" dirty="0">
              <a:ln w="9525">
                <a:solidFill>
                  <a:prstClr val="white"/>
                </a:solidFill>
                <a:prstDash val="solid"/>
              </a:ln>
              <a:latin typeface="Candara" panose="020E0502030303020204" pitchFamily="34" charset="0"/>
              <a:cs typeface="Simplified Arabic" panose="02020603050405020304" pitchFamily="18" charset="-78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0842" y="1351870"/>
            <a:ext cx="723499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rgbClr val="2C9479"/>
                </a:solidFill>
              </a:rPr>
              <a:t>Personal </a:t>
            </a:r>
            <a:endParaRPr lang="es-ES" sz="2400" b="1" dirty="0" smtClean="0">
              <a:solidFill>
                <a:srgbClr val="2C9479"/>
              </a:solidFill>
            </a:endParaRPr>
          </a:p>
          <a:p>
            <a:pPr marL="449263" indent="-358775" algn="just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almacenamiento y distribución del </a:t>
            </a:r>
            <a:r>
              <a:rPr lang="es-E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Nutri</a:t>
            </a:r>
            <a:r>
              <a:rPr 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Mamá</a:t>
            </a:r>
            <a:r>
              <a:rPr lang="es-BO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®</a:t>
            </a:r>
            <a:r>
              <a:rPr 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dentro del establecimiento de salud debe estar a cargo de la Farmacia Institucional Municipal (FIM).</a:t>
            </a:r>
          </a:p>
          <a:p>
            <a:pPr marL="449263" indent="-358775" algn="just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personal debe cumplir con lo establecido en el Manual de Transporte y Almacenamiento del Alimento Complementario Nutribebé</a:t>
            </a:r>
            <a:r>
              <a:rPr lang="es-B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®</a:t>
            </a:r>
            <a:r>
              <a:rPr lang="es-E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es-ES" sz="2000" b="1" dirty="0">
              <a:solidFill>
                <a:srgbClr val="0066CC"/>
              </a:solidFill>
            </a:endParaRPr>
          </a:p>
          <a:p>
            <a:pPr algn="just"/>
            <a:r>
              <a:rPr lang="es-ES" sz="2400" b="1" dirty="0">
                <a:solidFill>
                  <a:srgbClr val="2C9479"/>
                </a:solidFill>
              </a:rPr>
              <a:t>Infraestructura</a:t>
            </a:r>
            <a:r>
              <a:rPr lang="es-ES" sz="2000" b="1" dirty="0">
                <a:solidFill>
                  <a:srgbClr val="0066CC"/>
                </a:solidFill>
              </a:rPr>
              <a:t> </a:t>
            </a:r>
          </a:p>
          <a:p>
            <a:pPr marL="449263" indent="-358775" algn="just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s-E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Debe contar con espacio </a:t>
            </a:r>
            <a:r>
              <a:rPr 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suficiente</a:t>
            </a:r>
            <a:endParaRPr lang="es-E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9263" indent="-358775" algn="just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s-E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Espacio destinado solo al Nutribebé</a:t>
            </a:r>
            <a:r>
              <a:rPr lang="es-B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®</a:t>
            </a:r>
            <a:r>
              <a:rPr lang="es-E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</a:t>
            </a:r>
            <a:r>
              <a:rPr 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medicamentos</a:t>
            </a:r>
            <a:endParaRPr lang="es-E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9263" indent="-358775" algn="just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s-E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Ventilación </a:t>
            </a:r>
            <a:r>
              <a:rPr 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adecuada</a:t>
            </a:r>
            <a:endParaRPr lang="es-E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9263" indent="-358775" algn="just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s-E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almacenar a mas de 65% de humedad relativa y 25 </a:t>
            </a:r>
            <a:r>
              <a:rPr lang="es-E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ºC</a:t>
            </a:r>
            <a:r>
              <a:rPr lang="es-E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temperatura</a:t>
            </a:r>
            <a:endParaRPr lang="es-E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9263" indent="-358775" algn="just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s-E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Evitar  el ingreso de la luz </a:t>
            </a:r>
            <a:r>
              <a:rPr 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solar</a:t>
            </a:r>
            <a:endParaRPr lang="es-E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" y="278538"/>
            <a:ext cx="2890810" cy="71607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146" y="1351870"/>
            <a:ext cx="3523304" cy="48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30BEC829-0786-40D1-96A3-B4DB1D4F1E1D}"/>
              </a:ext>
            </a:extLst>
          </p:cNvPr>
          <p:cNvSpPr txBox="1"/>
          <p:nvPr/>
        </p:nvSpPr>
        <p:spPr>
          <a:xfrm>
            <a:off x="678919" y="1149850"/>
            <a:ext cx="71416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s-ES" sz="2200" dirty="0" smtClean="0"/>
              <a:t>Mejorará </a:t>
            </a:r>
            <a:r>
              <a:rPr lang="es-ES" sz="2200" dirty="0"/>
              <a:t>el estado nutricional durante la etapa de gestación y lactancia con nutrientes escasos y/o críticos</a:t>
            </a:r>
            <a:r>
              <a:rPr lang="es-ES" sz="2200" dirty="0" smtClean="0"/>
              <a:t>, necesarios </a:t>
            </a:r>
            <a:r>
              <a:rPr lang="es-ES" sz="2200" dirty="0"/>
              <a:t>para la madre, el feto y el recién nacido</a:t>
            </a:r>
            <a:r>
              <a:rPr lang="es-ES" sz="2200" dirty="0" smtClean="0"/>
              <a:t>.</a:t>
            </a:r>
          </a:p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s-BO" sz="2200" dirty="0"/>
              <a:t>C</a:t>
            </a:r>
            <a:r>
              <a:rPr lang="es-BO" sz="2200" dirty="0" smtClean="0"/>
              <a:t>ontribuirá </a:t>
            </a:r>
            <a:r>
              <a:rPr lang="es-BO" sz="2200" dirty="0"/>
              <a:t>en la reducción de la morbilidad y mortalidad </a:t>
            </a:r>
            <a:r>
              <a:rPr lang="es-BO" sz="2200" dirty="0" smtClean="0"/>
              <a:t>materna.</a:t>
            </a:r>
            <a:endParaRPr lang="es-ES" sz="2200" dirty="0"/>
          </a:p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s-ES" sz="2200" dirty="0"/>
              <a:t>Contribuirá a la reducción </a:t>
            </a:r>
            <a:r>
              <a:rPr lang="es-ES" sz="2200" dirty="0" smtClean="0"/>
              <a:t>de: malnutrición y anemias ferropénica en mujeres embarazadas, </a:t>
            </a:r>
            <a:r>
              <a:rPr lang="es-ES" sz="2200" dirty="0"/>
              <a:t>en periodo de lactancia y </a:t>
            </a:r>
            <a:r>
              <a:rPr lang="es-ES" sz="2200" dirty="0" smtClean="0"/>
              <a:t>niños menores de 2 años.</a:t>
            </a:r>
            <a:endParaRPr lang="es-ES" sz="2200" dirty="0"/>
          </a:p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s-ES" sz="2200" dirty="0"/>
              <a:t>Su sostenibilidad está asegurada ya que </a:t>
            </a:r>
            <a:r>
              <a:rPr lang="es-ES" sz="2200" dirty="0" err="1" smtClean="0"/>
              <a:t>Nutri</a:t>
            </a:r>
            <a:r>
              <a:rPr lang="es-ES" sz="2200" dirty="0" smtClean="0"/>
              <a:t> Mamá</a:t>
            </a:r>
            <a:r>
              <a:rPr lang="es-BO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®</a:t>
            </a:r>
            <a:r>
              <a:rPr lang="es-ES" sz="2200" dirty="0" smtClean="0"/>
              <a:t> forma </a:t>
            </a:r>
            <a:r>
              <a:rPr lang="es-ES" sz="2200" dirty="0"/>
              <a:t>parte del Subsidio de </a:t>
            </a:r>
            <a:r>
              <a:rPr lang="es-ES" sz="2200" dirty="0" smtClean="0"/>
              <a:t>Lactancia y es responsabilidad de los </a:t>
            </a:r>
            <a:r>
              <a:rPr lang="es-ES" sz="2200" dirty="0" err="1" smtClean="0"/>
              <a:t>GAMs</a:t>
            </a:r>
            <a:r>
              <a:rPr lang="es-ES" sz="2200" dirty="0"/>
              <a:t> y de los Entes Gestores de la Seguridad Social a Corto Plazo </a:t>
            </a:r>
            <a:r>
              <a:rPr lang="es-ES" sz="2200" dirty="0" smtClean="0"/>
              <a:t>dotar del producto a los centros de salud de primer nivel públicos y policlínicos los meses que no se entregue los subsidios. </a:t>
            </a:r>
          </a:p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s-ES" sz="2200" dirty="0" smtClean="0"/>
              <a:t>Contribuirá a la reactivación económica, ya que más del 70% de los ingredientes son de producción nacional.</a:t>
            </a:r>
          </a:p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s-ES" sz="2200" dirty="0" smtClean="0"/>
          </a:p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s-ES" sz="22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08C2615B-1D05-449F-AED5-18F25BB8C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970" y="1473265"/>
            <a:ext cx="3502513" cy="45560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96" y="278538"/>
            <a:ext cx="2890810" cy="71607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9DDC4324-0620-4E3D-9287-AD2FB96CC3DF}"/>
              </a:ext>
            </a:extLst>
          </p:cNvPr>
          <p:cNvSpPr/>
          <p:nvPr/>
        </p:nvSpPr>
        <p:spPr>
          <a:xfrm>
            <a:off x="3097161" y="234158"/>
            <a:ext cx="8585322" cy="707886"/>
          </a:xfrm>
          <a:prstGeom prst="rect">
            <a:avLst/>
          </a:prstGeom>
          <a:solidFill>
            <a:srgbClr val="B2E8DA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IMPACTO SOCIAL Y ECONÓMICO </a:t>
            </a:r>
          </a:p>
          <a:p>
            <a:pPr algn="ctr">
              <a:defRPr/>
            </a:pPr>
            <a:r>
              <a:rPr kumimoji="0" lang="es-ES" sz="2000" b="1" i="0" u="none" strike="noStrike" kern="1200" cap="none" spc="0" normalizeH="0" baseline="0" noProof="0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GENERADO POR EL NUTRI MAMÁ</a:t>
            </a:r>
            <a:r>
              <a:rPr lang="es-BO" sz="2000" dirty="0" smtClean="0">
                <a:latin typeface="Candara" panose="020E0502030303020204" pitchFamily="34" charset="0"/>
                <a:ea typeface="Tahoma" panose="020B0604030504040204" pitchFamily="34" charset="0"/>
                <a:cs typeface="Simplified Arabic" panose="02020603050405020304" pitchFamily="18" charset="-78"/>
              </a:rPr>
              <a:t>®</a:t>
            </a:r>
            <a:endParaRPr lang="es-ES" sz="2400" b="1" dirty="0">
              <a:ln w="9525">
                <a:solidFill>
                  <a:prstClr val="white"/>
                </a:solidFill>
                <a:prstDash val="solid"/>
              </a:ln>
              <a:latin typeface="Candara" panose="020E0502030303020204" pitchFamily="34" charset="0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0176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17 Diagrama"/>
          <p:cNvGraphicFramePr/>
          <p:nvPr>
            <p:extLst>
              <p:ext uri="{D42A27DB-BD31-4B8C-83A1-F6EECF244321}">
                <p14:modId xmlns:p14="http://schemas.microsoft.com/office/powerpoint/2010/main" val="2303774371"/>
              </p:ext>
            </p:extLst>
          </p:nvPr>
        </p:nvGraphicFramePr>
        <p:xfrm>
          <a:off x="368969" y="850232"/>
          <a:ext cx="11486148" cy="5855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9DDC4324-0620-4E3D-9287-AD2FB96CC3DF}"/>
              </a:ext>
            </a:extLst>
          </p:cNvPr>
          <p:cNvSpPr/>
          <p:nvPr/>
        </p:nvSpPr>
        <p:spPr>
          <a:xfrm>
            <a:off x="3259779" y="241513"/>
            <a:ext cx="8595338" cy="461665"/>
          </a:xfrm>
          <a:prstGeom prst="rect">
            <a:avLst/>
          </a:prstGeom>
          <a:solidFill>
            <a:srgbClr val="B2E8DA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altLang="es-ES" sz="24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latin typeface="Arial Rounded MT Bold" panose="020F0704030504030204" pitchFamily="34" charset="0"/>
              </a:rPr>
              <a:t>MARCO</a:t>
            </a:r>
            <a:r>
              <a:rPr lang="es-ES" altLang="es-ES" sz="2400" b="1" dirty="0" smtClean="0">
                <a:solidFill>
                  <a:srgbClr val="FFFFFF"/>
                </a:solidFill>
                <a:latin typeface="Agency FB" panose="020B0503020202020204" pitchFamily="34" charset="0"/>
              </a:rPr>
              <a:t> </a:t>
            </a:r>
            <a:r>
              <a:rPr lang="es-ES" altLang="es-ES" sz="24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latin typeface="Arial Rounded MT Bold" panose="020F0704030504030204" pitchFamily="34" charset="0"/>
              </a:rPr>
              <a:t>NORMATIVO</a:t>
            </a:r>
            <a:r>
              <a:rPr lang="es-ES" altLang="es-ES" sz="2400" b="1" dirty="0" smtClean="0">
                <a:solidFill>
                  <a:srgbClr val="FFFFFF"/>
                </a:solidFill>
                <a:latin typeface="Agency FB" panose="020B0503020202020204" pitchFamily="34" charset="0"/>
              </a:rPr>
              <a:t> </a:t>
            </a:r>
            <a:endParaRPr lang="es-ES" altLang="es-ES" sz="3600" dirty="0">
              <a:latin typeface="Agency FB" panose="020B0503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969" y="53948"/>
            <a:ext cx="2890810" cy="7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48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964274" y="4199825"/>
            <a:ext cx="5703534" cy="1717072"/>
          </a:xfrm>
          <a:prstGeom prst="rect">
            <a:avLst/>
          </a:prstGeom>
        </p:spPr>
        <p:txBody>
          <a:bodyPr vert="horz" wrap="square" lIns="0" tIns="15049" rIns="0" bIns="0" rtlCol="0">
            <a:spAutoFit/>
          </a:bodyPr>
          <a:lstStyle/>
          <a:p>
            <a:pPr marL="14332" marR="0" lvl="0" indent="0" algn="l" defTabSz="914400" rtl="0" eaLnBrk="1" fontAlgn="auto" latinLnBrk="0" hangingPunct="1">
              <a:lnSpc>
                <a:spcPct val="100000"/>
              </a:lnSpc>
              <a:spcBef>
                <a:spcPts val="11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59" b="0" i="0" u="none" strike="noStrike" kern="1200" cap="none" spc="-102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 MT"/>
              </a:rPr>
              <a:t>GRACIAS!</a:t>
            </a:r>
            <a:endParaRPr kumimoji="0" sz="1105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 MT"/>
            </a:endParaRPr>
          </a:p>
        </p:txBody>
      </p:sp>
      <p:pic>
        <p:nvPicPr>
          <p:cNvPr id="1026" name="Picture 2" descr="Los 15 tipos de lactancia (y sus beneficio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9347" y="5455231"/>
            <a:ext cx="326677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¡Gracias!</a:t>
            </a:r>
            <a:endParaRPr lang="es-ES" sz="5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DC4324-0620-4E3D-9287-AD2FB96CC3DF}"/>
              </a:ext>
            </a:extLst>
          </p:cNvPr>
          <p:cNvSpPr/>
          <p:nvPr/>
        </p:nvSpPr>
        <p:spPr>
          <a:xfrm>
            <a:off x="3240506" y="224694"/>
            <a:ext cx="8641814" cy="830997"/>
          </a:xfrm>
          <a:prstGeom prst="rect">
            <a:avLst/>
          </a:prstGeom>
          <a:solidFill>
            <a:srgbClr val="B2E8DA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s-ES" sz="2400" b="1" dirty="0" smtClean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PREVALENCIA DE ANEMIA  EN </a:t>
            </a:r>
            <a:r>
              <a:rPr lang="es-E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Arial Rounded MT Bold" panose="020F0704030504030204" pitchFamily="34" charset="0"/>
              </a:rPr>
              <a:t>MUJERES </a:t>
            </a:r>
          </a:p>
          <a:p>
            <a:pPr algn="ctr"/>
            <a:r>
              <a:rPr lang="es-E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Arial Rounded MT Bold" panose="020F0704030504030204" pitchFamily="34" charset="0"/>
              </a:rPr>
              <a:t>EN </a:t>
            </a:r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Arial Rounded MT Bold" panose="020F0704030504030204" pitchFamily="34" charset="0"/>
              </a:rPr>
              <a:t>EDAD </a:t>
            </a:r>
            <a:r>
              <a:rPr lang="es-E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Arial Rounded MT Bold" panose="020F0704030504030204" pitchFamily="34" charset="0"/>
              </a:rPr>
              <a:t>FÉRTIL Y NIÑOS</a:t>
            </a:r>
            <a:endParaRPr lang="es-E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/>
          <a:srcRect l="1999"/>
          <a:stretch/>
        </p:blipFill>
        <p:spPr>
          <a:xfrm>
            <a:off x="4309498" y="1498045"/>
            <a:ext cx="3571627" cy="3401990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7760931" y="2099170"/>
            <a:ext cx="513722" cy="469559"/>
          </a:xfrm>
          <a:prstGeom prst="rightArrow">
            <a:avLst/>
          </a:prstGeom>
          <a:solidFill>
            <a:srgbClr val="93E3E5"/>
          </a:solidFill>
          <a:ln>
            <a:solidFill>
              <a:srgbClr val="2C9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774088" y="1870501"/>
            <a:ext cx="2404541" cy="511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0"/>
              </a:spcAft>
              <a:buSzPct val="80000"/>
              <a:buNone/>
              <a:defRPr/>
            </a:pPr>
            <a:r>
              <a:rPr lang="es-BO" b="1" dirty="0">
                <a:solidFill>
                  <a:srgbClr val="2C94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M.E.F. </a:t>
            </a:r>
            <a:endParaRPr lang="es-BO" b="1" dirty="0" smtClean="0">
              <a:solidFill>
                <a:srgbClr val="2C94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SzPct val="80000"/>
              <a:buNone/>
              <a:defRPr/>
            </a:pPr>
            <a:r>
              <a:rPr lang="es-BO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29,9</a:t>
            </a:r>
            <a:r>
              <a:rPr lang="es-BO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s-E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419276" y="2803948"/>
            <a:ext cx="1895918" cy="326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sz="2000" b="1" dirty="0"/>
              <a:t>3 de cada 10</a:t>
            </a:r>
            <a:endParaRPr lang="es-ES" sz="2000" b="1" dirty="0"/>
          </a:p>
        </p:txBody>
      </p:sp>
      <p:sp>
        <p:nvSpPr>
          <p:cNvPr id="10" name="Flecha derecha 9"/>
          <p:cNvSpPr/>
          <p:nvPr/>
        </p:nvSpPr>
        <p:spPr>
          <a:xfrm rot="5400000">
            <a:off x="5844749" y="4921391"/>
            <a:ext cx="487985" cy="446520"/>
          </a:xfrm>
          <a:prstGeom prst="rightArrow">
            <a:avLst/>
          </a:prstGeom>
          <a:solidFill>
            <a:srgbClr val="93E3E5"/>
          </a:solidFill>
          <a:ln>
            <a:solidFill>
              <a:srgbClr val="2C9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erecha 10"/>
          <p:cNvSpPr/>
          <p:nvPr/>
        </p:nvSpPr>
        <p:spPr>
          <a:xfrm rot="10800000">
            <a:off x="3776626" y="2126466"/>
            <a:ext cx="571987" cy="469558"/>
          </a:xfrm>
          <a:prstGeom prst="rightArrow">
            <a:avLst/>
          </a:prstGeom>
          <a:solidFill>
            <a:srgbClr val="93E3E5"/>
          </a:solidFill>
          <a:ln>
            <a:solidFill>
              <a:srgbClr val="2C9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931613" y="1840161"/>
            <a:ext cx="1715777" cy="511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SzPct val="80000"/>
              <a:buNone/>
              <a:defRPr/>
            </a:pPr>
            <a:r>
              <a:rPr lang="es-BO" b="1" dirty="0">
                <a:solidFill>
                  <a:srgbClr val="2C94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5 A</a:t>
            </a:r>
            <a:r>
              <a:rPr lang="es-BO" b="1" dirty="0" smtClean="0">
                <a:solidFill>
                  <a:srgbClr val="2C94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ños </a:t>
            </a:r>
            <a:r>
              <a:rPr lang="es-BO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53,7%</a:t>
            </a:r>
            <a:endParaRPr lang="es-E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SzPct val="80000"/>
              <a:buNone/>
              <a:defRPr/>
            </a:pPr>
            <a:r>
              <a:rPr lang="es-BO" sz="2800" b="1" dirty="0" smtClean="0">
                <a:solidFill>
                  <a:srgbClr val="2C94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BO" sz="2800" b="1" dirty="0">
              <a:solidFill>
                <a:srgbClr val="2C94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006676" y="2799485"/>
            <a:ext cx="1565649" cy="3455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sz="2000" b="1" dirty="0"/>
              <a:t>5 de cada 10</a:t>
            </a:r>
            <a:endParaRPr lang="es-ES" sz="2000" b="1" dirty="0"/>
          </a:p>
        </p:txBody>
      </p:sp>
      <p:sp>
        <p:nvSpPr>
          <p:cNvPr id="16" name="Flecha derecha 15"/>
          <p:cNvSpPr/>
          <p:nvPr/>
        </p:nvSpPr>
        <p:spPr>
          <a:xfrm rot="9331566">
            <a:off x="3910544" y="3697972"/>
            <a:ext cx="487985" cy="446520"/>
          </a:xfrm>
          <a:prstGeom prst="rightArrow">
            <a:avLst/>
          </a:prstGeom>
          <a:solidFill>
            <a:srgbClr val="93E3E5"/>
          </a:solidFill>
          <a:ln>
            <a:solidFill>
              <a:srgbClr val="2C9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567895" y="3516762"/>
            <a:ext cx="2208023" cy="15612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SzPct val="80000"/>
              <a:buNone/>
              <a:defRPr/>
            </a:pPr>
            <a:r>
              <a:rPr lang="es-BO" b="1" dirty="0" smtClean="0">
                <a:solidFill>
                  <a:srgbClr val="2C94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Madres que dan de lactar</a:t>
            </a:r>
            <a:endParaRPr lang="es-BO" b="1" dirty="0">
              <a:solidFill>
                <a:srgbClr val="2C94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SzPct val="80000"/>
              <a:buNone/>
              <a:defRPr/>
            </a:pPr>
            <a:r>
              <a:rPr lang="es-BO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35,3%</a:t>
            </a:r>
            <a:endParaRPr lang="es-E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736916" y="5334674"/>
            <a:ext cx="2754983" cy="789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SzPct val="80000"/>
              <a:buNone/>
              <a:defRPr/>
            </a:pPr>
            <a:r>
              <a:rPr lang="es-BO" b="1" dirty="0" smtClean="0">
                <a:solidFill>
                  <a:srgbClr val="2C94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Embarazadas</a:t>
            </a:r>
            <a:r>
              <a:rPr lang="es-BO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BO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46,3%</a:t>
            </a:r>
            <a:endParaRPr lang="es-E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963697" y="4799142"/>
            <a:ext cx="1565648" cy="3455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sz="2000" b="1" dirty="0"/>
              <a:t>3 de cada 10</a:t>
            </a:r>
            <a:endParaRPr lang="es-ES" sz="2000" b="1" dirty="0"/>
          </a:p>
        </p:txBody>
      </p:sp>
      <p:sp>
        <p:nvSpPr>
          <p:cNvPr id="20" name="Rectángulo 19"/>
          <p:cNvSpPr/>
          <p:nvPr/>
        </p:nvSpPr>
        <p:spPr>
          <a:xfrm>
            <a:off x="5240740" y="6209010"/>
            <a:ext cx="1719618" cy="3455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sz="2000" b="1" dirty="0"/>
              <a:t>4 de cada 10</a:t>
            </a:r>
            <a:endParaRPr lang="es-ES" sz="2000" b="1" dirty="0"/>
          </a:p>
        </p:txBody>
      </p:sp>
      <p:sp>
        <p:nvSpPr>
          <p:cNvPr id="21" name="Rectángulo 20"/>
          <p:cNvSpPr/>
          <p:nvPr/>
        </p:nvSpPr>
        <p:spPr>
          <a:xfrm>
            <a:off x="8478360" y="3627231"/>
            <a:ext cx="1833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SzPct val="80000"/>
              <a:defRPr/>
            </a:pPr>
            <a:r>
              <a:rPr lang="es-BO" sz="2800" b="1" dirty="0">
                <a:solidFill>
                  <a:srgbClr val="2C94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s-BO" sz="2400" b="1" dirty="0">
                <a:solidFill>
                  <a:srgbClr val="2C94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A</a:t>
            </a:r>
            <a:r>
              <a:rPr lang="es-BO" sz="2400" b="1" dirty="0" smtClean="0">
                <a:solidFill>
                  <a:srgbClr val="2C94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ños </a:t>
            </a:r>
            <a:endParaRPr lang="es-BO" sz="2800" b="1" dirty="0">
              <a:solidFill>
                <a:srgbClr val="2C94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SzPct val="80000"/>
              <a:defRPr/>
            </a:pPr>
            <a:r>
              <a:rPr lang="es-BO" sz="2800" b="1" dirty="0">
                <a:latin typeface="Arial" panose="020B0604020202020204" pitchFamily="34" charset="0"/>
                <a:cs typeface="Arial" panose="020B0604020202020204" pitchFamily="34" charset="0"/>
              </a:rPr>
              <a:t>71,9%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8413997" y="4641573"/>
            <a:ext cx="1898295" cy="43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sz="2000" b="1" dirty="0"/>
              <a:t>7 de cada 10</a:t>
            </a:r>
            <a:endParaRPr lang="es-ES" sz="2000" b="1" dirty="0"/>
          </a:p>
        </p:txBody>
      </p:sp>
      <p:sp>
        <p:nvSpPr>
          <p:cNvPr id="24" name="Flecha derecha 23"/>
          <p:cNvSpPr/>
          <p:nvPr/>
        </p:nvSpPr>
        <p:spPr>
          <a:xfrm rot="1173938">
            <a:off x="7801133" y="3653821"/>
            <a:ext cx="487985" cy="446520"/>
          </a:xfrm>
          <a:prstGeom prst="rightArrow">
            <a:avLst/>
          </a:prstGeom>
          <a:solidFill>
            <a:srgbClr val="93E3E5"/>
          </a:solidFill>
          <a:ln>
            <a:solidFill>
              <a:srgbClr val="2C9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1555464" y="6484497"/>
            <a:ext cx="3453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1100" i="1" dirty="0" smtClean="0"/>
              <a:t>Fuente</a:t>
            </a:r>
            <a:r>
              <a:rPr lang="es-BO" sz="1100" i="1" dirty="0"/>
              <a:t>: </a:t>
            </a:r>
            <a:r>
              <a:rPr lang="es-BO" sz="1100" i="1" dirty="0" smtClean="0"/>
              <a:t>Encuesta de Demografía y Salud 2016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96" y="278538"/>
            <a:ext cx="2890810" cy="7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DC4324-0620-4E3D-9287-AD2FB96CC3DF}"/>
              </a:ext>
            </a:extLst>
          </p:cNvPr>
          <p:cNvSpPr/>
          <p:nvPr/>
        </p:nvSpPr>
        <p:spPr>
          <a:xfrm>
            <a:off x="3240506" y="224694"/>
            <a:ext cx="8641814" cy="830997"/>
          </a:xfrm>
          <a:prstGeom prst="rect">
            <a:avLst/>
          </a:prstGeom>
          <a:solidFill>
            <a:srgbClr val="B2E8DA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Arial Rounded MT Bold" panose="020F0704030504030204" pitchFamily="34" charset="0"/>
              </a:rPr>
              <a:t>SITUACIÓN NUTRICIONAL DE </a:t>
            </a:r>
            <a:r>
              <a:rPr lang="es-E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Arial Rounded MT Bold" panose="020F0704030504030204" pitchFamily="34" charset="0"/>
              </a:rPr>
              <a:t>MUJERES EN </a:t>
            </a:r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Arial Rounded MT Bold" panose="020F0704030504030204" pitchFamily="34" charset="0"/>
              </a:rPr>
              <a:t>EDAD </a:t>
            </a:r>
            <a:r>
              <a:rPr lang="es-E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Arial Rounded MT Bold" panose="020F0704030504030204" pitchFamily="34" charset="0"/>
              </a:rPr>
              <a:t>FÉRTIL</a:t>
            </a:r>
          </a:p>
          <a:p>
            <a:pPr algn="ctr"/>
            <a:r>
              <a:rPr lang="es-E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Arial Rounded MT Bold" panose="020F0704030504030204" pitchFamily="34" charset="0"/>
              </a:rPr>
              <a:t>SEGÚN </a:t>
            </a:r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ÍNDICE DE MASA CORPORAL (IMC)</a:t>
            </a:r>
            <a:endParaRPr lang="es-BO" sz="2400" b="1" dirty="0">
              <a:ln w="9525">
                <a:solidFill>
                  <a:schemeClr val="bg1"/>
                </a:solidFill>
                <a:prstDash val="solid"/>
              </a:ln>
              <a:latin typeface="Arial Rounded MT Bold" panose="020F0704030504030204" pitchFamily="34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xmlns="" id="{A9792C4E-591A-4B5C-B002-CA46647D53DE}"/>
              </a:ext>
            </a:extLst>
          </p:cNvPr>
          <p:cNvSpPr txBox="1">
            <a:spLocks/>
          </p:cNvSpPr>
          <p:nvPr/>
        </p:nvSpPr>
        <p:spPr>
          <a:xfrm>
            <a:off x="301569" y="1231943"/>
            <a:ext cx="9491359" cy="361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BO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386348" y="6484497"/>
            <a:ext cx="3453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1100" i="1" dirty="0" smtClean="0"/>
              <a:t>Fuente</a:t>
            </a:r>
            <a:r>
              <a:rPr lang="es-BO" sz="1100" i="1" dirty="0"/>
              <a:t>: </a:t>
            </a:r>
            <a:r>
              <a:rPr lang="es-BO" sz="1100" i="1" dirty="0" smtClean="0"/>
              <a:t>Encuesta de Demografía y Salud 2016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" y="278538"/>
            <a:ext cx="2890810" cy="716074"/>
          </a:xfrm>
          <a:prstGeom prst="rect">
            <a:avLst/>
          </a:prstGeom>
        </p:spPr>
      </p:pic>
      <p:graphicFrame>
        <p:nvGraphicFramePr>
          <p:cNvPr id="26" name="Gráfico 25"/>
          <p:cNvGraphicFramePr/>
          <p:nvPr>
            <p:extLst>
              <p:ext uri="{D42A27DB-BD31-4B8C-83A1-F6EECF244321}">
                <p14:modId xmlns:p14="http://schemas.microsoft.com/office/powerpoint/2010/main" val="3833433997"/>
              </p:ext>
            </p:extLst>
          </p:nvPr>
        </p:nvGraphicFramePr>
        <p:xfrm>
          <a:off x="1386348" y="1293022"/>
          <a:ext cx="9748683" cy="5191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187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DC4324-0620-4E3D-9287-AD2FB96CC3DF}"/>
              </a:ext>
            </a:extLst>
          </p:cNvPr>
          <p:cNvSpPr/>
          <p:nvPr/>
        </p:nvSpPr>
        <p:spPr>
          <a:xfrm>
            <a:off x="3240506" y="405742"/>
            <a:ext cx="8641814" cy="461665"/>
          </a:xfrm>
          <a:prstGeom prst="rect">
            <a:avLst/>
          </a:prstGeom>
          <a:solidFill>
            <a:srgbClr val="B2E8DA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CONSIDERACIONES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" y="278538"/>
            <a:ext cx="2890810" cy="716074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xmlns="" id="{A9792C4E-591A-4B5C-B002-CA46647D53DE}"/>
              </a:ext>
            </a:extLst>
          </p:cNvPr>
          <p:cNvSpPr txBox="1">
            <a:spLocks/>
          </p:cNvSpPr>
          <p:nvPr/>
        </p:nvSpPr>
        <p:spPr>
          <a:xfrm>
            <a:off x="756709" y="1689784"/>
            <a:ext cx="5959514" cy="4692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5912" marR="5080" indent="-285750" algn="just">
              <a:lnSpc>
                <a:spcPct val="150000"/>
              </a:lnSpc>
              <a:spcBef>
                <a:spcPts val="500"/>
              </a:spcBef>
              <a:tabLst>
                <a:tab pos="558165" algn="l"/>
              </a:tabLst>
            </a:pPr>
            <a:r>
              <a:rPr lang="es-ES" sz="1800" spc="55" dirty="0">
                <a:latin typeface="Tahoma"/>
                <a:cs typeface="Tahoma"/>
              </a:rPr>
              <a:t>Las</a:t>
            </a:r>
            <a:r>
              <a:rPr lang="es-ES" sz="1800" spc="-204" dirty="0">
                <a:latin typeface="Tahoma"/>
                <a:cs typeface="Tahoma"/>
              </a:rPr>
              <a:t> </a:t>
            </a:r>
            <a:r>
              <a:rPr lang="es-ES" sz="1800" spc="-10" dirty="0">
                <a:latin typeface="Tahoma"/>
                <a:cs typeface="Tahoma"/>
              </a:rPr>
              <a:t>embarazadas</a:t>
            </a:r>
            <a:r>
              <a:rPr lang="es-ES" sz="1800" spc="-200" dirty="0">
                <a:latin typeface="Tahoma"/>
                <a:cs typeface="Tahoma"/>
              </a:rPr>
              <a:t> </a:t>
            </a:r>
            <a:r>
              <a:rPr lang="es-ES" sz="1800" spc="10" dirty="0">
                <a:latin typeface="Tahoma"/>
                <a:cs typeface="Tahoma"/>
              </a:rPr>
              <a:t>sufren</a:t>
            </a:r>
            <a:r>
              <a:rPr lang="es-ES" sz="1800" spc="-204" dirty="0">
                <a:latin typeface="Tahoma"/>
                <a:cs typeface="Tahoma"/>
              </a:rPr>
              <a:t> </a:t>
            </a:r>
            <a:r>
              <a:rPr lang="es-ES" sz="1800" spc="15" dirty="0">
                <a:latin typeface="Tahoma"/>
                <a:cs typeface="Tahoma"/>
              </a:rPr>
              <a:t>cambios</a:t>
            </a:r>
            <a:r>
              <a:rPr lang="es-ES" sz="1800" spc="-200" dirty="0">
                <a:latin typeface="Tahoma"/>
                <a:cs typeface="Tahoma"/>
              </a:rPr>
              <a:t> </a:t>
            </a:r>
            <a:r>
              <a:rPr lang="es-ES" sz="1800" spc="5" dirty="0">
                <a:latin typeface="Tahoma"/>
                <a:cs typeface="Tahoma"/>
              </a:rPr>
              <a:t>inmunológicos</a:t>
            </a:r>
            <a:r>
              <a:rPr lang="es-ES" sz="1800" spc="-200" dirty="0">
                <a:latin typeface="Tahoma"/>
                <a:cs typeface="Tahoma"/>
              </a:rPr>
              <a:t> </a:t>
            </a:r>
            <a:r>
              <a:rPr lang="es-ES" sz="1800" spc="-70" dirty="0">
                <a:latin typeface="Tahoma"/>
                <a:cs typeface="Tahoma"/>
              </a:rPr>
              <a:t>y</a:t>
            </a:r>
            <a:r>
              <a:rPr lang="es-ES" sz="1800" spc="-204" dirty="0">
                <a:latin typeface="Tahoma"/>
                <a:cs typeface="Tahoma"/>
              </a:rPr>
              <a:t> </a:t>
            </a:r>
            <a:r>
              <a:rPr lang="es-ES" sz="1800" spc="30" dirty="0">
                <a:latin typeface="Tahoma"/>
                <a:cs typeface="Tahoma"/>
              </a:rPr>
              <a:t>fisiológicos</a:t>
            </a:r>
            <a:r>
              <a:rPr lang="es-ES" sz="1800" spc="-200" dirty="0">
                <a:latin typeface="Tahoma"/>
                <a:cs typeface="Tahoma"/>
              </a:rPr>
              <a:t> </a:t>
            </a:r>
            <a:r>
              <a:rPr lang="es-ES" sz="1800" spc="-15" dirty="0">
                <a:latin typeface="Tahoma"/>
                <a:cs typeface="Tahoma"/>
              </a:rPr>
              <a:t>para</a:t>
            </a:r>
            <a:r>
              <a:rPr lang="es-ES" sz="1800" spc="-204" dirty="0">
                <a:latin typeface="Tahoma"/>
                <a:cs typeface="Tahoma"/>
              </a:rPr>
              <a:t> </a:t>
            </a:r>
            <a:r>
              <a:rPr lang="es-ES" sz="1800" dirty="0">
                <a:latin typeface="Tahoma"/>
                <a:cs typeface="Tahoma"/>
              </a:rPr>
              <a:t>proteger</a:t>
            </a:r>
            <a:r>
              <a:rPr lang="es-ES" sz="1800" spc="-200" dirty="0">
                <a:latin typeface="Tahoma"/>
                <a:cs typeface="Tahoma"/>
              </a:rPr>
              <a:t> </a:t>
            </a:r>
            <a:r>
              <a:rPr lang="es-ES" sz="1800" spc="-10" dirty="0">
                <a:latin typeface="Tahoma"/>
                <a:cs typeface="Tahoma"/>
              </a:rPr>
              <a:t>al</a:t>
            </a:r>
            <a:r>
              <a:rPr lang="es-ES" sz="1800" spc="-200" dirty="0">
                <a:latin typeface="Tahoma"/>
                <a:cs typeface="Tahoma"/>
              </a:rPr>
              <a:t> </a:t>
            </a:r>
            <a:r>
              <a:rPr lang="es-ES" sz="1800" spc="-20" dirty="0" smtClean="0">
                <a:latin typeface="Tahoma"/>
                <a:cs typeface="Tahoma"/>
              </a:rPr>
              <a:t>feto durante las 40 semanas de gestación de forma gradual y continua. </a:t>
            </a:r>
          </a:p>
          <a:p>
            <a:pPr marL="30162" marR="5080" indent="0" algn="just">
              <a:lnSpc>
                <a:spcPct val="150000"/>
              </a:lnSpc>
              <a:spcBef>
                <a:spcPts val="500"/>
              </a:spcBef>
              <a:buNone/>
              <a:tabLst>
                <a:tab pos="558165" algn="l"/>
              </a:tabLst>
            </a:pPr>
            <a:endParaRPr lang="es-ES" sz="1800" spc="-5" dirty="0">
              <a:latin typeface="Tahoma"/>
              <a:cs typeface="Tahoma"/>
            </a:endParaRPr>
          </a:p>
          <a:p>
            <a:pPr marL="315912" marR="5080" indent="-285750" algn="just">
              <a:lnSpc>
                <a:spcPct val="150000"/>
              </a:lnSpc>
              <a:spcBef>
                <a:spcPts val="500"/>
              </a:spcBef>
              <a:tabLst>
                <a:tab pos="558165" algn="l"/>
              </a:tabLst>
            </a:pPr>
            <a:r>
              <a:rPr lang="es-ES" sz="1800" spc="50" dirty="0">
                <a:latin typeface="Tahoma"/>
                <a:cs typeface="Tahoma"/>
              </a:rPr>
              <a:t>La</a:t>
            </a:r>
            <a:r>
              <a:rPr lang="es-ES" sz="1800" spc="-204" dirty="0">
                <a:latin typeface="Tahoma"/>
                <a:cs typeface="Tahoma"/>
              </a:rPr>
              <a:t> </a:t>
            </a:r>
            <a:r>
              <a:rPr lang="es-ES" sz="1800" spc="-5" dirty="0">
                <a:latin typeface="Tahoma"/>
                <a:cs typeface="Tahoma"/>
              </a:rPr>
              <a:t>inadecuada</a:t>
            </a:r>
            <a:r>
              <a:rPr lang="es-ES" sz="1800" spc="-200" dirty="0">
                <a:latin typeface="Tahoma"/>
                <a:cs typeface="Tahoma"/>
              </a:rPr>
              <a:t> </a:t>
            </a:r>
            <a:r>
              <a:rPr lang="es-ES" sz="1800" spc="10" dirty="0">
                <a:latin typeface="Tahoma"/>
                <a:cs typeface="Tahoma"/>
              </a:rPr>
              <a:t>nutrición</a:t>
            </a:r>
            <a:r>
              <a:rPr lang="es-ES" sz="1800" spc="-204" dirty="0">
                <a:latin typeface="Tahoma"/>
                <a:cs typeface="Tahoma"/>
              </a:rPr>
              <a:t> </a:t>
            </a:r>
            <a:r>
              <a:rPr lang="es-ES" sz="1800" spc="-5" dirty="0">
                <a:latin typeface="Tahoma"/>
                <a:cs typeface="Tahoma"/>
              </a:rPr>
              <a:t>de</a:t>
            </a:r>
            <a:r>
              <a:rPr lang="es-ES" sz="1800" spc="-200" dirty="0">
                <a:latin typeface="Tahoma"/>
                <a:cs typeface="Tahoma"/>
              </a:rPr>
              <a:t> </a:t>
            </a:r>
            <a:r>
              <a:rPr lang="es-ES" sz="1800" spc="-10" dirty="0">
                <a:latin typeface="Tahoma"/>
                <a:cs typeface="Tahoma"/>
              </a:rPr>
              <a:t>la</a:t>
            </a:r>
            <a:r>
              <a:rPr lang="es-ES" sz="1800" spc="-204" dirty="0">
                <a:latin typeface="Tahoma"/>
                <a:cs typeface="Tahoma"/>
              </a:rPr>
              <a:t> </a:t>
            </a:r>
            <a:r>
              <a:rPr lang="es-ES" sz="1800" spc="-30" dirty="0">
                <a:latin typeface="Tahoma"/>
                <a:cs typeface="Tahoma"/>
              </a:rPr>
              <a:t>madre,</a:t>
            </a:r>
            <a:r>
              <a:rPr lang="es-ES" sz="1800" spc="-200" dirty="0">
                <a:latin typeface="Tahoma"/>
                <a:cs typeface="Tahoma"/>
              </a:rPr>
              <a:t> </a:t>
            </a:r>
            <a:r>
              <a:rPr lang="es-ES" sz="1800" dirty="0">
                <a:latin typeface="Tahoma"/>
                <a:cs typeface="Tahoma"/>
              </a:rPr>
              <a:t>tanto</a:t>
            </a:r>
            <a:r>
              <a:rPr lang="es-ES" sz="1800" spc="-204" dirty="0">
                <a:latin typeface="Tahoma"/>
                <a:cs typeface="Tahoma"/>
              </a:rPr>
              <a:t> </a:t>
            </a:r>
            <a:r>
              <a:rPr lang="es-ES" sz="1800" dirty="0">
                <a:latin typeface="Tahoma"/>
                <a:cs typeface="Tahoma"/>
              </a:rPr>
              <a:t>por</a:t>
            </a:r>
            <a:r>
              <a:rPr lang="es-ES" sz="1800" spc="-200" dirty="0">
                <a:latin typeface="Tahoma"/>
                <a:cs typeface="Tahoma"/>
              </a:rPr>
              <a:t> </a:t>
            </a:r>
            <a:r>
              <a:rPr lang="es-ES" sz="1800" spc="40" dirty="0">
                <a:latin typeface="Tahoma"/>
                <a:cs typeface="Tahoma"/>
              </a:rPr>
              <a:t>déficit</a:t>
            </a:r>
            <a:r>
              <a:rPr lang="es-ES" sz="1800" spc="-204" dirty="0">
                <a:latin typeface="Tahoma"/>
                <a:cs typeface="Tahoma"/>
              </a:rPr>
              <a:t> </a:t>
            </a:r>
            <a:r>
              <a:rPr lang="es-ES" sz="1800" spc="20" dirty="0">
                <a:latin typeface="Tahoma"/>
                <a:cs typeface="Tahoma"/>
              </a:rPr>
              <a:t>como</a:t>
            </a:r>
            <a:r>
              <a:rPr lang="es-ES" sz="1800" spc="-200" dirty="0">
                <a:latin typeface="Tahoma"/>
                <a:cs typeface="Tahoma"/>
              </a:rPr>
              <a:t> </a:t>
            </a:r>
            <a:r>
              <a:rPr lang="es-ES" sz="1800" dirty="0">
                <a:latin typeface="Tahoma"/>
                <a:cs typeface="Tahoma"/>
              </a:rPr>
              <a:t>por</a:t>
            </a:r>
            <a:r>
              <a:rPr lang="es-ES" sz="1800" spc="-200" dirty="0">
                <a:latin typeface="Tahoma"/>
                <a:cs typeface="Tahoma"/>
              </a:rPr>
              <a:t> </a:t>
            </a:r>
            <a:r>
              <a:rPr lang="es-ES" sz="1800" dirty="0">
                <a:latin typeface="Tahoma"/>
                <a:cs typeface="Tahoma"/>
              </a:rPr>
              <a:t>exceso,</a:t>
            </a:r>
            <a:r>
              <a:rPr lang="es-ES" sz="1800" spc="-204" dirty="0">
                <a:latin typeface="Tahoma"/>
                <a:cs typeface="Tahoma"/>
              </a:rPr>
              <a:t> </a:t>
            </a:r>
            <a:r>
              <a:rPr lang="es-ES" sz="1800" spc="5" dirty="0">
                <a:latin typeface="Tahoma"/>
                <a:cs typeface="Tahoma"/>
              </a:rPr>
              <a:t>antes</a:t>
            </a:r>
            <a:r>
              <a:rPr lang="es-ES" sz="1800" spc="-200" dirty="0">
                <a:latin typeface="Tahoma"/>
                <a:cs typeface="Tahoma"/>
              </a:rPr>
              <a:t> </a:t>
            </a:r>
            <a:r>
              <a:rPr lang="es-ES" sz="1800" spc="-70" dirty="0">
                <a:latin typeface="Tahoma"/>
                <a:cs typeface="Tahoma"/>
              </a:rPr>
              <a:t>y</a:t>
            </a:r>
            <a:r>
              <a:rPr lang="es-ES" sz="1800" spc="-204" dirty="0">
                <a:latin typeface="Tahoma"/>
                <a:cs typeface="Tahoma"/>
              </a:rPr>
              <a:t> </a:t>
            </a:r>
            <a:r>
              <a:rPr lang="es-ES" sz="1800" spc="-5" dirty="0">
                <a:latin typeface="Tahoma"/>
                <a:cs typeface="Tahoma"/>
              </a:rPr>
              <a:t>durante </a:t>
            </a:r>
            <a:r>
              <a:rPr lang="es-ES" sz="1800" spc="10" dirty="0">
                <a:latin typeface="Tahoma"/>
                <a:cs typeface="Tahoma"/>
              </a:rPr>
              <a:t>el </a:t>
            </a:r>
            <a:r>
              <a:rPr lang="es-ES" sz="1800" spc="-10" dirty="0">
                <a:latin typeface="Tahoma"/>
                <a:cs typeface="Tahoma"/>
              </a:rPr>
              <a:t>embarazo </a:t>
            </a:r>
            <a:r>
              <a:rPr lang="es-ES" sz="1800" spc="-5" dirty="0">
                <a:latin typeface="Tahoma"/>
                <a:cs typeface="Tahoma"/>
              </a:rPr>
              <a:t>conlleva </a:t>
            </a:r>
            <a:r>
              <a:rPr lang="es-ES" sz="1800" spc="20" dirty="0">
                <a:latin typeface="Tahoma"/>
                <a:cs typeface="Tahoma"/>
              </a:rPr>
              <a:t>riesgos </a:t>
            </a:r>
            <a:r>
              <a:rPr lang="es-ES" sz="1800" spc="-15" dirty="0">
                <a:latin typeface="Tahoma"/>
                <a:cs typeface="Tahoma"/>
              </a:rPr>
              <a:t>durante </a:t>
            </a:r>
            <a:r>
              <a:rPr lang="es-ES" sz="1800" spc="-10" dirty="0">
                <a:latin typeface="Tahoma"/>
                <a:cs typeface="Tahoma"/>
              </a:rPr>
              <a:t>la </a:t>
            </a:r>
            <a:r>
              <a:rPr lang="es-ES" sz="1800" spc="5" dirty="0">
                <a:latin typeface="Tahoma"/>
                <a:cs typeface="Tahoma"/>
              </a:rPr>
              <a:t>gestación, </a:t>
            </a:r>
            <a:r>
              <a:rPr lang="es-ES" sz="1800" spc="10" dirty="0">
                <a:latin typeface="Tahoma"/>
                <a:cs typeface="Tahoma"/>
              </a:rPr>
              <a:t>el </a:t>
            </a:r>
            <a:r>
              <a:rPr lang="es-ES" sz="1800" spc="5" dirty="0">
                <a:latin typeface="Tahoma"/>
                <a:cs typeface="Tahoma"/>
              </a:rPr>
              <a:t>parto </a:t>
            </a:r>
            <a:r>
              <a:rPr lang="es-ES" sz="1800" spc="-15" dirty="0">
                <a:latin typeface="Tahoma"/>
                <a:cs typeface="Tahoma"/>
              </a:rPr>
              <a:t>e influye significativamente en la salud d</a:t>
            </a:r>
            <a:r>
              <a:rPr lang="es-ES" sz="1800" spc="10" dirty="0">
                <a:latin typeface="Tahoma"/>
                <a:cs typeface="Tahoma"/>
              </a:rPr>
              <a:t>el </a:t>
            </a:r>
            <a:r>
              <a:rPr lang="es-ES" sz="1800" spc="20" dirty="0">
                <a:latin typeface="Tahoma"/>
                <a:cs typeface="Tahoma"/>
              </a:rPr>
              <a:t>recién </a:t>
            </a:r>
            <a:r>
              <a:rPr lang="es-ES" sz="1800" spc="10" dirty="0">
                <a:latin typeface="Tahoma"/>
                <a:cs typeface="Tahoma"/>
              </a:rPr>
              <a:t>nacido</a:t>
            </a:r>
            <a:r>
              <a:rPr lang="es-ES" sz="1800" spc="-125" dirty="0">
                <a:latin typeface="Tahoma"/>
                <a:cs typeface="Tahoma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BO" sz="20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1413" y="1272551"/>
            <a:ext cx="4320907" cy="499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DC4324-0620-4E3D-9287-AD2FB96CC3DF}"/>
              </a:ext>
            </a:extLst>
          </p:cNvPr>
          <p:cNvSpPr/>
          <p:nvPr/>
        </p:nvSpPr>
        <p:spPr>
          <a:xfrm>
            <a:off x="3240506" y="224694"/>
            <a:ext cx="8641814" cy="677108"/>
          </a:xfrm>
          <a:prstGeom prst="rect">
            <a:avLst/>
          </a:prstGeom>
          <a:solidFill>
            <a:srgbClr val="B2E8DA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900" b="1" dirty="0" smtClean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RECOMENDACIONES </a:t>
            </a:r>
            <a:r>
              <a:rPr lang="es-ES" sz="1900" b="1" dirty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DIARIAS DE NUTRIENTES PARA LA MUJERES BOLIVIANAS EN ETAPA DE GESTACIÓN Y EN PERIODO DE </a:t>
            </a:r>
            <a:r>
              <a:rPr lang="es-ES" sz="1900" b="1" dirty="0" smtClean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LACTANCIA</a:t>
            </a:r>
            <a:endParaRPr lang="es-ES" sz="1900" b="1" dirty="0">
              <a:ln w="9525">
                <a:solidFill>
                  <a:schemeClr val="bg1"/>
                </a:solidFill>
                <a:prstDash val="solid"/>
              </a:ln>
              <a:latin typeface="Arial Rounded MT Bold" panose="020F070403050403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" y="278538"/>
            <a:ext cx="2890810" cy="71607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872" y="1112959"/>
            <a:ext cx="2867750" cy="2994606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xmlns="" id="{E41FF117-8A45-408C-AEC9-BABFAEC1176C}"/>
              </a:ext>
            </a:extLst>
          </p:cNvPr>
          <p:cNvSpPr txBox="1">
            <a:spLocks/>
          </p:cNvSpPr>
          <p:nvPr/>
        </p:nvSpPr>
        <p:spPr>
          <a:xfrm>
            <a:off x="6224337" y="4230397"/>
            <a:ext cx="5646821" cy="2282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" marR="5080" lvl="0" indent="0">
              <a:lnSpc>
                <a:spcPts val="1800"/>
              </a:lnSpc>
              <a:spcBef>
                <a:spcPts val="500"/>
              </a:spcBef>
              <a:buNone/>
              <a:tabLst>
                <a:tab pos="558165" algn="l"/>
              </a:tabLst>
            </a:pPr>
            <a:r>
              <a:rPr lang="es-ES" sz="1500" spc="55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 requerimientos se incrementan significativamente en hierro y ácido fólico.</a:t>
            </a:r>
            <a:endParaRPr lang="es-BO" sz="15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0162" marR="5080" indent="0" algn="just">
              <a:lnSpc>
                <a:spcPts val="1800"/>
              </a:lnSpc>
              <a:spcBef>
                <a:spcPts val="500"/>
              </a:spcBef>
              <a:buNone/>
              <a:tabLst>
                <a:tab pos="558165" algn="l"/>
              </a:tabLst>
            </a:pPr>
            <a:r>
              <a:rPr lang="es-BO" sz="15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HIERRO</a:t>
            </a:r>
            <a:endParaRPr lang="es-BO" sz="15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159510">
              <a:lnSpc>
                <a:spcPts val="1700"/>
              </a:lnSpc>
              <a:spcBef>
                <a:spcPts val="340"/>
              </a:spcBef>
            </a:pPr>
            <a:r>
              <a:rPr lang="es-ES" sz="15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</a:t>
            </a:r>
            <a:r>
              <a:rPr lang="es-ES" sz="15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s-ES" sz="15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ementa</a:t>
            </a:r>
            <a:r>
              <a:rPr lang="es-ES" sz="1500" spc="-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5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</a:t>
            </a:r>
            <a:r>
              <a:rPr lang="es-ES" sz="1500" spc="-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500" spc="-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100%</a:t>
            </a:r>
            <a:r>
              <a:rPr lang="es-ES" sz="1500" spc="-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500" spc="-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(15-30mg</a:t>
            </a:r>
            <a:r>
              <a:rPr lang="es-ES" sz="1500" spc="-8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marR="5080" indent="0">
              <a:lnSpc>
                <a:spcPts val="1700"/>
              </a:lnSpc>
              <a:spcBef>
                <a:spcPts val="130"/>
              </a:spcBef>
              <a:buNone/>
            </a:pPr>
            <a:endParaRPr lang="es-ES" sz="1500" spc="-6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5080" indent="0">
              <a:lnSpc>
                <a:spcPts val="1700"/>
              </a:lnSpc>
              <a:spcBef>
                <a:spcPts val="130"/>
              </a:spcBef>
              <a:buNone/>
            </a:pPr>
            <a:r>
              <a:rPr lang="es-ES" sz="1500" b="1" spc="-6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FOLATO</a:t>
            </a:r>
            <a:endParaRPr lang="es-ES" sz="1500" b="1" spc="-6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lang="es-E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Sube</a:t>
            </a:r>
            <a:r>
              <a:rPr lang="es-ES" sz="1500" spc="-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5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</a:t>
            </a:r>
            <a:r>
              <a:rPr lang="es-ES" sz="1500" spc="-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50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400 a 500</a:t>
            </a:r>
            <a:r>
              <a:rPr lang="es-ES" sz="1500" spc="-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500" spc="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mcg</a:t>
            </a:r>
            <a:endParaRPr lang="es-E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508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es-ES" sz="15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  <a:r>
              <a:rPr lang="es-ES" sz="1500" spc="-1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5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muy</a:t>
            </a:r>
            <a:r>
              <a:rPr lang="es-ES" sz="1500" spc="-1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50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difícil</a:t>
            </a:r>
            <a:r>
              <a:rPr lang="es-ES" sz="150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5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conseguir</a:t>
            </a:r>
            <a:r>
              <a:rPr lang="es-ES" sz="1500" spc="-1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5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aumentos</a:t>
            </a:r>
            <a:r>
              <a:rPr lang="es-ES" sz="150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5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</a:t>
            </a:r>
            <a:r>
              <a:rPr lang="es-ES" sz="1500" spc="-1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500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estos</a:t>
            </a:r>
            <a:r>
              <a:rPr lang="es-ES" sz="150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5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micronutrientes</a:t>
            </a:r>
            <a:r>
              <a:rPr lang="es-ES" sz="1500" spc="-1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5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hasta</a:t>
            </a:r>
            <a:r>
              <a:rPr lang="es-ES" sz="150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5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</a:t>
            </a:r>
            <a:r>
              <a:rPr lang="es-ES" sz="1500" spc="-1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5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magnitud</a:t>
            </a:r>
            <a:r>
              <a:rPr lang="es-ES" sz="150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5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deseada con una dieta habitual</a:t>
            </a:r>
            <a:r>
              <a:rPr lang="es-E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s-E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5080" indent="0">
              <a:lnSpc>
                <a:spcPts val="1700"/>
              </a:lnSpc>
              <a:spcBef>
                <a:spcPts val="130"/>
              </a:spcBef>
              <a:buNone/>
            </a:pPr>
            <a:endParaRPr lang="es-ES" sz="1500" spc="-6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5080" indent="0">
              <a:lnSpc>
                <a:spcPts val="1700"/>
              </a:lnSpc>
              <a:spcBef>
                <a:spcPts val="130"/>
              </a:spcBef>
              <a:buNone/>
            </a:pPr>
            <a:endParaRPr lang="es-ES" sz="1400" dirty="0">
              <a:latin typeface="Tahoma"/>
              <a:cs typeface="Tahoma"/>
            </a:endParaRPr>
          </a:p>
          <a:p>
            <a:pPr marL="30162" marR="5080" indent="0" algn="just">
              <a:lnSpc>
                <a:spcPts val="1800"/>
              </a:lnSpc>
              <a:spcBef>
                <a:spcPts val="500"/>
              </a:spcBef>
              <a:buNone/>
              <a:tabLst>
                <a:tab pos="558165" algn="l"/>
              </a:tabLst>
            </a:pPr>
            <a:endParaRPr lang="es-BO" sz="20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3" y="1112959"/>
            <a:ext cx="6015794" cy="55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5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90671" y="927074"/>
            <a:ext cx="9049953" cy="5707975"/>
          </a:xfrm>
          <a:prstGeom prst="rect">
            <a:avLst/>
          </a:prstGeom>
          <a:solidFill>
            <a:srgbClr val="B2E8DA"/>
          </a:solidFill>
          <a:ln>
            <a:solidFill>
              <a:srgbClr val="11715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2813382" y="1125446"/>
            <a:ext cx="1249043" cy="1127220"/>
          </a:xfrm>
          <a:prstGeom prst="roundRect">
            <a:avLst/>
          </a:prstGeom>
          <a:solidFill>
            <a:srgbClr val="FCCCF5"/>
          </a:solidFill>
          <a:ln>
            <a:solidFill>
              <a:srgbClr val="9A1C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Eritropoyesis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Vitamina A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Acido fólico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Vitamina B</a:t>
            </a: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Vitamina B</a:t>
            </a: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Vitamina B</a:t>
            </a: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2813382" y="4510410"/>
            <a:ext cx="1216849" cy="996287"/>
          </a:xfrm>
          <a:prstGeom prst="roundRect">
            <a:avLst/>
          </a:prstGeom>
          <a:solidFill>
            <a:srgbClr val="FCCCF5"/>
          </a:solidFill>
          <a:ln>
            <a:solidFill>
              <a:srgbClr val="9A1C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Absorción Intestinal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Vitamina A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Vitamina C 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Vitamina B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624547" y="2266067"/>
            <a:ext cx="1775396" cy="2700168"/>
          </a:xfrm>
          <a:prstGeom prst="rect">
            <a:avLst/>
          </a:prstGeom>
          <a:ln>
            <a:solidFill>
              <a:srgbClr val="1171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endParaRPr lang="es-E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Reticulositos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Eritroblastos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Pro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eritroblasto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Célula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madre</a:t>
            </a:r>
          </a:p>
          <a:p>
            <a:endParaRPr lang="es-E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MÉDULA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ÓSEA </a:t>
            </a:r>
          </a:p>
        </p:txBody>
      </p:sp>
      <p:sp>
        <p:nvSpPr>
          <p:cNvPr id="10" name="Conector 9"/>
          <p:cNvSpPr/>
          <p:nvPr/>
        </p:nvSpPr>
        <p:spPr>
          <a:xfrm>
            <a:off x="4741175" y="4216100"/>
            <a:ext cx="509110" cy="385011"/>
          </a:xfrm>
          <a:prstGeom prst="flowChartConnector">
            <a:avLst/>
          </a:prstGeom>
          <a:solidFill>
            <a:srgbClr val="F9D6B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onector 10"/>
          <p:cNvSpPr/>
          <p:nvPr/>
        </p:nvSpPr>
        <p:spPr>
          <a:xfrm>
            <a:off x="4741175" y="3692562"/>
            <a:ext cx="414789" cy="312403"/>
          </a:xfrm>
          <a:prstGeom prst="flowChartConnector">
            <a:avLst/>
          </a:prstGeom>
          <a:solidFill>
            <a:srgbClr val="F9D6B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onector 11"/>
          <p:cNvSpPr/>
          <p:nvPr/>
        </p:nvSpPr>
        <p:spPr>
          <a:xfrm>
            <a:off x="4741175" y="3163561"/>
            <a:ext cx="414789" cy="312403"/>
          </a:xfrm>
          <a:prstGeom prst="flowChartConnector">
            <a:avLst/>
          </a:prstGeom>
          <a:solidFill>
            <a:srgbClr val="F9D6B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onector 12"/>
          <p:cNvSpPr/>
          <p:nvPr/>
        </p:nvSpPr>
        <p:spPr>
          <a:xfrm>
            <a:off x="4741175" y="2708457"/>
            <a:ext cx="414789" cy="299726"/>
          </a:xfrm>
          <a:prstGeom prst="flowChartConnector">
            <a:avLst/>
          </a:prstGeom>
          <a:solidFill>
            <a:srgbClr val="F9D6B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onector 13"/>
          <p:cNvSpPr/>
          <p:nvPr/>
        </p:nvSpPr>
        <p:spPr>
          <a:xfrm>
            <a:off x="4799254" y="2222075"/>
            <a:ext cx="356710" cy="268287"/>
          </a:xfrm>
          <a:prstGeom prst="flowChartConnector">
            <a:avLst/>
          </a:prstGeom>
          <a:solidFill>
            <a:srgbClr val="F9D6B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onector 14"/>
          <p:cNvSpPr/>
          <p:nvPr/>
        </p:nvSpPr>
        <p:spPr>
          <a:xfrm>
            <a:off x="5401322" y="1902789"/>
            <a:ext cx="309706" cy="319285"/>
          </a:xfrm>
          <a:prstGeom prst="flowChartConnector">
            <a:avLst/>
          </a:prstGeom>
          <a:solidFill>
            <a:srgbClr val="F9D6B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onector 15"/>
          <p:cNvSpPr/>
          <p:nvPr/>
        </p:nvSpPr>
        <p:spPr>
          <a:xfrm>
            <a:off x="4795876" y="2856084"/>
            <a:ext cx="123508" cy="6928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onector 16"/>
          <p:cNvSpPr/>
          <p:nvPr/>
        </p:nvSpPr>
        <p:spPr>
          <a:xfrm>
            <a:off x="4872222" y="3239842"/>
            <a:ext cx="152693" cy="12121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onector 17"/>
          <p:cNvSpPr/>
          <p:nvPr/>
        </p:nvSpPr>
        <p:spPr>
          <a:xfrm>
            <a:off x="4934940" y="3822265"/>
            <a:ext cx="152693" cy="12121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onector 18"/>
          <p:cNvSpPr/>
          <p:nvPr/>
        </p:nvSpPr>
        <p:spPr>
          <a:xfrm>
            <a:off x="4919383" y="4448256"/>
            <a:ext cx="152693" cy="12121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 arriba 19"/>
          <p:cNvSpPr/>
          <p:nvPr/>
        </p:nvSpPr>
        <p:spPr>
          <a:xfrm rot="3826097">
            <a:off x="5130048" y="2075909"/>
            <a:ext cx="268491" cy="202579"/>
          </a:xfrm>
          <a:prstGeom prst="upArrow">
            <a:avLst/>
          </a:prstGeom>
          <a:solidFill>
            <a:srgbClr val="2C94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 arriba 20"/>
          <p:cNvSpPr/>
          <p:nvPr/>
        </p:nvSpPr>
        <p:spPr>
          <a:xfrm>
            <a:off x="4857630" y="2512602"/>
            <a:ext cx="167285" cy="164663"/>
          </a:xfrm>
          <a:prstGeom prst="upArrow">
            <a:avLst/>
          </a:prstGeom>
          <a:solidFill>
            <a:srgbClr val="2C94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 arriba 21"/>
          <p:cNvSpPr/>
          <p:nvPr/>
        </p:nvSpPr>
        <p:spPr>
          <a:xfrm>
            <a:off x="4835780" y="3021831"/>
            <a:ext cx="195959" cy="133437"/>
          </a:xfrm>
          <a:prstGeom prst="upArrow">
            <a:avLst/>
          </a:prstGeom>
          <a:solidFill>
            <a:srgbClr val="2C94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 arriba 22"/>
          <p:cNvSpPr/>
          <p:nvPr/>
        </p:nvSpPr>
        <p:spPr>
          <a:xfrm>
            <a:off x="4828956" y="3486804"/>
            <a:ext cx="180474" cy="181276"/>
          </a:xfrm>
          <a:prstGeom prst="upArrow">
            <a:avLst/>
          </a:prstGeom>
          <a:solidFill>
            <a:srgbClr val="2C94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 arriba 23"/>
          <p:cNvSpPr/>
          <p:nvPr/>
        </p:nvSpPr>
        <p:spPr>
          <a:xfrm>
            <a:off x="4829146" y="4020081"/>
            <a:ext cx="180474" cy="181276"/>
          </a:xfrm>
          <a:prstGeom prst="upArrow">
            <a:avLst/>
          </a:prstGeom>
          <a:solidFill>
            <a:srgbClr val="2C94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2915089" y="6030014"/>
            <a:ext cx="1453422" cy="524645"/>
          </a:xfrm>
          <a:prstGeom prst="ellipse">
            <a:avLst/>
          </a:prstGeom>
          <a:ln>
            <a:solidFill>
              <a:srgbClr val="11715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Ingesta de Hierro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5170018" y="5271480"/>
            <a:ext cx="1058671" cy="555787"/>
          </a:xfrm>
          <a:prstGeom prst="rect">
            <a:avLst/>
          </a:prstGeom>
          <a:ln>
            <a:solidFill>
              <a:srgbClr val="11715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Mucosa</a:t>
            </a:r>
          </a:p>
          <a:p>
            <a:pPr algn="ctr"/>
            <a:r>
              <a:rPr lang="es-ES" sz="1400" b="1" dirty="0"/>
              <a:t> Intestinal 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7222530" y="1412872"/>
            <a:ext cx="1381965" cy="483969"/>
          </a:xfrm>
          <a:prstGeom prst="rect">
            <a:avLst/>
          </a:prstGeom>
          <a:ln>
            <a:solidFill>
              <a:srgbClr val="11715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Eritrocitos en sangre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7162154" y="3073938"/>
            <a:ext cx="1517299" cy="629992"/>
          </a:xfrm>
          <a:prstGeom prst="rect">
            <a:avLst/>
          </a:prstGeom>
          <a:ln>
            <a:solidFill>
              <a:srgbClr val="11715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El Hierro almacena </a:t>
            </a:r>
            <a:r>
              <a:rPr lang="es-ES" sz="1100" dirty="0" smtClean="0"/>
              <a:t>ferritina, </a:t>
            </a:r>
            <a:r>
              <a:rPr lang="es-ES" sz="1100" dirty="0"/>
              <a:t>hemosiderina en la sangre del hígado  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7158677" y="4147617"/>
            <a:ext cx="1427270" cy="440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Transferrina de sangre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7158676" y="4976328"/>
            <a:ext cx="1520777" cy="716029"/>
          </a:xfrm>
          <a:prstGeom prst="rect">
            <a:avLst/>
          </a:prstGeom>
          <a:ln>
            <a:solidFill>
              <a:srgbClr val="11715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Tejido periférico </a:t>
            </a:r>
          </a:p>
          <a:p>
            <a:pPr algn="ctr"/>
            <a:r>
              <a:rPr lang="es-ES" sz="1400" dirty="0"/>
              <a:t>Ejemplo: Músculo, Placenta  </a:t>
            </a:r>
          </a:p>
        </p:txBody>
      </p:sp>
      <p:sp>
        <p:nvSpPr>
          <p:cNvPr id="32" name="Elipse 31"/>
          <p:cNvSpPr/>
          <p:nvPr/>
        </p:nvSpPr>
        <p:spPr>
          <a:xfrm>
            <a:off x="7162791" y="2142568"/>
            <a:ext cx="1465619" cy="815227"/>
          </a:xfrm>
          <a:prstGeom prst="ellipse">
            <a:avLst/>
          </a:prstGeom>
          <a:solidFill>
            <a:srgbClr val="FCCCF5"/>
          </a:solidFill>
          <a:ln>
            <a:solidFill>
              <a:srgbClr val="9A1CD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Función antioxidante</a:t>
            </a:r>
          </a:p>
          <a:p>
            <a:pPr algn="ctr"/>
            <a:r>
              <a:rPr lang="es-ES" sz="1200" dirty="0"/>
              <a:t>Vitamina E</a:t>
            </a:r>
          </a:p>
          <a:p>
            <a:pPr algn="ctr"/>
            <a:r>
              <a:rPr lang="es-ES" sz="1200" dirty="0"/>
              <a:t>Vitamina C  </a:t>
            </a:r>
          </a:p>
        </p:txBody>
      </p:sp>
      <p:sp>
        <p:nvSpPr>
          <p:cNvPr id="33" name="Elipse 32"/>
          <p:cNvSpPr/>
          <p:nvPr/>
        </p:nvSpPr>
        <p:spPr>
          <a:xfrm>
            <a:off x="7316723" y="5875203"/>
            <a:ext cx="1492426" cy="679455"/>
          </a:xfrm>
          <a:prstGeom prst="ellipse">
            <a:avLst/>
          </a:prstGeom>
          <a:ln>
            <a:solidFill>
              <a:srgbClr val="11715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Perdida de hierro en las heces </a:t>
            </a:r>
            <a:endParaRPr lang="es-ES" sz="1200" dirty="0"/>
          </a:p>
        </p:txBody>
      </p:sp>
      <p:sp>
        <p:nvSpPr>
          <p:cNvPr id="34" name="Elipse 33"/>
          <p:cNvSpPr/>
          <p:nvPr/>
        </p:nvSpPr>
        <p:spPr>
          <a:xfrm>
            <a:off x="8679453" y="3420991"/>
            <a:ext cx="1465619" cy="1032118"/>
          </a:xfrm>
          <a:prstGeom prst="ellipse">
            <a:avLst/>
          </a:prstGeom>
          <a:solidFill>
            <a:srgbClr val="FCCCF5"/>
          </a:solidFill>
          <a:ln>
            <a:solidFill>
              <a:srgbClr val="9A1C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Movilización de Hierro </a:t>
            </a:r>
          </a:p>
          <a:p>
            <a:pPr algn="ctr"/>
            <a:r>
              <a:rPr lang="es-ES" sz="1200" dirty="0"/>
              <a:t>Vitamina E </a:t>
            </a:r>
          </a:p>
          <a:p>
            <a:pPr algn="ctr"/>
            <a:r>
              <a:rPr lang="es-ES" sz="1200" dirty="0"/>
              <a:t>Vitamina </a:t>
            </a:r>
            <a:r>
              <a:rPr lang="es-ES" sz="1200" dirty="0" smtClean="0"/>
              <a:t>C </a:t>
            </a:r>
            <a:endParaRPr lang="es-ES" sz="1200" dirty="0"/>
          </a:p>
          <a:p>
            <a:pPr algn="ctr"/>
            <a:r>
              <a:rPr lang="es-ES" sz="1200" dirty="0"/>
              <a:t>Vitamina B</a:t>
            </a:r>
            <a:r>
              <a:rPr lang="es-ES" sz="1050" dirty="0"/>
              <a:t>2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10119659" y="3134597"/>
            <a:ext cx="1475382" cy="625376"/>
          </a:xfrm>
          <a:prstGeom prst="rect">
            <a:avLst/>
          </a:prstGeom>
          <a:ln>
            <a:solidFill>
              <a:srgbClr val="11715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Células reticuloendoteliales (Hígado, Bazo)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0045607" y="981858"/>
            <a:ext cx="1538105" cy="775096"/>
          </a:xfrm>
          <a:prstGeom prst="rect">
            <a:avLst/>
          </a:prstGeom>
          <a:ln>
            <a:solidFill>
              <a:srgbClr val="11715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Pérdida de sangre </a:t>
            </a:r>
            <a:r>
              <a:rPr lang="es-ES" sz="1400" dirty="0" smtClean="0"/>
              <a:t>(hemorragia, menstrual)</a:t>
            </a:r>
            <a:endParaRPr lang="es-ES" sz="1400" dirty="0"/>
          </a:p>
        </p:txBody>
      </p:sp>
      <p:cxnSp>
        <p:nvCxnSpPr>
          <p:cNvPr id="46" name="Conector angular 45"/>
          <p:cNvCxnSpPr/>
          <p:nvPr/>
        </p:nvCxnSpPr>
        <p:spPr>
          <a:xfrm>
            <a:off x="8623009" y="1816245"/>
            <a:ext cx="2124909" cy="1221056"/>
          </a:xfrm>
          <a:prstGeom prst="bentConnector3">
            <a:avLst>
              <a:gd name="adj1" fmla="val 99957"/>
            </a:avLst>
          </a:prstGeom>
          <a:ln>
            <a:solidFill>
              <a:srgbClr val="11715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/>
          <p:cNvCxnSpPr/>
          <p:nvPr/>
        </p:nvCxnSpPr>
        <p:spPr>
          <a:xfrm rot="10800000" flipV="1">
            <a:off x="8585947" y="3819265"/>
            <a:ext cx="2137874" cy="687417"/>
          </a:xfrm>
          <a:prstGeom prst="bentConnector3">
            <a:avLst>
              <a:gd name="adj1" fmla="val -1129"/>
            </a:avLst>
          </a:prstGeom>
          <a:ln>
            <a:solidFill>
              <a:srgbClr val="11715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/>
          <p:nvPr/>
        </p:nvCxnSpPr>
        <p:spPr>
          <a:xfrm flipV="1">
            <a:off x="8071945" y="1248279"/>
            <a:ext cx="1902131" cy="141962"/>
          </a:xfrm>
          <a:prstGeom prst="bentConnector3">
            <a:avLst>
              <a:gd name="adj1" fmla="val -283"/>
            </a:avLst>
          </a:prstGeom>
          <a:ln>
            <a:solidFill>
              <a:srgbClr val="11715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/>
          <p:nvPr/>
        </p:nvCxnSpPr>
        <p:spPr>
          <a:xfrm flipV="1">
            <a:off x="5612869" y="1569320"/>
            <a:ext cx="1609661" cy="306304"/>
          </a:xfrm>
          <a:prstGeom prst="bentConnector3">
            <a:avLst>
              <a:gd name="adj1" fmla="val -1583"/>
            </a:avLst>
          </a:prstGeom>
          <a:ln>
            <a:solidFill>
              <a:srgbClr val="11715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/>
          <p:nvPr/>
        </p:nvCxnSpPr>
        <p:spPr>
          <a:xfrm>
            <a:off x="7840148" y="3754977"/>
            <a:ext cx="2196" cy="379030"/>
          </a:xfrm>
          <a:prstGeom prst="straightConnector1">
            <a:avLst/>
          </a:prstGeom>
          <a:ln>
            <a:solidFill>
              <a:srgbClr val="117153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/>
          <p:nvPr/>
        </p:nvCxnSpPr>
        <p:spPr>
          <a:xfrm>
            <a:off x="7837952" y="4587205"/>
            <a:ext cx="2196" cy="379030"/>
          </a:xfrm>
          <a:prstGeom prst="straightConnector1">
            <a:avLst/>
          </a:prstGeom>
          <a:ln>
            <a:solidFill>
              <a:srgbClr val="117153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/>
          <p:cNvCxnSpPr/>
          <p:nvPr/>
        </p:nvCxnSpPr>
        <p:spPr>
          <a:xfrm flipV="1">
            <a:off x="6467946" y="4601111"/>
            <a:ext cx="690730" cy="718306"/>
          </a:xfrm>
          <a:prstGeom prst="straightConnector1">
            <a:avLst/>
          </a:prstGeom>
          <a:ln>
            <a:solidFill>
              <a:srgbClr val="11715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>
            <a:stCxn id="29" idx="1"/>
          </p:cNvCxnSpPr>
          <p:nvPr/>
        </p:nvCxnSpPr>
        <p:spPr>
          <a:xfrm flipH="1" flipV="1">
            <a:off x="6419834" y="4345020"/>
            <a:ext cx="738843" cy="22915"/>
          </a:xfrm>
          <a:prstGeom prst="straightConnector1">
            <a:avLst/>
          </a:prstGeom>
          <a:ln>
            <a:solidFill>
              <a:srgbClr val="11715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r 82"/>
          <p:cNvCxnSpPr/>
          <p:nvPr/>
        </p:nvCxnSpPr>
        <p:spPr>
          <a:xfrm>
            <a:off x="5630302" y="5872748"/>
            <a:ext cx="1686421" cy="374927"/>
          </a:xfrm>
          <a:prstGeom prst="bentConnector3">
            <a:avLst>
              <a:gd name="adj1" fmla="val 823"/>
            </a:avLst>
          </a:prstGeom>
          <a:ln>
            <a:solidFill>
              <a:srgbClr val="11715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r 90"/>
          <p:cNvCxnSpPr>
            <a:stCxn id="25" idx="7"/>
          </p:cNvCxnSpPr>
          <p:nvPr/>
        </p:nvCxnSpPr>
        <p:spPr>
          <a:xfrm rot="5400000" flipH="1" flipV="1">
            <a:off x="4486867" y="5423693"/>
            <a:ext cx="351948" cy="1014358"/>
          </a:xfrm>
          <a:prstGeom prst="bentConnector2">
            <a:avLst/>
          </a:prstGeom>
          <a:ln>
            <a:solidFill>
              <a:srgbClr val="11715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/>
          <p:cNvCxnSpPr>
            <a:stCxn id="34" idx="2"/>
          </p:cNvCxnSpPr>
          <p:nvPr/>
        </p:nvCxnSpPr>
        <p:spPr>
          <a:xfrm flipH="1">
            <a:off x="7872312" y="3937050"/>
            <a:ext cx="807141" cy="0"/>
          </a:xfrm>
          <a:prstGeom prst="straightConnector1">
            <a:avLst/>
          </a:prstGeom>
          <a:ln>
            <a:solidFill>
              <a:srgbClr val="9A1CD2"/>
            </a:solidFill>
            <a:prstDash val="dashDot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Conector angular 101"/>
          <p:cNvCxnSpPr/>
          <p:nvPr/>
        </p:nvCxnSpPr>
        <p:spPr>
          <a:xfrm rot="10800000">
            <a:off x="4038871" y="5271480"/>
            <a:ext cx="623971" cy="433670"/>
          </a:xfrm>
          <a:prstGeom prst="bentConnector3">
            <a:avLst>
              <a:gd name="adj1" fmla="val -5728"/>
            </a:avLst>
          </a:prstGeom>
          <a:ln>
            <a:solidFill>
              <a:srgbClr val="9A1CD2"/>
            </a:solidFill>
            <a:prstDash val="dashDot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Conector angular 105"/>
          <p:cNvCxnSpPr>
            <a:endCxn id="3" idx="2"/>
          </p:cNvCxnSpPr>
          <p:nvPr/>
        </p:nvCxnSpPr>
        <p:spPr>
          <a:xfrm rot="10800000">
            <a:off x="3437905" y="2252666"/>
            <a:ext cx="1186643" cy="821272"/>
          </a:xfrm>
          <a:prstGeom prst="bentConnector2">
            <a:avLst/>
          </a:prstGeom>
          <a:ln>
            <a:solidFill>
              <a:srgbClr val="9A1CD2"/>
            </a:solidFill>
            <a:prstDash val="dashDot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2" name="Text Box 12"/>
          <p:cNvSpPr txBox="1">
            <a:spLocks noChangeArrowheads="1"/>
          </p:cNvSpPr>
          <p:nvPr/>
        </p:nvSpPr>
        <p:spPr bwMode="auto">
          <a:xfrm>
            <a:off x="424558" y="3080996"/>
            <a:ext cx="190551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da-DK" altLang="es-BO" sz="2800" b="1" dirty="0">
                <a:solidFill>
                  <a:srgbClr val="2C9479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¡¡Enfoque Integral!! </a:t>
            </a:r>
            <a:endParaRPr lang="en-GB" altLang="es-BO" sz="2800" b="1" dirty="0">
              <a:solidFill>
                <a:srgbClr val="2C9479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xmlns="" id="{9DDC4324-0620-4E3D-9287-AD2FB96CC3DF}"/>
              </a:ext>
            </a:extLst>
          </p:cNvPr>
          <p:cNvSpPr/>
          <p:nvPr/>
        </p:nvSpPr>
        <p:spPr>
          <a:xfrm>
            <a:off x="3240506" y="280442"/>
            <a:ext cx="8400118" cy="400110"/>
          </a:xfrm>
          <a:prstGeom prst="rect">
            <a:avLst/>
          </a:prstGeom>
          <a:solidFill>
            <a:srgbClr val="B2E8DA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VITAMINAS QUE INFLUYEN EN EL METABOLISMO DEL HIERRO</a:t>
            </a:r>
            <a:endParaRPr kumimoji="0" lang="es-ES" sz="20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cxnSp>
        <p:nvCxnSpPr>
          <p:cNvPr id="42" name="Conector recto de flecha 41"/>
          <p:cNvCxnSpPr>
            <a:stCxn id="27" idx="2"/>
            <a:endCxn id="32" idx="0"/>
          </p:cNvCxnSpPr>
          <p:nvPr/>
        </p:nvCxnSpPr>
        <p:spPr>
          <a:xfrm flipH="1">
            <a:off x="7895601" y="1896841"/>
            <a:ext cx="17912" cy="245727"/>
          </a:xfrm>
          <a:prstGeom prst="straightConnector1">
            <a:avLst/>
          </a:prstGeom>
          <a:ln>
            <a:solidFill>
              <a:srgbClr val="7030A0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n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" y="102076"/>
            <a:ext cx="2890810" cy="7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8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DC4324-0620-4E3D-9287-AD2FB96CC3DF}"/>
              </a:ext>
            </a:extLst>
          </p:cNvPr>
          <p:cNvSpPr/>
          <p:nvPr/>
        </p:nvSpPr>
        <p:spPr>
          <a:xfrm>
            <a:off x="3240506" y="224694"/>
            <a:ext cx="8641814" cy="830997"/>
          </a:xfrm>
          <a:prstGeom prst="rect">
            <a:avLst/>
          </a:prstGeom>
          <a:solidFill>
            <a:srgbClr val="B2E8DA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EFECTOS </a:t>
            </a:r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DE LA ANEMIA EN LA MUJER </a:t>
            </a:r>
            <a:endParaRPr lang="es-ES" sz="2400" b="1" dirty="0" smtClean="0">
              <a:ln w="9525">
                <a:solidFill>
                  <a:schemeClr val="bg1"/>
                </a:solidFill>
                <a:prstDash val="solid"/>
              </a:ln>
              <a:latin typeface="Arial Rounded MT Bold" panose="020F0704030504030204" pitchFamily="34" charset="0"/>
            </a:endParaRPr>
          </a:p>
          <a:p>
            <a:pPr algn="ctr"/>
            <a:r>
              <a:rPr lang="es-ES" sz="2400" b="1" dirty="0" smtClean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EN </a:t>
            </a:r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ESTADO DE GESTACIÓN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" y="278538"/>
            <a:ext cx="2890810" cy="716074"/>
          </a:xfrm>
          <a:prstGeom prst="rect">
            <a:avLst/>
          </a:prstGeom>
        </p:spPr>
      </p:pic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02093" y="2103438"/>
            <a:ext cx="7308077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</a:pPr>
            <a:r>
              <a:rPr lang="es-ES" altLang="es-BO" dirty="0" smtClean="0"/>
              <a:t>Embarazos </a:t>
            </a:r>
            <a:r>
              <a:rPr lang="es-ES" altLang="es-BO" dirty="0"/>
              <a:t>de alto riesgo</a:t>
            </a:r>
          </a:p>
          <a:p>
            <a:pPr lvl="1" eaLnBrk="1" hangingPunct="1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</a:pPr>
            <a:r>
              <a:rPr lang="es-ES" altLang="es-BO" dirty="0"/>
              <a:t>Complicaciones del embarazo y parto</a:t>
            </a:r>
          </a:p>
          <a:p>
            <a:pPr lvl="1" eaLnBrk="1" hangingPunct="1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</a:pPr>
            <a:r>
              <a:rPr lang="es-ES" altLang="es-BO" dirty="0"/>
              <a:t>Abortos y neonatos muertos</a:t>
            </a:r>
          </a:p>
          <a:p>
            <a:pPr lvl="1" eaLnBrk="1" hangingPunct="1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</a:pPr>
            <a:r>
              <a:rPr lang="es-ES" altLang="es-BO" dirty="0"/>
              <a:t>Bajo peso al nacer</a:t>
            </a:r>
          </a:p>
          <a:p>
            <a:pPr lvl="1" eaLnBrk="1" hangingPunct="1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</a:pPr>
            <a:r>
              <a:rPr lang="es-ES" altLang="es-BO" dirty="0"/>
              <a:t>Transmisión inter-generacional de la desnutrición</a:t>
            </a:r>
            <a:endParaRPr lang="en-US" altLang="es-B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1413" y="1258903"/>
            <a:ext cx="4320907" cy="499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5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4729579" y="1736585"/>
            <a:ext cx="7350125" cy="299583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lvl="1" indent="-342900" algn="just">
              <a:lnSpc>
                <a:spcPct val="90000"/>
              </a:lnSpc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s-PE" altLang="es-B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Nacimiento prematuro.</a:t>
            </a:r>
          </a:p>
          <a:p>
            <a:pPr marL="342900" lvl="1" indent="-342900" algn="just">
              <a:lnSpc>
                <a:spcPct val="90000"/>
              </a:lnSpc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s-PE" altLang="es-B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Bajo peso al nacer.</a:t>
            </a:r>
          </a:p>
          <a:p>
            <a:pPr marL="342900" lvl="1" indent="-342900" algn="just">
              <a:lnSpc>
                <a:spcPct val="90000"/>
              </a:lnSpc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s-PE" altLang="es-B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bebé cuenta con bajas reservas de Fe.</a:t>
            </a:r>
          </a:p>
          <a:p>
            <a:pPr marL="342900" lvl="1" indent="-342900" algn="just">
              <a:lnSpc>
                <a:spcPct val="90000"/>
              </a:lnSpc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s-PE" altLang="es-B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Retraso en el crecimiento.</a:t>
            </a:r>
            <a:endParaRPr lang="en-US" altLang="es-B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1" indent="-342900" algn="just">
              <a:lnSpc>
                <a:spcPct val="90000"/>
              </a:lnSpc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altLang="es-B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Retraso del desarrollo psico-motor e </a:t>
            </a:r>
            <a:r>
              <a:rPr lang="en-US" altLang="es-BO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intelectual</a:t>
            </a:r>
            <a:r>
              <a:rPr lang="en-US" altLang="es-B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es-B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1" indent="-342900" algn="just">
              <a:lnSpc>
                <a:spcPct val="90000"/>
              </a:lnSpc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altLang="es-B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Disminución de la resistencia a </a:t>
            </a:r>
            <a:r>
              <a:rPr lang="es-BO" altLang="es-B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infecciones</a:t>
            </a:r>
            <a:r>
              <a:rPr lang="en-US" altLang="es-B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es-B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1" indent="-342900" algn="just">
              <a:lnSpc>
                <a:spcPct val="90000"/>
              </a:lnSpc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altLang="es-B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Disminución de la capacidad de </a:t>
            </a:r>
            <a:r>
              <a:rPr lang="es-BO" altLang="es-B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aprendizaje</a:t>
            </a:r>
            <a:r>
              <a:rPr lang="en-US" altLang="es-B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es-B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49434" y="5388651"/>
            <a:ext cx="98363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s-BO" sz="2000" dirty="0">
                <a:solidFill>
                  <a:srgbClr val="FF0000"/>
                </a:solidFill>
              </a:rPr>
              <a:t>¡¡Los daños nutricionales que se producen en los primeros dos años de vida son irreversibles</a:t>
            </a:r>
            <a:r>
              <a:rPr lang="en-US" altLang="es-BO" sz="2000" dirty="0" smtClean="0">
                <a:solidFill>
                  <a:srgbClr val="FF0000"/>
                </a:solidFill>
              </a:rPr>
              <a:t>!!</a:t>
            </a:r>
            <a:endParaRPr lang="es-ES" altLang="es-BO" sz="2000" dirty="0">
              <a:solidFill>
                <a:srgbClr val="FF000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9DDC4324-0620-4E3D-9287-AD2FB96CC3DF}"/>
              </a:ext>
            </a:extLst>
          </p:cNvPr>
          <p:cNvSpPr/>
          <p:nvPr/>
        </p:nvSpPr>
        <p:spPr>
          <a:xfrm>
            <a:off x="3080084" y="431696"/>
            <a:ext cx="8775032" cy="523220"/>
          </a:xfrm>
          <a:prstGeom prst="rect">
            <a:avLst/>
          </a:prstGeom>
          <a:solidFill>
            <a:srgbClr val="B2E8DA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CONSECUENCIAS DE LA ANEMIA EN EL BEBÉ</a:t>
            </a:r>
            <a:endParaRPr lang="es-ES" sz="2800" b="1" cap="none" spc="0" dirty="0">
              <a:ln w="9525">
                <a:solidFill>
                  <a:schemeClr val="bg1"/>
                </a:solidFill>
                <a:prstDash val="solid"/>
              </a:ln>
              <a:latin typeface="Arial Rounded MT Bold" panose="020F070403050403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8270" r="5319"/>
          <a:stretch/>
        </p:blipFill>
        <p:spPr>
          <a:xfrm>
            <a:off x="513348" y="1654355"/>
            <a:ext cx="3834063" cy="295262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96" y="278538"/>
            <a:ext cx="2890810" cy="7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56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4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5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6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 txBox="1">
            <a:spLocks noChangeArrowheads="1"/>
          </p:cNvSpPr>
          <p:nvPr/>
        </p:nvSpPr>
        <p:spPr bwMode="auto">
          <a:xfrm>
            <a:off x="612015" y="953038"/>
            <a:ext cx="8858250" cy="555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 eaLnBrk="1" hangingPunct="1">
              <a:buNone/>
            </a:pPr>
            <a:r>
              <a:rPr lang="es-ES" altLang="es-BO" sz="21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Defecto en el tubo neural (70% se puede prevenir con el </a:t>
            </a:r>
            <a:endParaRPr lang="es-ES" altLang="es-BO" sz="2100" dirty="0" smtClean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indent="0" algn="just" eaLnBrk="1" hangingPunct="1">
              <a:buNone/>
            </a:pPr>
            <a:r>
              <a:rPr lang="es-ES" altLang="es-BO" sz="2100" dirty="0" smtClean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consumo </a:t>
            </a:r>
            <a:r>
              <a:rPr lang="es-ES" altLang="es-BO" sz="21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del folato)</a:t>
            </a:r>
          </a:p>
          <a:p>
            <a:pPr marL="0" indent="0" eaLnBrk="1" hangingPunct="1">
              <a:buNone/>
            </a:pPr>
            <a:endParaRPr lang="es-ES" altLang="es-BO" sz="21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s-ES" altLang="es-BO" sz="2100" dirty="0">
              <a:solidFill>
                <a:srgbClr val="953735"/>
              </a:solidFill>
              <a:ea typeface="MS PGothic" panose="020B0600070205080204" pitchFamily="34" charset="-128"/>
            </a:endParaRPr>
          </a:p>
          <a:p>
            <a:pPr marL="0" indent="0" algn="just">
              <a:buNone/>
            </a:pPr>
            <a:endParaRPr lang="en-US" altLang="es-BO" sz="1800" dirty="0" smtClean="0">
              <a:ea typeface="MS PGothic" panose="020B0600070205080204" pitchFamily="34" charset="-128"/>
            </a:endParaRPr>
          </a:p>
          <a:p>
            <a:pPr marL="0" indent="0" algn="just">
              <a:buNone/>
            </a:pPr>
            <a:endParaRPr lang="en-US" altLang="es-BO" sz="1800" dirty="0">
              <a:ea typeface="MS PGothic" panose="020B0600070205080204" pitchFamily="34" charset="-128"/>
            </a:endParaRPr>
          </a:p>
          <a:p>
            <a:pPr marL="0" indent="0" algn="just">
              <a:buNone/>
            </a:pPr>
            <a:r>
              <a:rPr lang="en-US" altLang="es-BO" sz="18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    </a:t>
            </a:r>
            <a:endParaRPr lang="en-US" altLang="es-BO" sz="1800" dirty="0" smtClean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altLang="es-BO" sz="1800" dirty="0" smtClean="0">
              <a:solidFill>
                <a:srgbClr val="953735"/>
              </a:solidFill>
              <a:ea typeface="MS PGothic" panose="020B0600070205080204" pitchFamily="34" charset="-128"/>
            </a:endParaRPr>
          </a:p>
          <a:p>
            <a:pPr marL="0" indent="0" algn="just">
              <a:buNone/>
            </a:pPr>
            <a:endParaRPr lang="en-US" altLang="es-BO" sz="1800" dirty="0">
              <a:solidFill>
                <a:srgbClr val="953735"/>
              </a:solidFill>
              <a:ea typeface="MS PGothic" panose="020B0600070205080204" pitchFamily="34" charset="-128"/>
            </a:endParaRPr>
          </a:p>
          <a:p>
            <a:pPr algn="just">
              <a:buFontTx/>
              <a:buNone/>
            </a:pPr>
            <a:r>
              <a:rPr lang="en-US" altLang="es-BO" sz="21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Otras </a:t>
            </a:r>
            <a:r>
              <a:rPr lang="en-US" altLang="es-BO" sz="21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complicaciones</a:t>
            </a:r>
            <a:r>
              <a:rPr lang="en-US" altLang="es-BO" sz="21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:</a:t>
            </a:r>
          </a:p>
          <a:p>
            <a:pPr algn="just">
              <a:buFontTx/>
              <a:buNone/>
            </a:pPr>
            <a:endParaRPr lang="en-US" altLang="es-BO" sz="21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s-BO" sz="21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Retardo en el crecimiento fetal</a:t>
            </a:r>
          </a:p>
          <a:p>
            <a:r>
              <a:rPr lang="en-US" altLang="es-BO" sz="21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Preeclampsia (oxida los lípidos circulantes)</a:t>
            </a:r>
          </a:p>
          <a:p>
            <a:r>
              <a:rPr lang="en-US" altLang="es-BO" sz="21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Aborto espontáneo</a:t>
            </a:r>
          </a:p>
          <a:p>
            <a:r>
              <a:rPr lang="en-US" altLang="es-BO" sz="21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Malformaciones cardíacas (hiperhomocisteinemia)</a:t>
            </a:r>
            <a:endParaRPr lang="es-ES" altLang="es-BO" sz="21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782" y="1506761"/>
            <a:ext cx="3717893" cy="4333875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 rotWithShape="1">
          <a:blip r:embed="rId3"/>
          <a:srcRect l="6920" t="32986" r="11429" b="36005"/>
          <a:stretch/>
        </p:blipFill>
        <p:spPr bwMode="auto">
          <a:xfrm>
            <a:off x="154547" y="1674254"/>
            <a:ext cx="8165206" cy="20734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9DDC4324-0620-4E3D-9287-AD2FB96CC3DF}"/>
              </a:ext>
            </a:extLst>
          </p:cNvPr>
          <p:cNvSpPr/>
          <p:nvPr/>
        </p:nvSpPr>
        <p:spPr>
          <a:xfrm>
            <a:off x="3240506" y="431167"/>
            <a:ext cx="8641814" cy="461665"/>
          </a:xfrm>
          <a:prstGeom prst="rect">
            <a:avLst/>
          </a:prstGeom>
          <a:solidFill>
            <a:srgbClr val="B2E8DA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DEFICIENCIA </a:t>
            </a:r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latin typeface="Arial Rounded MT Bold" panose="020F0704030504030204" pitchFamily="34" charset="0"/>
              </a:rPr>
              <a:t>DE ÁCIDO FÓLICO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96" y="278538"/>
            <a:ext cx="2890810" cy="7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8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3321</TotalTime>
  <Words>1148</Words>
  <Application>Microsoft Office PowerPoint</Application>
  <PresentationFormat>Personalizado</PresentationFormat>
  <Paragraphs>178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0" baseType="lpstr"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SUPLEMENTO NUTRICIONAL  PARA MUJERES EN ETAPA DE  GESTACIÓN Y LACTANCIA</dc:title>
  <dc:creator>USUARIO</dc:creator>
  <cp:lastModifiedBy>Luffi</cp:lastModifiedBy>
  <cp:revision>105</cp:revision>
  <dcterms:created xsi:type="dcterms:W3CDTF">2022-05-01T23:17:40Z</dcterms:created>
  <dcterms:modified xsi:type="dcterms:W3CDTF">2023-06-07T14:08:05Z</dcterms:modified>
</cp:coreProperties>
</file>