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57" r:id="rId2"/>
  </p:sldMasterIdLst>
  <p:notesMasterIdLst>
    <p:notesMasterId r:id="rId9"/>
  </p:notesMasterIdLst>
  <p:sldIdLst>
    <p:sldId id="302" r:id="rId3"/>
    <p:sldId id="311" r:id="rId4"/>
    <p:sldId id="305" r:id="rId5"/>
    <p:sldId id="363" r:id="rId6"/>
    <p:sldId id="360" r:id="rId7"/>
    <p:sldId id="364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4BD97"/>
    <a:srgbClr val="A47160"/>
    <a:srgbClr val="2D1152"/>
    <a:srgbClr val="4B2F70"/>
    <a:srgbClr val="D4A190"/>
    <a:srgbClr val="FF3478"/>
    <a:srgbClr val="FFC8C8"/>
    <a:srgbClr val="73579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34961" autoAdjust="0"/>
  </p:normalViewPr>
  <p:slideViewPr>
    <p:cSldViewPr>
      <p:cViewPr>
        <p:scale>
          <a:sx n="66" d="100"/>
          <a:sy n="66" d="100"/>
        </p:scale>
        <p:origin x="946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2021-07-29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2021-07-29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2021-07-29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2021-07-29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2021-07-29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3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</a:t>
            </a:r>
            <a:r>
              <a:rPr kumimoji="0" lang="ko-KR" alt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kumimoji="0" lang="ko-KR" altLang="en-US" sz="2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320405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 </a:t>
            </a:r>
            <a:r>
              <a:rPr kumimoji="0" lang="ko-KR" altLang="en-US" sz="1300" b="1" dirty="0" err="1" smtClean="0"/>
              <a:t>련</a:t>
            </a:r>
            <a:r>
              <a:rPr kumimoji="0" lang="ko-KR" altLang="en-US" sz="1300" b="1" dirty="0" smtClean="0"/>
              <a:t> 과 정 명 </a:t>
            </a:r>
            <a:r>
              <a:rPr kumimoji="0" lang="en-US" altLang="ko-KR" sz="1300" b="1" dirty="0" smtClean="0"/>
              <a:t>:  (</a:t>
            </a:r>
            <a:r>
              <a:rPr kumimoji="0" lang="ko-KR" altLang="en-US" sz="1300" b="1" dirty="0" err="1" smtClean="0"/>
              <a:t>빅데이터</a:t>
            </a:r>
            <a:r>
              <a:rPr kumimoji="0" lang="ko-KR" altLang="en-US" sz="1300" b="1" dirty="0" smtClean="0"/>
              <a:t> 분석</a:t>
            </a:r>
            <a:r>
              <a:rPr kumimoji="0" lang="en-US" altLang="ko-KR" sz="1300" b="1" dirty="0" smtClean="0"/>
              <a:t>)</a:t>
            </a:r>
            <a:r>
              <a:rPr kumimoji="0" lang="ko-KR" altLang="en-US" sz="1300" b="1" dirty="0" err="1" smtClean="0"/>
              <a:t>머신러닝</a:t>
            </a:r>
            <a:r>
              <a:rPr kumimoji="0" lang="en-US" altLang="ko-KR" sz="1300" b="1" dirty="0" smtClean="0"/>
              <a:t>(</a:t>
            </a:r>
            <a:r>
              <a:rPr kumimoji="0" lang="en-US" altLang="ko-KR" sz="1300" b="1" dirty="0" err="1" smtClean="0"/>
              <a:t>MachineLearning</a:t>
            </a:r>
            <a:r>
              <a:rPr kumimoji="0" lang="en-US" altLang="ko-KR" sz="1300" b="1" dirty="0" smtClean="0"/>
              <a:t>)</a:t>
            </a:r>
            <a:r>
              <a:rPr kumimoji="0" lang="ko-KR" altLang="en-US" sz="1300" b="1" dirty="0" smtClean="0"/>
              <a:t>을 활용한 빅데이터 분석 과정 </a:t>
            </a:r>
            <a:r>
              <a:rPr kumimoji="0" lang="en-US" altLang="ko-KR" sz="1300" b="1" dirty="0" smtClean="0"/>
              <a:t>A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  </a:t>
            </a:r>
            <a:r>
              <a:rPr kumimoji="0" lang="ko-KR" altLang="en-US" sz="1300" b="1" dirty="0" err="1" smtClean="0"/>
              <a:t>련</a:t>
            </a:r>
            <a:r>
              <a:rPr kumimoji="0" lang="ko-KR" altLang="en-US" sz="1300" b="1" dirty="0" smtClean="0"/>
              <a:t>   기  간 </a:t>
            </a:r>
            <a:r>
              <a:rPr kumimoji="0" lang="en-US" altLang="ko-KR" sz="1300" b="1" dirty="0" smtClean="0"/>
              <a:t>:  2021-03-30 ~ 2021-08-24  (800</a:t>
            </a:r>
            <a:r>
              <a:rPr kumimoji="0" lang="ko-KR" altLang="en-US" sz="1300" b="1" dirty="0" smtClean="0"/>
              <a:t>시간</a:t>
            </a:r>
            <a:r>
              <a:rPr kumimoji="0" lang="en-US" altLang="ko-KR" sz="1300" b="1" dirty="0" smtClean="0"/>
              <a:t>/100</a:t>
            </a:r>
            <a:r>
              <a:rPr kumimoji="0" lang="ko-KR" altLang="en-US" sz="1300" b="1" dirty="0" smtClean="0"/>
              <a:t>일</a:t>
            </a:r>
            <a:r>
              <a:rPr kumimoji="0" lang="en-US" altLang="ko-KR" sz="1300" b="1" dirty="0" smtClean="0"/>
              <a:t>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팀 명 </a:t>
            </a:r>
            <a:r>
              <a:rPr kumimoji="0" lang="en-US" altLang="ko-KR" sz="1300" b="1" smtClean="0"/>
              <a:t>: </a:t>
            </a:r>
            <a:r>
              <a:rPr kumimoji="0" lang="ko-KR" altLang="en-US" sz="1300" b="1" smtClean="0"/>
              <a:t>미래전략실</a:t>
            </a:r>
            <a:endParaRPr kumimoji="0" lang="en-US" altLang="ko-KR" sz="1300" b="1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팀 장 </a:t>
            </a:r>
            <a:r>
              <a:rPr kumimoji="0" lang="en-US" altLang="ko-KR" sz="1300" b="1" smtClean="0"/>
              <a:t>: </a:t>
            </a:r>
            <a:r>
              <a:rPr kumimoji="0" lang="ko-KR" altLang="en-US" sz="1300" b="1" smtClean="0"/>
              <a:t>노태진</a:t>
            </a:r>
            <a:r>
              <a:rPr kumimoji="0" lang="en-US" altLang="ko-KR" sz="1300" b="1" smtClean="0"/>
              <a:t>         </a:t>
            </a:r>
            <a:r>
              <a:rPr kumimoji="0" lang="en-US" altLang="ko-KR" sz="1300" b="1" dirty="0" smtClean="0"/>
              <a:t>|   </a:t>
            </a:r>
            <a:r>
              <a:rPr kumimoji="0" lang="ko-KR" altLang="en-US" sz="1300" b="1" dirty="0" smtClean="0"/>
              <a:t>팀 원 </a:t>
            </a:r>
            <a:r>
              <a:rPr kumimoji="0" lang="en-US" altLang="ko-KR" sz="1300" b="1" smtClean="0"/>
              <a:t>:  </a:t>
            </a:r>
            <a:r>
              <a:rPr kumimoji="0" lang="ko-KR" altLang="en-US" sz="1300" b="1" smtClean="0"/>
              <a:t>박태상</a:t>
            </a:r>
            <a:r>
              <a:rPr kumimoji="0" lang="en-US" altLang="ko-KR" sz="1300" b="1" smtClean="0"/>
              <a:t>, </a:t>
            </a:r>
            <a:r>
              <a:rPr kumimoji="0" lang="ko-KR" altLang="en-US" sz="1300" b="1" smtClean="0"/>
              <a:t>성호경</a:t>
            </a:r>
            <a:r>
              <a:rPr kumimoji="0" lang="en-US" altLang="ko-KR" sz="1300" b="1" smtClean="0"/>
              <a:t>, </a:t>
            </a:r>
            <a:r>
              <a:rPr kumimoji="0" lang="ko-KR" altLang="en-US" sz="1300" b="1" smtClean="0"/>
              <a:t>이한경</a:t>
            </a:r>
            <a:endParaRPr kumimoji="0" lang="ko-KR" altLang="en-US" sz="1300" b="1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2192667"/>
            <a:ext cx="705678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기업 분석과 마케팅 전략 도출</a:t>
            </a:r>
            <a:endParaRPr lang="en-US" altLang="ko-KR" sz="4000" b="1" smtClean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 smtClean="0">
                <a:solidFill>
                  <a:srgbClr val="2D1152"/>
                </a:solidFill>
              </a:rPr>
              <a:t>INDEX</a:t>
            </a:r>
            <a:endParaRPr lang="ko-KR" altLang="en-US" sz="3200" b="1" dirty="0" smtClean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752528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6400781" cy="4176464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이용 대상자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(Target)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 및 기대효과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smtClean="0">
                <a:solidFill>
                  <a:srgbClr val="3F3F48"/>
                </a:solidFill>
                <a:latin typeface="+mn-ea"/>
              </a:rPr>
              <a:t>삼성의</a:t>
            </a:r>
            <a:r>
              <a:rPr kumimoji="0" lang="en-US" altLang="ko-KR" sz="1200" smtClean="0">
                <a:solidFill>
                  <a:srgbClr val="3F3F48"/>
                </a:solidFill>
                <a:latin typeface="+mn-ea"/>
              </a:rPr>
              <a:t> </a:t>
            </a:r>
            <a:r>
              <a:rPr kumimoji="0" lang="ko-KR" altLang="en-US" sz="1200" smtClean="0">
                <a:solidFill>
                  <a:srgbClr val="3F3F48"/>
                </a:solidFill>
                <a:latin typeface="+mn-ea"/>
              </a:rPr>
              <a:t>제품들에 대한 소비자 평가를 유튜브</a:t>
            </a:r>
            <a:r>
              <a:rPr kumimoji="0" lang="en-US" altLang="ko-KR" sz="1200" smtClean="0">
                <a:solidFill>
                  <a:srgbClr val="3F3F48"/>
                </a:solidFill>
                <a:latin typeface="+mn-ea"/>
              </a:rPr>
              <a:t>, </a:t>
            </a:r>
            <a:r>
              <a:rPr kumimoji="0" lang="ko-KR" altLang="en-US" sz="1200" smtClean="0">
                <a:solidFill>
                  <a:srgbClr val="3F3F48"/>
                </a:solidFill>
                <a:latin typeface="+mn-ea"/>
              </a:rPr>
              <a:t>인스타그램 등을 통해 분석하고</a:t>
            </a:r>
            <a:endParaRPr kumimoji="0" lang="en-US" altLang="ko-KR" sz="1200" smtClean="0">
              <a:solidFill>
                <a:srgbClr val="3F3F48"/>
              </a:solidFill>
              <a:latin typeface="+mn-ea"/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smtClean="0">
                <a:solidFill>
                  <a:srgbClr val="3F3F48"/>
                </a:solidFill>
                <a:latin typeface="+mn-ea"/>
              </a:rPr>
              <a:t>경쟁기업과 비교하여 기업 가치 제고를 위한 전략 도출</a:t>
            </a:r>
            <a:endParaRPr kumimoji="0" lang="en-US" altLang="ko-KR" sz="1200" smtClean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smtClean="0">
                <a:solidFill>
                  <a:srgbClr val="3F3F48"/>
                </a:solidFill>
                <a:latin typeface="+mn-ea"/>
              </a:rPr>
              <a:t> 삼성전자는 올해 </a:t>
            </a:r>
            <a:r>
              <a:rPr kumimoji="0" lang="en-US" altLang="ko-KR" sz="1200" smtClean="0">
                <a:solidFill>
                  <a:srgbClr val="3F3F48"/>
                </a:solidFill>
                <a:latin typeface="+mn-ea"/>
              </a:rPr>
              <a:t>1</a:t>
            </a:r>
            <a:r>
              <a:rPr kumimoji="0" lang="ko-KR" altLang="en-US" sz="1200" smtClean="0">
                <a:solidFill>
                  <a:srgbClr val="3F3F48"/>
                </a:solidFill>
                <a:latin typeface="+mn-ea"/>
              </a:rPr>
              <a:t>분기만 하더라도 한국 기준 스마트폰 점유율 </a:t>
            </a:r>
            <a:r>
              <a:rPr kumimoji="0" lang="en-US" altLang="ko-KR" sz="1200" smtClean="0">
                <a:solidFill>
                  <a:srgbClr val="3F3F48"/>
                </a:solidFill>
                <a:latin typeface="+mn-ea"/>
              </a:rPr>
              <a:t>70%</a:t>
            </a:r>
            <a:r>
              <a:rPr kumimoji="0" lang="ko-KR" altLang="en-US" sz="1200" smtClean="0">
                <a:solidFill>
                  <a:srgbClr val="3F3F48"/>
                </a:solidFill>
                <a:latin typeface="+mn-ea"/>
              </a:rPr>
              <a:t>를 기록한 우리나라의 우점</a:t>
            </a:r>
            <a:r>
              <a:rPr kumimoji="0" lang="en-US" altLang="ko-KR" sz="1200" smtClean="0">
                <a:solidFill>
                  <a:srgbClr val="3F3F48"/>
                </a:solidFill>
                <a:latin typeface="+mn-ea"/>
              </a:rPr>
              <a:t>(</a:t>
            </a:r>
            <a:r>
              <a:rPr kumimoji="0" lang="ko-KR" altLang="en-US" sz="1200" smtClean="0">
                <a:solidFill>
                  <a:srgbClr val="3F3F48"/>
                </a:solidFill>
                <a:latin typeface="+mn-ea"/>
              </a:rPr>
              <a:t>優占</a:t>
            </a:r>
            <a:r>
              <a:rPr kumimoji="0" lang="en-US" altLang="ko-KR" sz="1200" smtClean="0">
                <a:solidFill>
                  <a:srgbClr val="3F3F48"/>
                </a:solidFill>
                <a:latin typeface="+mn-ea"/>
              </a:rPr>
              <a:t>) </a:t>
            </a:r>
            <a:r>
              <a:rPr kumimoji="0" lang="ko-KR" altLang="en-US" sz="1200" smtClean="0">
                <a:solidFill>
                  <a:srgbClr val="3F3F48"/>
                </a:solidFill>
                <a:latin typeface="+mn-ea"/>
              </a:rPr>
              <a:t>기업이다</a:t>
            </a:r>
            <a:r>
              <a:rPr kumimoji="0" lang="en-US" altLang="ko-KR" sz="1200" smtClean="0">
                <a:solidFill>
                  <a:srgbClr val="3F3F48"/>
                </a:solidFill>
                <a:latin typeface="+mn-ea"/>
              </a:rPr>
              <a:t>. </a:t>
            </a:r>
            <a:r>
              <a:rPr kumimoji="0" lang="ko-KR" altLang="en-US" sz="1200" smtClean="0">
                <a:solidFill>
                  <a:srgbClr val="3F3F48"/>
                </a:solidFill>
                <a:latin typeface="+mn-ea"/>
              </a:rPr>
              <a:t>하지만 세계를 기준으로 보면 삼성은 점유율을 잃어가는 추세</a:t>
            </a:r>
            <a:r>
              <a:rPr kumimoji="0" lang="en-US" altLang="ko-KR" sz="1200" smtClean="0">
                <a:solidFill>
                  <a:srgbClr val="3F3F48"/>
                </a:solidFill>
                <a:latin typeface="+mn-ea"/>
              </a:rPr>
              <a:t>(2</a:t>
            </a:r>
            <a:r>
              <a:rPr kumimoji="0" lang="ko-KR" altLang="en-US" sz="1200" smtClean="0">
                <a:solidFill>
                  <a:srgbClr val="3F3F48"/>
                </a:solidFill>
                <a:latin typeface="+mn-ea"/>
              </a:rPr>
              <a:t>분기 글로벌 기준 애플 </a:t>
            </a:r>
            <a:r>
              <a:rPr kumimoji="0" lang="en-US" altLang="ko-KR" sz="1200" smtClean="0">
                <a:solidFill>
                  <a:srgbClr val="3F3F48"/>
                </a:solidFill>
                <a:latin typeface="+mn-ea"/>
              </a:rPr>
              <a:t>MS 53%)</a:t>
            </a:r>
            <a:r>
              <a:rPr kumimoji="0" lang="ko-KR" altLang="en-US" sz="1200" smtClean="0">
                <a:solidFill>
                  <a:srgbClr val="3F3F48"/>
                </a:solidFill>
                <a:latin typeface="+mn-ea"/>
              </a:rPr>
              <a:t>에 있으며 이는 국내에서도 간과할 일이 아니다</a:t>
            </a:r>
            <a:r>
              <a:rPr kumimoji="0" lang="en-US" altLang="ko-KR" sz="1200" smtClean="0">
                <a:solidFill>
                  <a:srgbClr val="3F3F48"/>
                </a:solidFill>
                <a:latin typeface="+mn-ea"/>
              </a:rPr>
              <a:t>. </a:t>
            </a:r>
            <a:r>
              <a:rPr kumimoji="0" lang="ko-KR" altLang="en-US" sz="1200" smtClean="0">
                <a:solidFill>
                  <a:srgbClr val="3F3F48"/>
                </a:solidFill>
                <a:latin typeface="+mn-ea"/>
              </a:rPr>
              <a:t>본 프로젝트에서는 삼성을 포함한 브랜드별 가격과 브랜드 이미지를 분석</a:t>
            </a:r>
            <a:r>
              <a:rPr kumimoji="0" lang="en-US" altLang="ko-KR" sz="1200" smtClean="0">
                <a:solidFill>
                  <a:srgbClr val="3F3F48"/>
                </a:solidFill>
                <a:latin typeface="+mn-ea"/>
              </a:rPr>
              <a:t>,</a:t>
            </a:r>
            <a:r>
              <a:rPr kumimoji="0" lang="ko-KR" altLang="en-US" sz="1200" smtClean="0">
                <a:solidFill>
                  <a:srgbClr val="3F3F48"/>
                </a:solidFill>
                <a:latin typeface="+mn-ea"/>
              </a:rPr>
              <a:t> 앞으로의 전략을 도출하고 제안하는 것을 목적으로 한다</a:t>
            </a:r>
            <a:r>
              <a:rPr kumimoji="0" lang="en-US" altLang="ko-KR" sz="1200" smtClean="0">
                <a:solidFill>
                  <a:srgbClr val="3F3F48"/>
                </a:solidFill>
                <a:latin typeface="+mn-ea"/>
              </a:rPr>
              <a:t>.</a:t>
            </a: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비즈니스 </a:t>
            </a:r>
            <a:r>
              <a:rPr lang="ko-KR" altLang="en-US" sz="2000" b="1" u="sng" smtClean="0">
                <a:solidFill>
                  <a:srgbClr val="2D1152"/>
                </a:solidFill>
                <a:latin typeface="+mn-ea"/>
                <a:ea typeface="+mn-ea"/>
              </a:rPr>
              <a:t>관점에서의 </a:t>
            </a:r>
            <a:r>
              <a:rPr lang="ko-KR" altLang="en-US" sz="2000" b="1" u="sng" smtClean="0">
                <a:solidFill>
                  <a:srgbClr val="2D1152"/>
                </a:solidFill>
                <a:latin typeface="+mn-ea"/>
                <a:ea typeface="+mn-ea"/>
              </a:rPr>
              <a:t>기획의도</a:t>
            </a:r>
            <a:r>
              <a:rPr lang="en-US" altLang="ko-KR" sz="2000" b="1" u="sng" smtClean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smtClean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smtClean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smtClean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smtClean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팀원 별 역할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팀장 </a:t>
              </a:r>
              <a:r>
                <a:rPr lang="en-US" altLang="ko-KR" sz="1400" b="1" smtClean="0"/>
                <a:t>:  </a:t>
              </a:r>
              <a:r>
                <a:rPr lang="ko-KR" altLang="en-US" sz="1400" b="1" smtClean="0"/>
                <a:t>노 태 진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1</a:t>
              </a:r>
              <a:r>
                <a:rPr lang="ko-KR" altLang="en-US" sz="1400" b="1" dirty="0" smtClean="0"/>
                <a:t> </a:t>
              </a:r>
              <a:r>
                <a:rPr lang="en-US" altLang="ko-KR" sz="1400" b="1"/>
                <a:t>:  </a:t>
              </a:r>
              <a:r>
                <a:rPr lang="ko-KR" altLang="en-US" sz="1400" b="1" smtClean="0"/>
                <a:t>박 태 상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smtClean="0">
                <a:solidFill>
                  <a:srgbClr val="4B2F70"/>
                </a:solidFill>
                <a:ea typeface="맑은 고딕" panose="020B0503020000020004" pitchFamily="50" charset="-127"/>
              </a:rPr>
              <a:t>수행 </a:t>
            </a:r>
            <a:r>
              <a:rPr lang="ko-KR" altLang="en-US" sz="1100" b="1" smtClean="0">
                <a:solidFill>
                  <a:srgbClr val="4B2F70"/>
                </a:solidFill>
                <a:ea typeface="맑은 고딕" panose="020B0503020000020004" pitchFamily="50" charset="-127"/>
              </a:rPr>
              <a:t>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 smtClean="0"/>
                <a:t> </a:t>
              </a:r>
              <a:r>
                <a:rPr lang="en-US" altLang="ko-KR" sz="1400" b="1" smtClean="0"/>
                <a:t>:  </a:t>
              </a:r>
              <a:r>
                <a:rPr lang="ko-KR" altLang="en-US" sz="1400" b="1" smtClean="0"/>
                <a:t>성 호 경</a:t>
              </a:r>
              <a:endParaRPr lang="ko-KR" altLang="en-US" sz="14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715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시각화</a:t>
            </a:r>
            <a:endParaRPr lang="en-US" altLang="ko-KR" sz="100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크롤러 설계</a:t>
            </a:r>
            <a:endParaRPr lang="en-US" altLang="ko-KR" sz="100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 - PPT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제작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100" smtClean="0">
                <a:solidFill>
                  <a:srgbClr val="4B2F70"/>
                </a:solidFill>
                <a:ea typeface="맑은 고딕" panose="020B0503020000020004" pitchFamily="50" charset="-127"/>
              </a:rPr>
              <a:t>-</a:t>
            </a:r>
            <a:r>
              <a:rPr lang="ko-KR" altLang="en-US" sz="110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3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r>
              <a:rPr lang="en-US" altLang="ko-KR" sz="100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endParaRPr lang="ko-KR" altLang="en-US" sz="1000"/>
          </a:p>
          <a:p>
            <a:pPr>
              <a:lnSpc>
                <a:spcPct val="150000"/>
              </a:lnSpc>
              <a:defRPr/>
            </a:pP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시각화</a:t>
            </a:r>
            <a:endParaRPr lang="en-US" altLang="ko-KR" sz="100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 -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머신러닝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3</a:t>
              </a:r>
              <a:r>
                <a:rPr lang="ko-KR" altLang="en-US" sz="1400" b="1" dirty="0" smtClean="0"/>
                <a:t> </a:t>
              </a:r>
              <a:r>
                <a:rPr lang="en-US" altLang="ko-KR" sz="1400" b="1" smtClean="0"/>
                <a:t>:  </a:t>
              </a:r>
              <a:r>
                <a:rPr lang="ko-KR" altLang="en-US" sz="1400" b="1" smtClean="0"/>
                <a:t>이 한 경</a:t>
              </a:r>
              <a:endParaRPr lang="ko-KR" altLang="en-US" sz="14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1715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endParaRPr lang="en-US" altLang="ko-KR" sz="100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 -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주요 변수 통계 도출</a:t>
            </a: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검정</a:t>
            </a:r>
            <a:endParaRPr lang="en-US" altLang="ko-KR" sz="100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 -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모델 생성</a:t>
            </a: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평가 검증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37361" y="2533639"/>
            <a:ext cx="147187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endParaRPr lang="en-US" altLang="ko-KR" sz="100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크롤러 설계</a:t>
            </a:r>
            <a:endParaRPr lang="en-US" altLang="ko-KR" sz="100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시각화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32885"/>
              </p:ext>
            </p:extLst>
          </p:nvPr>
        </p:nvGraphicFramePr>
        <p:xfrm>
          <a:off x="611558" y="980728"/>
          <a:ext cx="7956000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val="4115045814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val="1764999281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val="3248535682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val="2140922825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b="1" spc="-150" baseline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000" b="1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kumimoji="0" lang="ko-KR" altLang="en-US" sz="1000" b="1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17">
                <a:tc rowSpan="1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7422"/>
                  </a:ext>
                </a:extLst>
              </a:tr>
              <a:tr h="358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6808"/>
                  </a:ext>
                </a:extLst>
              </a:tr>
              <a:tr h="358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718131"/>
                  </a:ext>
                </a:extLst>
              </a:tr>
              <a:tr h="358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728507"/>
                  </a:ext>
                </a:extLst>
              </a:tr>
              <a:tr h="358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60895"/>
                  </a:ext>
                </a:extLst>
              </a:tr>
              <a:tr h="358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530251"/>
                  </a:ext>
                </a:extLst>
              </a:tr>
              <a:tr h="358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6784"/>
                  </a:ext>
                </a:extLst>
              </a:tr>
              <a:tr h="358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68996"/>
                  </a:ext>
                </a:extLst>
              </a:tr>
              <a:tr h="358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333232"/>
                  </a:ext>
                </a:extLst>
              </a:tr>
              <a:tr h="358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697556"/>
                  </a:ext>
                </a:extLst>
              </a:tr>
              <a:tr h="358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228327"/>
                  </a:ext>
                </a:extLst>
              </a:tr>
              <a:tr h="358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64236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일정 계획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4" y="2249333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Dataset </a:t>
            </a:r>
            <a:r>
              <a:rPr lang="ko-KR" altLang="en-US" sz="1200" dirty="0" smtClean="0">
                <a:latin typeface="+mn-ea"/>
                <a:ea typeface="+mn-ea"/>
              </a:rPr>
              <a:t>수집 계획 수립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911" y="3004093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 smtClean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4" y="36842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주요 변수 기술 통계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4" y="4396959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변수 선택과 모델링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4" y="332787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데이터 전처리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4" y="404059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파생 변수 생성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1911" y="4797152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31911" y="1556792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574" y="1896464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주제 선정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요구 사항 분석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계획기간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완료기간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중요기간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4" y="260220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업무 분할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4" name="TextBox 12"/>
          <p:cNvSpPr txBox="1"/>
          <p:nvPr/>
        </p:nvSpPr>
        <p:spPr>
          <a:xfrm>
            <a:off x="755574" y="512034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+mn-ea"/>
                <a:ea typeface="+mn-ea"/>
              </a:rPr>
              <a:t>모델 생성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평가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5" name="TextBox 16"/>
          <p:cNvSpPr txBox="1"/>
          <p:nvPr/>
        </p:nvSpPr>
        <p:spPr>
          <a:xfrm>
            <a:off x="755574" y="583211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+mn-ea"/>
                <a:ea typeface="+mn-ea"/>
              </a:rPr>
              <a:t>결과물 구현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작성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TextBox 55"/>
          <p:cNvSpPr txBox="1"/>
          <p:nvPr/>
        </p:nvSpPr>
        <p:spPr>
          <a:xfrm>
            <a:off x="755574" y="5476230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 err="1" smtClean="0">
                <a:latin typeface="+mn-ea"/>
                <a:ea typeface="+mn-ea"/>
              </a:rPr>
              <a:t>인사이트</a:t>
            </a:r>
            <a:r>
              <a:rPr lang="ko-KR" altLang="en-US" sz="1200" dirty="0" smtClean="0">
                <a:latin typeface="+mn-ea"/>
                <a:ea typeface="+mn-ea"/>
              </a:rPr>
              <a:t> 도출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45314" y="1991703"/>
            <a:ext cx="108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45314" y="2333832"/>
            <a:ext cx="108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45314" y="2686701"/>
            <a:ext cx="108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75564" y="4126803"/>
            <a:ext cx="108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75564" y="4481458"/>
            <a:ext cx="108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75564" y="3768733"/>
            <a:ext cx="108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75564" y="1993033"/>
            <a:ext cx="108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75564" y="2333832"/>
            <a:ext cx="108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5564" y="2686701"/>
            <a:ext cx="108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05180" y="2686701"/>
            <a:ext cx="108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462004" y="5916611"/>
            <a:ext cx="108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2004" y="5557526"/>
            <a:ext cx="108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62004" y="5204847"/>
            <a:ext cx="108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34796" y="5209968"/>
            <a:ext cx="108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334796" y="5557526"/>
            <a:ext cx="108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28952" y="5916611"/>
            <a:ext cx="108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05180" y="5209968"/>
            <a:ext cx="1080000" cy="108000"/>
          </a:xfrm>
          <a:prstGeom prst="rect">
            <a:avLst/>
          </a:prstGeom>
          <a:solidFill>
            <a:srgbClr val="C4BD9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05180" y="5557526"/>
            <a:ext cx="1080000" cy="108000"/>
          </a:xfrm>
          <a:prstGeom prst="rect">
            <a:avLst/>
          </a:prstGeom>
          <a:solidFill>
            <a:srgbClr val="C4BD9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205180" y="5916611"/>
            <a:ext cx="1080000" cy="108000"/>
          </a:xfrm>
          <a:prstGeom prst="rect">
            <a:avLst/>
          </a:prstGeom>
          <a:solidFill>
            <a:srgbClr val="C4BD9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05180" y="3409992"/>
            <a:ext cx="108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28952" y="3768733"/>
            <a:ext cx="108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328952" y="4126803"/>
            <a:ext cx="108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40496" y="4477637"/>
            <a:ext cx="108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02258" y="3768733"/>
            <a:ext cx="108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02258" y="4126803"/>
            <a:ext cx="108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02258" y="4477173"/>
            <a:ext cx="108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75564" y="3409992"/>
            <a:ext cx="108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55598" y="3409992"/>
            <a:ext cx="108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1012666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맑은 고딕"/>
                <a:ea typeface="맑은 고딕"/>
              </a:rPr>
              <a:t>이용 대상자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맑은 고딕"/>
                <a:ea typeface="맑은 고딕"/>
              </a:rPr>
              <a:t>(Target)</a:t>
            </a:r>
            <a:endParaRPr lang="ko-KR" altLang="en-US" sz="2000" b="1" u="sng" dirty="0">
              <a:solidFill>
                <a:srgbClr val="2D1152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588730"/>
            <a:ext cx="7632848" cy="151216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smtClean="0">
                <a:solidFill>
                  <a:srgbClr val="3F3F48"/>
                </a:solidFill>
              </a:rPr>
              <a:t>1) </a:t>
            </a:r>
            <a:r>
              <a:rPr kumimoji="0" lang="ko-KR" altLang="en-US" sz="1200" smtClean="0">
                <a:solidFill>
                  <a:srgbClr val="3F3F48"/>
                </a:solidFill>
              </a:rPr>
              <a:t>분석 대상 브랜드</a:t>
            </a:r>
            <a:r>
              <a:rPr kumimoji="0" lang="en-US" altLang="ko-KR" sz="1200" smtClean="0">
                <a:solidFill>
                  <a:srgbClr val="3F3F48"/>
                </a:solidFill>
              </a:rPr>
              <a:t>(</a:t>
            </a:r>
            <a:r>
              <a:rPr kumimoji="0" lang="ko-KR" altLang="en-US" sz="1200" smtClean="0">
                <a:solidFill>
                  <a:srgbClr val="3F3F48"/>
                </a:solidFill>
              </a:rPr>
              <a:t>삼성</a:t>
            </a:r>
            <a:r>
              <a:rPr kumimoji="0" lang="en-US" altLang="ko-KR" sz="1200" smtClean="0">
                <a:solidFill>
                  <a:srgbClr val="3F3F48"/>
                </a:solidFill>
              </a:rPr>
              <a:t>)</a:t>
            </a:r>
            <a:r>
              <a:rPr kumimoji="0" lang="ko-KR" altLang="en-US" sz="1200" smtClean="0">
                <a:solidFill>
                  <a:srgbClr val="3F3F48"/>
                </a:solidFill>
              </a:rPr>
              <a:t>의 마케팅</a:t>
            </a:r>
            <a:r>
              <a:rPr kumimoji="0" lang="en-US" altLang="ko-KR" sz="1200" smtClean="0">
                <a:solidFill>
                  <a:srgbClr val="3F3F48"/>
                </a:solidFill>
              </a:rPr>
              <a:t>, </a:t>
            </a:r>
            <a:r>
              <a:rPr kumimoji="0" lang="ko-KR" altLang="en-US" sz="1200" smtClean="0">
                <a:solidFill>
                  <a:srgbClr val="3F3F48"/>
                </a:solidFill>
              </a:rPr>
              <a:t>기획 부서</a:t>
            </a:r>
            <a:endParaRPr kumimoji="0" lang="en-US" altLang="ko-KR" sz="1200" smtClean="0">
              <a:solidFill>
                <a:srgbClr val="3F3F48"/>
              </a:solidFill>
            </a:endParaRPr>
          </a:p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smtClean="0">
                <a:solidFill>
                  <a:srgbClr val="3F3F48"/>
                </a:solidFill>
              </a:rPr>
              <a:t>2) </a:t>
            </a:r>
            <a:r>
              <a:rPr kumimoji="0" lang="ko-KR" altLang="en-US" sz="1200" smtClean="0">
                <a:solidFill>
                  <a:srgbClr val="3F3F48"/>
                </a:solidFill>
              </a:rPr>
              <a:t>위 타겟과 비슷한 비즈니스 환경을 가지고 있거나 유사한 전략을 고려하는 기업</a:t>
            </a:r>
            <a:endParaRPr kumimoji="0" lang="en-US" altLang="ko-KR" sz="1200" dirty="0">
              <a:solidFill>
                <a:srgbClr val="3F3F48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371703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맑은 고딕"/>
                <a:ea typeface="맑은 고딕"/>
              </a:rPr>
              <a:t>기대 효과</a:t>
            </a:r>
            <a:endParaRPr lang="ko-KR" altLang="en-US" sz="2000" b="1" u="sng" dirty="0">
              <a:solidFill>
                <a:srgbClr val="2D1152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55576" y="4293096"/>
            <a:ext cx="7632848" cy="194421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r>
              <a:rPr kumimoji="0" lang="ko-KR" altLang="en-US" sz="1200" smtClean="0">
                <a:solidFill>
                  <a:srgbClr val="3F3F48"/>
                </a:solidFill>
              </a:rPr>
              <a:t>현재 분석 대상 브랜드</a:t>
            </a:r>
            <a:r>
              <a:rPr kumimoji="0" lang="en-US" altLang="ko-KR" sz="1200" smtClean="0">
                <a:solidFill>
                  <a:srgbClr val="3F3F48"/>
                </a:solidFill>
              </a:rPr>
              <a:t>(</a:t>
            </a:r>
            <a:r>
              <a:rPr kumimoji="0" lang="ko-KR" altLang="en-US" sz="1200" smtClean="0">
                <a:solidFill>
                  <a:srgbClr val="3F3F48"/>
                </a:solidFill>
              </a:rPr>
              <a:t>삼성</a:t>
            </a:r>
            <a:r>
              <a:rPr kumimoji="0" lang="en-US" altLang="ko-KR" sz="1200" smtClean="0">
                <a:solidFill>
                  <a:srgbClr val="3F3F48"/>
                </a:solidFill>
              </a:rPr>
              <a:t>)</a:t>
            </a:r>
            <a:r>
              <a:rPr kumimoji="0" lang="ko-KR" altLang="en-US" sz="1200" smtClean="0">
                <a:solidFill>
                  <a:srgbClr val="3F3F48"/>
                </a:solidFill>
              </a:rPr>
              <a:t>가 가진 강점과 약점을 분석할 수 있다</a:t>
            </a:r>
            <a:r>
              <a:rPr kumimoji="0" lang="en-US" altLang="ko-KR" sz="1200" smtClean="0">
                <a:solidFill>
                  <a:srgbClr val="3F3F48"/>
                </a:solidFill>
              </a:rPr>
              <a:t>.</a:t>
            </a: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r>
              <a:rPr kumimoji="0" lang="ko-KR" altLang="en-US" sz="1200" smtClean="0">
                <a:solidFill>
                  <a:srgbClr val="3F3F48"/>
                </a:solidFill>
              </a:rPr>
              <a:t>프로젝트를 통해 도출된 결과를 바탕으로 앞으로의 전략</a:t>
            </a:r>
            <a:r>
              <a:rPr kumimoji="0" lang="en-US" altLang="ko-KR" sz="1200" smtClean="0">
                <a:solidFill>
                  <a:srgbClr val="3F3F48"/>
                </a:solidFill>
              </a:rPr>
              <a:t>&amp;</a:t>
            </a:r>
            <a:r>
              <a:rPr kumimoji="0" lang="ko-KR" altLang="en-US" sz="1200" smtClean="0">
                <a:solidFill>
                  <a:srgbClr val="3F3F48"/>
                </a:solidFill>
              </a:rPr>
              <a:t>기획에 적용하고 매출 향상에 기여할 수 있다</a:t>
            </a:r>
            <a:r>
              <a:rPr kumimoji="0" lang="en-US" altLang="ko-KR" sz="1200" smtClean="0">
                <a:solidFill>
                  <a:srgbClr val="3F3F48"/>
                </a:solidFill>
              </a:rPr>
              <a:t>.</a:t>
            </a:r>
          </a:p>
          <a:p>
            <a:pPr marL="336600" indent="-22860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r>
              <a:rPr kumimoji="0" lang="ko-KR" altLang="en-US" sz="1200" smtClean="0">
                <a:solidFill>
                  <a:srgbClr val="3F3F48"/>
                </a:solidFill>
              </a:rPr>
              <a:t>시장 점유 기업들의 전략을 앎으로써 시장 신규 진입 기업은 적절한 비즈니스 모델을 찾을 수 있다</a:t>
            </a:r>
            <a:r>
              <a:rPr kumimoji="0" lang="en-US" altLang="ko-KR" sz="1200" smtClean="0">
                <a:solidFill>
                  <a:srgbClr val="3F3F48"/>
                </a:solidFill>
              </a:rPr>
              <a:t>.</a:t>
            </a:r>
            <a:endParaRPr kumimoji="0" lang="en-US" altLang="ko-KR" sz="1200" dirty="0">
              <a:solidFill>
                <a:srgbClr val="3F3F4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4005</TotalTime>
  <Words>453</Words>
  <Application>Microsoft Office PowerPoint</Application>
  <PresentationFormat>화면 슬라이드 쇼(4:3)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Wingdings</vt:lpstr>
      <vt:lpstr>맑은 고딕</vt:lpstr>
      <vt:lpstr>Arial</vt:lpstr>
      <vt:lpstr>Office 테마</vt:lpstr>
      <vt:lpstr>1_Office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Noh taejin</cp:lastModifiedBy>
  <cp:revision>311</cp:revision>
  <dcterms:created xsi:type="dcterms:W3CDTF">2016-06-03T02:04:30Z</dcterms:created>
  <dcterms:modified xsi:type="dcterms:W3CDTF">2021-07-30T09:51:08Z</dcterms:modified>
</cp:coreProperties>
</file>