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PT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TSans-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PTSans-italic.fntdata"/><Relationship Id="rId16" Type="http://schemas.openxmlformats.org/officeDocument/2006/relationships/slide" Target="slides/slide12.xml"/><Relationship Id="rId38" Type="http://schemas.openxmlformats.org/officeDocument/2006/relationships/font" Target="fonts/PT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4fe1da9c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4fe1da9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50694ff33_2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50694ff3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US"/>
              <a:t>linux can be broken easily and wont fight you as you essentially kill it</a:t>
            </a:r>
            <a:endParaRPr/>
          </a:p>
          <a:p>
            <a:pPr indent="-298450" lvl="0" marL="457200" rtl="0" algn="l">
              <a:spcBef>
                <a:spcPts val="0"/>
              </a:spcBef>
              <a:spcAft>
                <a:spcPts val="0"/>
              </a:spcAft>
              <a:buSzPts val="1100"/>
              <a:buChar char="-"/>
            </a:pPr>
            <a:r>
              <a:rPr lang="en-US"/>
              <a:t>arch is the most mini version and requirs you to build from ground up</a:t>
            </a:r>
            <a:endParaRPr/>
          </a:p>
          <a:p>
            <a:pPr indent="-298450" lvl="0" marL="457200" rtl="0" algn="l">
              <a:spcBef>
                <a:spcPts val="0"/>
              </a:spcBef>
              <a:spcAft>
                <a:spcPts val="0"/>
              </a:spcAft>
              <a:buSzPts val="1100"/>
              <a:buChar char="-"/>
            </a:pPr>
            <a:r>
              <a:rPr lang="en-US"/>
              <a:t>comes with c compiler, asm compiler and linker and python</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50694ff33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50694ff33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50694ff33_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50694ff33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50694ff33_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50694ff33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50694ff33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50694ff33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50694ff33_2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50694ff33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50694ff33_2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50694ff33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d33898731e5aaee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d33898731e5aaee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437b0b3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437b0b3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50694ff33_2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50694ff3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437b0b34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437b0b3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696a5b75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696a5b7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696a5b750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696a5b7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437b0b34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437b0b3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437b0b34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437b0b3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437b0b34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437b0b34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437b0b34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437b0b3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437b0b34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437b0b34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696a5b750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4696a5b75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696a5b750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696a5b75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4fe1da53f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4fe1da53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Legitimate question.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696a5b750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696a5b75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696a5b750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696a5b75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696a5b750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696a5b75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4fe1da53f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4fe1da53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4fe1da53f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4fe1da53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https://en.wikipedia.org/wiki/Kernel_(operating_system)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4fe1da53f_2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4fe1da53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Q: What are embedded systems? used in cars where guis etc arent needed and the same function is needed RELIABLY</a:t>
            </a:r>
            <a:endParaRPr/>
          </a:p>
          <a:p>
            <a:pPr indent="0" lvl="0" marL="0" rtl="0" algn="l">
              <a:spcBef>
                <a:spcPts val="0"/>
              </a:spcBef>
              <a:spcAft>
                <a:spcPts val="0"/>
              </a:spcAft>
              <a:buNone/>
            </a:pPr>
            <a:r>
              <a:rPr lang="en-US"/>
              <a:t>A: Phones Tablets PDA’s (Android made with </a:t>
            </a:r>
            <a:r>
              <a:rPr lang="en-US"/>
              <a:t>subsidiary</a:t>
            </a:r>
            <a:r>
              <a:rPr lang="en-US"/>
              <a:t> of Linux)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4fe1da53f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4fe1da53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4fe1da53f_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4fe1da53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Q:How can you interact? A: Commands</a:t>
            </a:r>
            <a:endParaRPr/>
          </a:p>
          <a:p>
            <a:pPr indent="0" lvl="0" marL="0" rtl="0" algn="l">
              <a:spcBef>
                <a:spcPts val="0"/>
              </a:spcBef>
              <a:spcAft>
                <a:spcPts val="0"/>
              </a:spcAft>
              <a:buNone/>
            </a:pPr>
            <a:r>
              <a:rPr lang="en-US"/>
              <a:t>Q: Can’t I just use GUI? A: You can but you won’t get very far.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4fe1da53f_2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4fe1da53f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Talking point.</a:t>
            </a:r>
            <a:endParaRPr/>
          </a:p>
          <a:p>
            <a:pPr indent="0" lvl="0" marL="0" rtl="0" algn="l">
              <a:spcBef>
                <a:spcPts val="0"/>
              </a:spcBef>
              <a:spcAft>
                <a:spcPts val="0"/>
              </a:spcAft>
              <a:buClr>
                <a:schemeClr val="dk1"/>
              </a:buClr>
              <a:buSzPts val="1100"/>
              <a:buFont typeface="Arial"/>
              <a:buNone/>
            </a:pPr>
            <a:r>
              <a:rPr lang="en-US"/>
              <a:t>Gui easier to learn but can only take you so far, CLI lets us go that extra mile.</a:t>
            </a:r>
            <a:endParaRPr/>
          </a:p>
          <a:p>
            <a:pPr indent="0" lvl="0" marL="0" rtl="0" algn="l">
              <a:spcBef>
                <a:spcPts val="0"/>
              </a:spcBef>
              <a:spcAft>
                <a:spcPts val="0"/>
              </a:spcAft>
              <a:buClr>
                <a:schemeClr val="dk1"/>
              </a:buClr>
              <a:buSzPts val="1100"/>
              <a:buFont typeface="Arial"/>
              <a:buNone/>
            </a:pPr>
            <a:r>
              <a:rPr lang="en-US"/>
              <a:t>Gui is "safe" and has rules in place; but safe is boring and rules are restricting.</a:t>
            </a:r>
            <a:endParaRPr/>
          </a:p>
          <a:p>
            <a:pPr indent="0" lvl="0" marL="0" rtl="0" algn="l">
              <a:spcBef>
                <a:spcPts val="0"/>
              </a:spcBef>
              <a:spcAft>
                <a:spcPts val="0"/>
              </a:spcAft>
              <a:buClr>
                <a:schemeClr val="dk1"/>
              </a:buClr>
              <a:buSzPts val="1100"/>
              <a:buFont typeface="Arial"/>
              <a:buNone/>
            </a:pPr>
            <a:r>
              <a:rPr lang="en-US"/>
              <a:t>CLI is faster since we only use keyboard while GUI it's both keyboard and mouse.</a:t>
            </a:r>
            <a:endParaRPr/>
          </a:p>
          <a:p>
            <a:pPr indent="0" lvl="0" marL="0" rtl="0" algn="l">
              <a:spcBef>
                <a:spcPts val="0"/>
              </a:spcBef>
              <a:spcAft>
                <a:spcPts val="0"/>
              </a:spcAft>
              <a:buClr>
                <a:schemeClr val="dk1"/>
              </a:buClr>
              <a:buSzPts val="1100"/>
              <a:buFont typeface="Arial"/>
              <a:buNone/>
            </a:pPr>
            <a:r>
              <a:rPr lang="en-US"/>
              <a:t>Hacking is done from CLI, change my mind....</a:t>
            </a:r>
            <a:endParaRPr/>
          </a:p>
          <a:p>
            <a:pPr indent="0" lvl="0" marL="0" rtl="0" algn="l">
              <a:spcBef>
                <a:spcPts val="0"/>
              </a:spcBef>
              <a:spcAft>
                <a:spcPts val="0"/>
              </a:spcAft>
              <a:buClr>
                <a:schemeClr val="dk1"/>
              </a:buClr>
              <a:buSzPts val="1100"/>
              <a:buFont typeface="Arial"/>
              <a:buNone/>
            </a:pPr>
            <a:r>
              <a:rPr lang="en-US"/>
              <a:t>You can make shortcuts through GUI but if done with CLI not only can you create shortcuts but you can make some pretty sick scripts for almost anything.</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PT Sans"/>
              <a:buNone/>
              <a:defRPr b="0" i="0" sz="60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PT Sans"/>
                <a:ea typeface="PT Sans"/>
                <a:cs typeface="PT Sans"/>
                <a:sym typeface="PT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PT Sans"/>
                <a:ea typeface="PT Sans"/>
                <a:cs typeface="PT Sans"/>
                <a:sym typeface="PT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6" name="Google Shape;16;p2"/>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1"/>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3" name="Google Shape;73;p11"/>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7" name="Google Shape;77;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9" name="Google Shape;79;p12"/>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2" name="Google Shape;22;p3"/>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6" name="Google Shape;26;p4"/>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PT Sans"/>
              <a:buNone/>
              <a:defRPr b="0" i="0" sz="60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5"/>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PT Sans"/>
                <a:ea typeface="PT Sans"/>
                <a:cs typeface="PT Sans"/>
                <a:sym typeface="PT Sans"/>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PT Sans"/>
                <a:ea typeface="PT Sans"/>
                <a:cs typeface="PT Sans"/>
                <a:sym typeface="PT Sans"/>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PT Sans"/>
                <a:ea typeface="PT Sans"/>
                <a:cs typeface="PT Sans"/>
                <a:sym typeface="PT Sans"/>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9pPr>
          </a:lstStyle>
          <a:p/>
        </p:txBody>
      </p:sp>
      <p:sp>
        <p:nvSpPr>
          <p:cNvPr id="30" name="Google Shape;30;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2" name="Google Shape;32;p5"/>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7" name="Google Shape;37;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9" name="Google Shape;39;p6"/>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7"/>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9pPr>
          </a:lstStyle>
          <a:p/>
        </p:txBody>
      </p:sp>
      <p:sp>
        <p:nvSpPr>
          <p:cNvPr id="43" name="Google Shape;43;p7"/>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4" name="Google Shape;44;p7"/>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9pPr>
          </a:lstStyle>
          <a:p/>
        </p:txBody>
      </p:sp>
      <p:sp>
        <p:nvSpPr>
          <p:cNvPr id="45" name="Google Shape;45;p7"/>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6" name="Google Shape;46;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48" name="Google Shape;48;p7"/>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3" name="Google Shape;53;p8"/>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PT Sans"/>
              <a:buNone/>
              <a:defRPr b="0" i="0" sz="32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6" name="Google Shape;56;p9"/>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PT Sans"/>
                <a:ea typeface="PT Sans"/>
                <a:cs typeface="PT Sans"/>
                <a:sym typeface="PT Sans"/>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57" name="Google Shape;57;p9"/>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9pPr>
          </a:lstStyle>
          <a:p/>
        </p:txBody>
      </p:sp>
      <p:sp>
        <p:nvSpPr>
          <p:cNvPr id="58" name="Google Shape;58;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0" name="Google Shape;60;p9"/>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PT Sans"/>
              <a:buNone/>
              <a:defRPr b="0" i="0" sz="32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10"/>
          <p:cNvSpPr/>
          <p:nvPr>
            <p:ph idx="2" type="pic"/>
          </p:nvPr>
        </p:nvSpPr>
        <p:spPr>
          <a:xfrm>
            <a:off x="5183187" y="987425"/>
            <a:ext cx="6172199" cy="4873624"/>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PT Sans"/>
                <a:ea typeface="PT Sans"/>
                <a:cs typeface="PT Sans"/>
                <a:sym typeface="PT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PT Sans"/>
                <a:ea typeface="PT Sans"/>
                <a:cs typeface="PT Sans"/>
                <a:sym typeface="PT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PT Sans"/>
                <a:ea typeface="PT Sans"/>
                <a:cs typeface="PT Sans"/>
                <a:sym typeface="PT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9pPr>
          </a:lstStyle>
          <a:p/>
        </p:txBody>
      </p:sp>
      <p:sp>
        <p:nvSpPr>
          <p:cNvPr id="64" name="Google Shape;64;p10"/>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7" name="Google Shape;67;p10"/>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0" name="Google Shape;10;p1"/>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2235162"/>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lang="en-US" sz="7200"/>
              <a:t>Linux Fundamentals</a:t>
            </a:r>
            <a:endParaRPr b="0" i="0" sz="7200" u="none" cap="none" strike="noStrike">
              <a:solidFill>
                <a:schemeClr val="dk1"/>
              </a:solidFill>
              <a:latin typeface="PT Sans"/>
              <a:ea typeface="PT Sans"/>
              <a:cs typeface="PT Sans"/>
              <a:sym typeface="PT Sans"/>
            </a:endParaRPr>
          </a:p>
          <a:p>
            <a:pPr indent="0" lvl="0" marL="0" marR="0" rtl="0" algn="ctr">
              <a:lnSpc>
                <a:spcPct val="90000"/>
              </a:lnSpc>
              <a:spcBef>
                <a:spcPts val="0"/>
              </a:spcBef>
              <a:spcAft>
                <a:spcPts val="0"/>
              </a:spcAft>
              <a:buClr>
                <a:schemeClr val="dk1"/>
              </a:buClr>
              <a:buSzPts val="1100"/>
              <a:buFont typeface="Arial"/>
              <a:buNone/>
            </a:pPr>
            <a:r>
              <a:t/>
            </a:r>
            <a:endParaRPr b="0" i="0" sz="4800" u="none" cap="none" strike="noStrike">
              <a:solidFill>
                <a:schemeClr val="dk1"/>
              </a:solidFill>
              <a:latin typeface="PT Sans"/>
              <a:ea typeface="PT Sans"/>
              <a:cs typeface="PT Sans"/>
              <a:sym typeface="PT Sans"/>
            </a:endParaRPr>
          </a:p>
          <a:p>
            <a:pPr indent="0" lvl="0" marL="0" marR="0" rtl="0" algn="ctr">
              <a:lnSpc>
                <a:spcPct val="90000"/>
              </a:lnSpc>
              <a:spcBef>
                <a:spcPts val="0"/>
              </a:spcBef>
              <a:spcAft>
                <a:spcPts val="0"/>
              </a:spcAft>
              <a:buClr>
                <a:schemeClr val="dk1"/>
              </a:buClr>
              <a:buSzPts val="1100"/>
              <a:buFont typeface="Arial"/>
              <a:buNone/>
            </a:pPr>
            <a:r>
              <a:rPr lang="en-US" sz="3000"/>
              <a:t>What you need to know</a:t>
            </a:r>
            <a:endParaRPr b="0" i="0" sz="3000" u="none" cap="none" strike="noStrike">
              <a:solidFill>
                <a:schemeClr val="dk1"/>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Commands</a:t>
            </a:r>
            <a:endParaRPr/>
          </a:p>
        </p:txBody>
      </p:sp>
      <p:sp>
        <p:nvSpPr>
          <p:cNvPr id="140" name="Google Shape;140;p22"/>
          <p:cNvSpPr txBox="1"/>
          <p:nvPr>
            <p:ph idx="1" type="body"/>
          </p:nvPr>
        </p:nvSpPr>
        <p:spPr>
          <a:xfrm>
            <a:off x="838200" y="1825625"/>
            <a:ext cx="3964200" cy="435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US" sz="1200"/>
              <a:t>man [command]</a:t>
            </a:r>
            <a:endParaRPr sz="1200"/>
          </a:p>
          <a:p>
            <a:pPr indent="0" lvl="0" marL="0" rtl="0" algn="l">
              <a:spcBef>
                <a:spcPts val="1000"/>
              </a:spcBef>
              <a:spcAft>
                <a:spcPts val="0"/>
              </a:spcAft>
              <a:buClr>
                <a:schemeClr val="dk1"/>
              </a:buClr>
              <a:buSzPts val="1100"/>
              <a:buFont typeface="Arial"/>
              <a:buNone/>
            </a:pPr>
            <a:r>
              <a:rPr lang="en-US" sz="1200"/>
              <a:t>ls [options] [file]</a:t>
            </a:r>
            <a:endParaRPr sz="1200"/>
          </a:p>
          <a:p>
            <a:pPr indent="0" lvl="0" marL="0" rtl="0" algn="l">
              <a:spcBef>
                <a:spcPts val="1000"/>
              </a:spcBef>
              <a:spcAft>
                <a:spcPts val="0"/>
              </a:spcAft>
              <a:buClr>
                <a:schemeClr val="dk1"/>
              </a:buClr>
              <a:buSzPts val="1100"/>
              <a:buFont typeface="Arial"/>
              <a:buNone/>
            </a:pPr>
            <a:r>
              <a:rPr lang="en-US" sz="1200"/>
              <a:t>cd [directory]</a:t>
            </a:r>
            <a:endParaRPr sz="1200"/>
          </a:p>
          <a:p>
            <a:pPr indent="0" lvl="0" marL="0" rtl="0" algn="l">
              <a:spcBef>
                <a:spcPts val="1000"/>
              </a:spcBef>
              <a:spcAft>
                <a:spcPts val="0"/>
              </a:spcAft>
              <a:buClr>
                <a:schemeClr val="dk1"/>
              </a:buClr>
              <a:buSzPts val="1100"/>
              <a:buFont typeface="Arial"/>
              <a:buNone/>
            </a:pPr>
            <a:r>
              <a:rPr lang="en-US" sz="1200"/>
              <a:t>touch [filename.filetype]</a:t>
            </a:r>
            <a:endParaRPr sz="1200"/>
          </a:p>
          <a:p>
            <a:pPr indent="0" lvl="0" marL="0" rtl="0" algn="l">
              <a:spcBef>
                <a:spcPts val="1000"/>
              </a:spcBef>
              <a:spcAft>
                <a:spcPts val="0"/>
              </a:spcAft>
              <a:buClr>
                <a:schemeClr val="dk1"/>
              </a:buClr>
              <a:buSzPts val="1100"/>
              <a:buFont typeface="Arial"/>
              <a:buNone/>
            </a:pPr>
            <a:r>
              <a:rPr lang="en-US" sz="1200"/>
              <a:t>cat [filename]</a:t>
            </a:r>
            <a:endParaRPr sz="1200"/>
          </a:p>
          <a:p>
            <a:pPr indent="0" lvl="0" marL="0" rtl="0" algn="l">
              <a:spcBef>
                <a:spcPts val="1000"/>
              </a:spcBef>
              <a:spcAft>
                <a:spcPts val="0"/>
              </a:spcAft>
              <a:buClr>
                <a:schemeClr val="dk1"/>
              </a:buClr>
              <a:buSzPts val="1100"/>
              <a:buFont typeface="Arial"/>
              <a:buNone/>
            </a:pPr>
            <a:r>
              <a:rPr lang="en-US" sz="1200"/>
              <a:t>vim/nano/gedit(subl) [filename]</a:t>
            </a:r>
            <a:endParaRPr sz="1200"/>
          </a:p>
          <a:p>
            <a:pPr indent="0" lvl="0" marL="0" rtl="0" algn="l">
              <a:spcBef>
                <a:spcPts val="1000"/>
              </a:spcBef>
              <a:spcAft>
                <a:spcPts val="0"/>
              </a:spcAft>
              <a:buClr>
                <a:schemeClr val="dk1"/>
              </a:buClr>
              <a:buSzPts val="1100"/>
              <a:buFont typeface="Arial"/>
              <a:buNone/>
            </a:pPr>
            <a:r>
              <a:rPr lang="en-US" sz="1200"/>
              <a:t>mkdir/rm("dir"(-r)) [directoryName]</a:t>
            </a:r>
            <a:endParaRPr sz="1200"/>
          </a:p>
          <a:p>
            <a:pPr indent="0" lvl="0" marL="0" rtl="0" algn="l">
              <a:spcBef>
                <a:spcPts val="1000"/>
              </a:spcBef>
              <a:spcAft>
                <a:spcPts val="0"/>
              </a:spcAft>
              <a:buClr>
                <a:schemeClr val="dk1"/>
              </a:buClr>
              <a:buSzPts val="1100"/>
              <a:buFont typeface="Arial"/>
              <a:buNone/>
            </a:pPr>
            <a:r>
              <a:rPr lang="en-US" sz="1200"/>
              <a:t>cp [source(file/directory)] [destination(directory)]</a:t>
            </a:r>
            <a:endParaRPr sz="1200"/>
          </a:p>
          <a:p>
            <a:pPr indent="0" lvl="0" marL="0" rtl="0" algn="l">
              <a:spcBef>
                <a:spcPts val="1000"/>
              </a:spcBef>
              <a:spcAft>
                <a:spcPts val="0"/>
              </a:spcAft>
              <a:buClr>
                <a:schemeClr val="dk1"/>
              </a:buClr>
              <a:buSzPts val="1100"/>
              <a:buFont typeface="Arial"/>
              <a:buNone/>
            </a:pPr>
            <a:r>
              <a:rPr lang="en-US" sz="1200"/>
              <a:t>echo [string]</a:t>
            </a:r>
            <a:endParaRPr sz="1200"/>
          </a:p>
          <a:p>
            <a:pPr indent="0" lvl="0" marL="0" rtl="0" algn="l">
              <a:spcBef>
                <a:spcPts val="1000"/>
              </a:spcBef>
              <a:spcAft>
                <a:spcPts val="0"/>
              </a:spcAft>
              <a:buClr>
                <a:schemeClr val="dk1"/>
              </a:buClr>
              <a:buSzPts val="1100"/>
              <a:buFont typeface="Arial"/>
              <a:buNone/>
            </a:pPr>
            <a:r>
              <a:rPr lang="en-US" sz="1200"/>
              <a:t>which [executeableName]</a:t>
            </a:r>
            <a:endParaRPr sz="1200"/>
          </a:p>
          <a:p>
            <a:pPr indent="0" lvl="0" marL="0" rtl="0" algn="l">
              <a:spcBef>
                <a:spcPts val="1000"/>
              </a:spcBef>
              <a:spcAft>
                <a:spcPts val="0"/>
              </a:spcAft>
              <a:buClr>
                <a:schemeClr val="dk1"/>
              </a:buClr>
              <a:buSzPts val="1100"/>
              <a:buFont typeface="Arial"/>
              <a:buNone/>
            </a:pPr>
            <a:r>
              <a:rPr lang="en-US" sz="1200"/>
              <a:t>chmod [oct|oct|oct] [file/directory]</a:t>
            </a:r>
            <a:endParaRPr sz="1200"/>
          </a:p>
          <a:p>
            <a:pPr indent="0" lvl="0" marL="0" rtl="0" algn="l">
              <a:spcBef>
                <a:spcPts val="1000"/>
              </a:spcBef>
              <a:spcAft>
                <a:spcPts val="0"/>
              </a:spcAft>
              <a:buClr>
                <a:schemeClr val="dk1"/>
              </a:buClr>
              <a:buSzPts val="1100"/>
              <a:buFont typeface="Arial"/>
              <a:buNone/>
            </a:pPr>
            <a:r>
              <a:rPr lang="en-US" sz="1200"/>
              <a:t>chown [userName] [file/directory]</a:t>
            </a:r>
            <a:endParaRPr sz="1200"/>
          </a:p>
          <a:p>
            <a:pPr indent="0" lvl="0" marL="0" rtl="0" algn="l">
              <a:spcBef>
                <a:spcPts val="1000"/>
              </a:spcBef>
              <a:spcAft>
                <a:spcPts val="0"/>
              </a:spcAft>
              <a:buClr>
                <a:schemeClr val="dk1"/>
              </a:buClr>
              <a:buSzPts val="1100"/>
              <a:buFont typeface="Arial"/>
              <a:buNone/>
            </a:pPr>
            <a:r>
              <a:rPr lang="en-US" sz="1200"/>
              <a:t>sudo apt</a:t>
            </a:r>
            <a:endParaRPr sz="1200"/>
          </a:p>
          <a:p>
            <a:pPr indent="0" lvl="0" marL="0" rtl="0" algn="l">
              <a:spcBef>
                <a:spcPts val="1000"/>
              </a:spcBef>
              <a:spcAft>
                <a:spcPts val="0"/>
              </a:spcAft>
              <a:buNone/>
            </a:pPr>
            <a:r>
              <a:t/>
            </a:r>
            <a:endParaRPr/>
          </a:p>
        </p:txBody>
      </p:sp>
      <p:sp>
        <p:nvSpPr>
          <p:cNvPr id="141" name="Google Shape;141;p22"/>
          <p:cNvSpPr txBox="1"/>
          <p:nvPr/>
        </p:nvSpPr>
        <p:spPr>
          <a:xfrm>
            <a:off x="5622825" y="2166175"/>
            <a:ext cx="5420100" cy="29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434343"/>
                </a:solidFill>
              </a:rPr>
              <a:t>https://explainshell.com/</a:t>
            </a:r>
            <a:endParaRPr sz="3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Before you use:</a:t>
            </a:r>
            <a:endParaRPr/>
          </a:p>
        </p:txBody>
      </p:sp>
      <p:sp>
        <p:nvSpPr>
          <p:cNvPr id="147" name="Google Shape;147;p23"/>
          <p:cNvSpPr txBox="1"/>
          <p:nvPr>
            <p:ph idx="1" type="body"/>
          </p:nvPr>
        </p:nvSpPr>
        <p:spPr>
          <a:xfrm>
            <a:off x="838200" y="1825625"/>
            <a:ext cx="10515600" cy="8475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Linux won’t fight you when you try to break it -&gt; sudo rm -rf /*</a:t>
            </a:r>
            <a:endParaRPr/>
          </a:p>
          <a:p>
            <a:pPr indent="0" lvl="0" marL="457200" rtl="0" algn="l">
              <a:spcBef>
                <a:spcPts val="1000"/>
              </a:spcBef>
              <a:spcAft>
                <a:spcPts val="0"/>
              </a:spcAft>
              <a:buNone/>
            </a:pPr>
            <a:r>
              <a:t/>
            </a:r>
            <a:endParaRPr sz="1800"/>
          </a:p>
        </p:txBody>
      </p:sp>
      <p:sp>
        <p:nvSpPr>
          <p:cNvPr id="148" name="Google Shape;148;p23"/>
          <p:cNvSpPr txBox="1"/>
          <p:nvPr/>
        </p:nvSpPr>
        <p:spPr>
          <a:xfrm>
            <a:off x="852300" y="2525675"/>
            <a:ext cx="10487400" cy="958800"/>
          </a:xfrm>
          <a:prstGeom prst="rect">
            <a:avLst/>
          </a:prstGeom>
          <a:noFill/>
          <a:ln>
            <a:noFill/>
          </a:ln>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Some distros come bare boned and allow the user to build the distro to their liking</a:t>
            </a:r>
            <a:endParaRPr sz="2800">
              <a:solidFill>
                <a:schemeClr val="dk1"/>
              </a:solidFill>
              <a:latin typeface="PT Sans"/>
              <a:ea typeface="PT Sans"/>
              <a:cs typeface="PT Sans"/>
              <a:sym typeface="PT Sans"/>
            </a:endParaRPr>
          </a:p>
          <a:p>
            <a:pPr indent="0" lvl="0" marL="457200" rtl="0" algn="l">
              <a:lnSpc>
                <a:spcPct val="90000"/>
              </a:lnSpc>
              <a:spcBef>
                <a:spcPts val="1000"/>
              </a:spcBef>
              <a:spcAft>
                <a:spcPts val="0"/>
              </a:spcAft>
              <a:buClr>
                <a:schemeClr val="dk1"/>
              </a:buClr>
              <a:buSzPts val="1100"/>
              <a:buFont typeface="Arial"/>
              <a:buNone/>
            </a:pPr>
            <a:r>
              <a:t/>
            </a:r>
            <a:endParaRPr/>
          </a:p>
        </p:txBody>
      </p:sp>
      <p:sp>
        <p:nvSpPr>
          <p:cNvPr id="149" name="Google Shape;149;p23"/>
          <p:cNvSpPr txBox="1"/>
          <p:nvPr/>
        </p:nvSpPr>
        <p:spPr>
          <a:xfrm>
            <a:off x="838200" y="3484475"/>
            <a:ext cx="9567900" cy="1124700"/>
          </a:xfrm>
          <a:prstGeom prst="rect">
            <a:avLst/>
          </a:prstGeom>
          <a:noFill/>
          <a:ln>
            <a:noFill/>
          </a:ln>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Linux comes pre packed with all your programming needs, the Yoda for the aspiring programmer</a:t>
            </a:r>
            <a:endParaRPr sz="2800">
              <a:solidFill>
                <a:schemeClr val="dk1"/>
              </a:solidFill>
              <a:latin typeface="PT Sans"/>
              <a:ea typeface="PT Sans"/>
              <a:cs typeface="PT Sans"/>
              <a:sym typeface="PT Sans"/>
            </a:endParaRPr>
          </a:p>
          <a:p>
            <a:pPr indent="0" lvl="0" marL="457200" rtl="0" algn="l">
              <a:lnSpc>
                <a:spcPct val="90000"/>
              </a:lnSpc>
              <a:spcBef>
                <a:spcPts val="1000"/>
              </a:spcBef>
              <a:spcAft>
                <a:spcPts val="0"/>
              </a:spcAft>
              <a:buClr>
                <a:schemeClr val="dk1"/>
              </a:buClr>
              <a:buSzPts val="1100"/>
              <a:buFont typeface="Arial"/>
              <a:buNone/>
            </a:pPr>
            <a:r>
              <a:t/>
            </a:r>
            <a:endParaRPr/>
          </a:p>
        </p:txBody>
      </p:sp>
      <p:sp>
        <p:nvSpPr>
          <p:cNvPr id="150" name="Google Shape;150;p23"/>
          <p:cNvSpPr txBox="1"/>
          <p:nvPr/>
        </p:nvSpPr>
        <p:spPr>
          <a:xfrm>
            <a:off x="852300" y="4609175"/>
            <a:ext cx="7023900" cy="1493400"/>
          </a:xfrm>
          <a:prstGeom prst="rect">
            <a:avLst/>
          </a:prstGeom>
          <a:noFill/>
          <a:ln>
            <a:noFill/>
          </a:ln>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The terminal makes you look like you’re in a movie scene hacking the pentagon </a:t>
            </a:r>
            <a:endParaRPr sz="2800">
              <a:solidFill>
                <a:schemeClr val="dk1"/>
              </a:solidFill>
              <a:latin typeface="PT Sans"/>
              <a:ea typeface="PT Sans"/>
              <a:cs typeface="PT Sans"/>
              <a:sym typeface="PT Sans"/>
            </a:endParaRPr>
          </a:p>
          <a:p>
            <a:pPr indent="0" lvl="0" marL="457200" rtl="0" algn="l">
              <a:lnSpc>
                <a:spcPct val="90000"/>
              </a:lnSpc>
              <a:spcBef>
                <a:spcPts val="1000"/>
              </a:spcBef>
              <a:spcAft>
                <a:spcPts val="0"/>
              </a:spcAft>
              <a:buClr>
                <a:schemeClr val="dk1"/>
              </a:buClr>
              <a:buSzPts val="1100"/>
              <a:buFont typeface="Arial"/>
              <a:buNone/>
            </a:pPr>
            <a:r>
              <a:rPr lang="en-US" sz="1800">
                <a:solidFill>
                  <a:schemeClr val="dk1"/>
                </a:solidFill>
                <a:latin typeface="PT Sans"/>
                <a:ea typeface="PT Sans"/>
                <a:cs typeface="PT Sans"/>
                <a:sym typeface="PT Sans"/>
              </a:rPr>
              <a:t>^ it doesn’t really but I still pretend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txBox="1"/>
          <p:nvPr>
            <p:ph idx="1" type="body"/>
          </p:nvPr>
        </p:nvSpPr>
        <p:spPr>
          <a:xfrm>
            <a:off x="838200" y="0"/>
            <a:ext cx="10515600" cy="6176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p>
        </p:txBody>
      </p:sp>
      <p:pic>
        <p:nvPicPr>
          <p:cNvPr id="157" name="Google Shape;157;p24"/>
          <p:cNvPicPr preferRelativeResize="0"/>
          <p:nvPr/>
        </p:nvPicPr>
        <p:blipFill>
          <a:blip r:embed="rId3">
            <a:alphaModFix/>
          </a:blip>
          <a:stretch>
            <a:fillRect/>
          </a:stretch>
        </p:blipFill>
        <p:spPr>
          <a:xfrm>
            <a:off x="2245838" y="996329"/>
            <a:ext cx="7700325" cy="460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Exercise time !!</a:t>
            </a:r>
            <a:endParaRPr/>
          </a:p>
        </p:txBody>
      </p:sp>
      <p:sp>
        <p:nvSpPr>
          <p:cNvPr id="163" name="Google Shape;163;p25"/>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Connor made this fun exercise, it still doesn’t make up for using an extra n for his name. </a:t>
            </a:r>
            <a:endParaRPr/>
          </a:p>
          <a:p>
            <a:pPr indent="-406400" lvl="0" marL="457200" rtl="0" algn="l">
              <a:spcBef>
                <a:spcPts val="0"/>
              </a:spcBef>
              <a:spcAft>
                <a:spcPts val="0"/>
              </a:spcAft>
              <a:buSzPts val="2800"/>
              <a:buChar char="•"/>
            </a:pPr>
            <a:r>
              <a:rPr lang="en-US"/>
              <a:t>Log into Linux on a computer and get ready to use the force of the terminal. </a:t>
            </a:r>
            <a:endParaRPr/>
          </a:p>
          <a:p>
            <a:pPr indent="0" lvl="0" marL="0" rtl="0" algn="l">
              <a:spcBef>
                <a:spcPts val="1000"/>
              </a:spcBef>
              <a:spcAft>
                <a:spcPts val="0"/>
              </a:spcAft>
              <a:buNone/>
            </a:pPr>
            <a:r>
              <a:t/>
            </a:r>
            <a:endParaRPr/>
          </a:p>
        </p:txBody>
      </p:sp>
      <p:pic>
        <p:nvPicPr>
          <p:cNvPr id="164" name="Google Shape;164;p25"/>
          <p:cNvPicPr preferRelativeResize="0"/>
          <p:nvPr/>
        </p:nvPicPr>
        <p:blipFill>
          <a:blip r:embed="rId3">
            <a:alphaModFix/>
          </a:blip>
          <a:stretch>
            <a:fillRect/>
          </a:stretch>
        </p:blipFill>
        <p:spPr>
          <a:xfrm>
            <a:off x="2927900" y="3786025"/>
            <a:ext cx="5638800" cy="278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New to Linux exercise:</a:t>
            </a:r>
            <a:endParaRPr/>
          </a:p>
        </p:txBody>
      </p:sp>
      <p:sp>
        <p:nvSpPr>
          <p:cNvPr id="170" name="Google Shape;170;p26"/>
          <p:cNvSpPr txBox="1"/>
          <p:nvPr>
            <p:ph idx="1" type="body"/>
          </p:nvPr>
        </p:nvSpPr>
        <p:spPr>
          <a:xfrm>
            <a:off x="838200" y="1311825"/>
            <a:ext cx="10515600" cy="13257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This exercise will be a nice time to use them new commands you’ve just learned</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71" name="Google Shape;171;p26"/>
          <p:cNvSpPr txBox="1"/>
          <p:nvPr/>
        </p:nvSpPr>
        <p:spPr>
          <a:xfrm>
            <a:off x="866100" y="2637525"/>
            <a:ext cx="10459800" cy="1962000"/>
          </a:xfrm>
          <a:prstGeom prst="rect">
            <a:avLst/>
          </a:prstGeom>
          <a:noFill/>
          <a:ln>
            <a:noFill/>
          </a:ln>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We are going to make a new directory called ‘LinuxTalk’, make a file inside that directory called ‘firstfile.txt, add text to the file and print the files contents to our screen. All from within the terminal !</a:t>
            </a:r>
            <a:endParaRPr sz="2800">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latin typeface="PT Sans"/>
              <a:ea typeface="PT Sans"/>
              <a:cs typeface="PT Sans"/>
              <a:sym typeface="PT Sans"/>
            </a:endParaRPr>
          </a:p>
          <a:p>
            <a:pPr indent="0" lvl="0" marL="457200" rtl="0" algn="l">
              <a:lnSpc>
                <a:spcPct val="90000"/>
              </a:lnSpc>
              <a:spcBef>
                <a:spcPts val="1000"/>
              </a:spcBef>
              <a:spcAft>
                <a:spcPts val="0"/>
              </a:spcAft>
              <a:buNone/>
            </a:pPr>
            <a:r>
              <a:t/>
            </a:r>
            <a:endParaRPr/>
          </a:p>
        </p:txBody>
      </p:sp>
      <p:sp>
        <p:nvSpPr>
          <p:cNvPr id="172" name="Google Shape;172;p26"/>
          <p:cNvSpPr txBox="1"/>
          <p:nvPr/>
        </p:nvSpPr>
        <p:spPr>
          <a:xfrm>
            <a:off x="894125" y="4894625"/>
            <a:ext cx="7872000" cy="1373400"/>
          </a:xfrm>
          <a:prstGeom prst="rect">
            <a:avLst/>
          </a:prstGeom>
          <a:noFill/>
          <a:ln>
            <a:noFill/>
          </a:ln>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Higher difficulty exercise to follow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More eventful exercise </a:t>
            </a:r>
            <a:endParaRPr/>
          </a:p>
        </p:txBody>
      </p:sp>
      <p:sp>
        <p:nvSpPr>
          <p:cNvPr id="178" name="Google Shape;178;p27"/>
          <p:cNvSpPr txBox="1"/>
          <p:nvPr>
            <p:ph idx="1" type="body"/>
          </p:nvPr>
        </p:nvSpPr>
        <p:spPr>
          <a:xfrm>
            <a:off x="838200" y="1797975"/>
            <a:ext cx="10515600" cy="100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US"/>
              <a:t>Sign into Redbrick:</a:t>
            </a:r>
            <a:endParaRPr/>
          </a:p>
          <a:p>
            <a:pPr indent="0" lvl="0" marL="0" marR="114300" rtl="0" algn="l">
              <a:lnSpc>
                <a:spcPct val="115000"/>
              </a:lnSpc>
              <a:spcBef>
                <a:spcPts val="100"/>
              </a:spcBef>
              <a:spcAft>
                <a:spcPts val="0"/>
              </a:spcAft>
              <a:buNone/>
            </a:pPr>
            <a:r>
              <a:t/>
            </a:r>
            <a:endParaRPr sz="1800"/>
          </a:p>
          <a:p>
            <a:pPr indent="0" lvl="0" marL="0" marR="114300" rtl="0" algn="l">
              <a:lnSpc>
                <a:spcPct val="115000"/>
              </a:lnSpc>
              <a:spcBef>
                <a:spcPts val="1200"/>
              </a:spcBef>
              <a:spcAft>
                <a:spcPts val="0"/>
              </a:spcAft>
              <a:buClr>
                <a:schemeClr val="dk1"/>
              </a:buClr>
              <a:buSzPts val="1100"/>
              <a:buFont typeface="Arial"/>
              <a:buNone/>
            </a:pPr>
            <a:r>
              <a:t/>
            </a:r>
            <a:endParaRPr sz="1800"/>
          </a:p>
          <a:p>
            <a:pPr indent="0" lvl="0" marL="0" rtl="0" algn="l">
              <a:lnSpc>
                <a:spcPct val="110000"/>
              </a:lnSpc>
              <a:spcBef>
                <a:spcPts val="1200"/>
              </a:spcBef>
              <a:spcAft>
                <a:spcPts val="0"/>
              </a:spcAft>
              <a:buClr>
                <a:schemeClr val="dk1"/>
              </a:buClr>
              <a:buSzPts val="1100"/>
              <a:buFont typeface="Arial"/>
              <a:buNone/>
            </a:pPr>
            <a:r>
              <a:t/>
            </a:r>
            <a:endParaRPr sz="900">
              <a:solidFill>
                <a:srgbClr val="ADAEB0"/>
              </a:solidFill>
              <a:latin typeface="Arial"/>
              <a:ea typeface="Arial"/>
              <a:cs typeface="Arial"/>
              <a:sym typeface="Arial"/>
            </a:endParaRPr>
          </a:p>
          <a:p>
            <a:pPr indent="0" lvl="0" marL="0" rtl="0" algn="l">
              <a:spcBef>
                <a:spcPts val="1200"/>
              </a:spcBef>
              <a:spcAft>
                <a:spcPts val="0"/>
              </a:spcAft>
              <a:buNone/>
            </a:pPr>
            <a:r>
              <a:t/>
            </a:r>
            <a:endParaRPr sz="1800"/>
          </a:p>
          <a:p>
            <a:pPr indent="0" lvl="0" marL="0" rtl="0" algn="l">
              <a:spcBef>
                <a:spcPts val="1000"/>
              </a:spcBef>
              <a:spcAft>
                <a:spcPts val="0"/>
              </a:spcAft>
              <a:buNone/>
            </a:pPr>
            <a:r>
              <a:t/>
            </a:r>
            <a:endParaRPr/>
          </a:p>
        </p:txBody>
      </p:sp>
      <p:sp>
        <p:nvSpPr>
          <p:cNvPr id="179" name="Google Shape;179;p27"/>
          <p:cNvSpPr txBox="1"/>
          <p:nvPr/>
        </p:nvSpPr>
        <p:spPr>
          <a:xfrm>
            <a:off x="838200" y="2590200"/>
            <a:ext cx="6286500" cy="599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1800">
                <a:solidFill>
                  <a:schemeClr val="dk1"/>
                </a:solidFill>
                <a:latin typeface="PT Sans"/>
                <a:ea typeface="PT Sans"/>
                <a:cs typeface="PT Sans"/>
                <a:sym typeface="PT Sans"/>
              </a:rPr>
              <a:t>ssh ‘yourUserName’@redbrick.dcu.ie</a:t>
            </a:r>
            <a:endParaRPr sz="1800">
              <a:solidFill>
                <a:schemeClr val="dk1"/>
              </a:solidFill>
              <a:latin typeface="PT Sans"/>
              <a:ea typeface="PT Sans"/>
              <a:cs typeface="PT Sans"/>
              <a:sym typeface="PT Sans"/>
            </a:endParaRPr>
          </a:p>
          <a:p>
            <a:pPr indent="0" lvl="0" marL="0" rtl="0" algn="l">
              <a:spcBef>
                <a:spcPts val="0"/>
              </a:spcBef>
              <a:spcAft>
                <a:spcPts val="0"/>
              </a:spcAft>
              <a:buNone/>
            </a:pPr>
            <a:r>
              <a:t/>
            </a:r>
            <a:endParaRPr/>
          </a:p>
        </p:txBody>
      </p:sp>
      <p:sp>
        <p:nvSpPr>
          <p:cNvPr id="180" name="Google Shape;180;p27"/>
          <p:cNvSpPr txBox="1"/>
          <p:nvPr/>
        </p:nvSpPr>
        <p:spPr>
          <a:xfrm>
            <a:off x="838200" y="3355275"/>
            <a:ext cx="5622900" cy="728100"/>
          </a:xfrm>
          <a:prstGeom prst="rect">
            <a:avLst/>
          </a:prstGeom>
          <a:noFill/>
          <a:ln>
            <a:noFill/>
          </a:ln>
        </p:spPr>
        <p:txBody>
          <a:bodyPr anchorCtr="0" anchor="t" bIns="91425" lIns="91425" spcFirstLastPara="1" rIns="91425" wrap="square" tIns="91425">
            <a:noAutofit/>
          </a:bodyPr>
          <a:lstStyle/>
          <a:p>
            <a:pPr indent="0" lvl="0" marL="0" marR="114300" rtl="0" algn="l">
              <a:lnSpc>
                <a:spcPct val="115000"/>
              </a:lnSpc>
              <a:spcBef>
                <a:spcPts val="100"/>
              </a:spcBef>
              <a:spcAft>
                <a:spcPts val="1200"/>
              </a:spcAft>
              <a:buClr>
                <a:schemeClr val="dk1"/>
              </a:buClr>
              <a:buSzPts val="1100"/>
              <a:buFont typeface="Arial"/>
              <a:buNone/>
            </a:pPr>
            <a:r>
              <a:rPr lang="en-US" sz="1800">
                <a:solidFill>
                  <a:schemeClr val="dk1"/>
                </a:solidFill>
                <a:latin typeface="PT Sans"/>
                <a:ea typeface="PT Sans"/>
                <a:cs typeface="PT Sans"/>
                <a:sym typeface="PT Sans"/>
              </a:rPr>
              <a:t>cp /home/committe/mulreac/talks/file.txt ~/file.txt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How do I get/use Linux ?</a:t>
            </a:r>
            <a:endParaRPr/>
          </a:p>
        </p:txBody>
      </p:sp>
      <p:sp>
        <p:nvSpPr>
          <p:cNvPr id="186" name="Google Shape;186;p28"/>
          <p:cNvSpPr txBox="1"/>
          <p:nvPr>
            <p:ph idx="1" type="body"/>
          </p:nvPr>
        </p:nvSpPr>
        <p:spPr>
          <a:xfrm>
            <a:off x="838200" y="1825625"/>
            <a:ext cx="10515600" cy="7461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Download your desired distro.</a:t>
            </a:r>
            <a:endParaRPr/>
          </a:p>
          <a:p>
            <a:pPr indent="0" lvl="0" marL="457200" rtl="0" algn="l">
              <a:spcBef>
                <a:spcPts val="1000"/>
              </a:spcBef>
              <a:spcAft>
                <a:spcPts val="0"/>
              </a:spcAft>
              <a:buNone/>
            </a:pPr>
            <a:r>
              <a:t/>
            </a:r>
            <a:endParaRPr/>
          </a:p>
        </p:txBody>
      </p:sp>
      <p:sp>
        <p:nvSpPr>
          <p:cNvPr id="187" name="Google Shape;187;p28"/>
          <p:cNvSpPr txBox="1"/>
          <p:nvPr/>
        </p:nvSpPr>
        <p:spPr>
          <a:xfrm>
            <a:off x="838200" y="2286000"/>
            <a:ext cx="10515600" cy="672300"/>
          </a:xfrm>
          <a:prstGeom prst="rect">
            <a:avLst/>
          </a:prstGeom>
          <a:noFill/>
          <a:ln>
            <a:noFill/>
          </a:ln>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You now have options:</a:t>
            </a:r>
            <a:endParaRPr sz="2800">
              <a:solidFill>
                <a:schemeClr val="dk1"/>
              </a:solidFill>
              <a:latin typeface="PT Sans"/>
              <a:ea typeface="PT Sans"/>
              <a:cs typeface="PT Sans"/>
              <a:sym typeface="PT Sans"/>
            </a:endParaRPr>
          </a:p>
          <a:p>
            <a:pPr indent="0" lvl="0" marL="457200" rtl="0" algn="l">
              <a:lnSpc>
                <a:spcPct val="90000"/>
              </a:lnSpc>
              <a:spcBef>
                <a:spcPts val="1000"/>
              </a:spcBef>
              <a:spcAft>
                <a:spcPts val="0"/>
              </a:spcAft>
              <a:buNone/>
            </a:pPr>
            <a:r>
              <a:t/>
            </a:r>
            <a:endParaRPr/>
          </a:p>
        </p:txBody>
      </p:sp>
      <p:sp>
        <p:nvSpPr>
          <p:cNvPr id="188" name="Google Shape;188;p28"/>
          <p:cNvSpPr txBox="1"/>
          <p:nvPr/>
        </p:nvSpPr>
        <p:spPr>
          <a:xfrm>
            <a:off x="1198300" y="2958300"/>
            <a:ext cx="7687500" cy="2018700"/>
          </a:xfrm>
          <a:prstGeom prst="rect">
            <a:avLst/>
          </a:prstGeom>
          <a:noFill/>
          <a:ln>
            <a:noFill/>
          </a:ln>
        </p:spPr>
        <p:txBody>
          <a:bodyPr anchorCtr="0" anchor="t" bIns="91425" lIns="91425" spcFirstLastPara="1" rIns="91425" wrap="square" tIns="91425">
            <a:noAutofit/>
          </a:bodyPr>
          <a:lstStyle/>
          <a:p>
            <a:pPr indent="-381000" lvl="0" marL="457200" rtl="0" algn="l">
              <a:lnSpc>
                <a:spcPct val="90000"/>
              </a:lnSpc>
              <a:spcBef>
                <a:spcPts val="1000"/>
              </a:spcBef>
              <a:spcAft>
                <a:spcPts val="0"/>
              </a:spcAft>
              <a:buClr>
                <a:schemeClr val="dk1"/>
              </a:buClr>
              <a:buSzPts val="2400"/>
              <a:buAutoNum type="arabicPeriod"/>
            </a:pPr>
            <a:r>
              <a:rPr lang="en-US" sz="2400">
                <a:solidFill>
                  <a:schemeClr val="dk1"/>
                </a:solidFill>
                <a:latin typeface="PT Sans"/>
                <a:ea typeface="PT Sans"/>
                <a:cs typeface="PT Sans"/>
                <a:sym typeface="PT Sans"/>
              </a:rPr>
              <a:t>Join the dark side and nuke your HDD and let Linux run wild.</a:t>
            </a:r>
            <a:endParaRPr sz="2400">
              <a:solidFill>
                <a:schemeClr val="dk1"/>
              </a:solidFill>
              <a:latin typeface="PT Sans"/>
              <a:ea typeface="PT Sans"/>
              <a:cs typeface="PT Sans"/>
              <a:sym typeface="PT Sans"/>
            </a:endParaRPr>
          </a:p>
          <a:p>
            <a:pPr indent="-381000" lvl="0" marL="457200" rtl="0" algn="l">
              <a:lnSpc>
                <a:spcPct val="90000"/>
              </a:lnSpc>
              <a:spcBef>
                <a:spcPts val="0"/>
              </a:spcBef>
              <a:spcAft>
                <a:spcPts val="0"/>
              </a:spcAft>
              <a:buClr>
                <a:schemeClr val="dk1"/>
              </a:buClr>
              <a:buSzPts val="2400"/>
              <a:buAutoNum type="arabicPeriod"/>
            </a:pPr>
            <a:r>
              <a:rPr lang="en-US" sz="2400">
                <a:solidFill>
                  <a:schemeClr val="dk1"/>
                </a:solidFill>
                <a:latin typeface="PT Sans"/>
                <a:ea typeface="PT Sans"/>
                <a:cs typeface="PT Sans"/>
                <a:sym typeface="PT Sans"/>
              </a:rPr>
              <a:t>Use a VM on your existing OS</a:t>
            </a:r>
            <a:endParaRPr sz="2400">
              <a:solidFill>
                <a:schemeClr val="dk1"/>
              </a:solidFill>
              <a:latin typeface="PT Sans"/>
              <a:ea typeface="PT Sans"/>
              <a:cs typeface="PT Sans"/>
              <a:sym typeface="PT Sans"/>
            </a:endParaRPr>
          </a:p>
          <a:p>
            <a:pPr indent="-381000" lvl="0" marL="457200" rtl="0" algn="l">
              <a:lnSpc>
                <a:spcPct val="90000"/>
              </a:lnSpc>
              <a:spcBef>
                <a:spcPts val="0"/>
              </a:spcBef>
              <a:spcAft>
                <a:spcPts val="0"/>
              </a:spcAft>
              <a:buClr>
                <a:schemeClr val="dk1"/>
              </a:buClr>
              <a:buSzPts val="2400"/>
              <a:buAutoNum type="arabicPeriod"/>
            </a:pPr>
            <a:r>
              <a:rPr lang="en-US" sz="2400">
                <a:solidFill>
                  <a:schemeClr val="dk1"/>
                </a:solidFill>
                <a:latin typeface="PT Sans"/>
                <a:ea typeface="PT Sans"/>
                <a:cs typeface="PT Sans"/>
                <a:sym typeface="PT Sans"/>
              </a:rPr>
              <a:t>Dual boot, use your pre-installed OS and linux side by side </a:t>
            </a:r>
            <a:endParaRPr sz="2400"/>
          </a:p>
        </p:txBody>
      </p:sp>
      <p:sp>
        <p:nvSpPr>
          <p:cNvPr id="189" name="Google Shape;189;p28"/>
          <p:cNvSpPr txBox="1"/>
          <p:nvPr/>
        </p:nvSpPr>
        <p:spPr>
          <a:xfrm>
            <a:off x="1170650" y="5060550"/>
            <a:ext cx="6120600" cy="1465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400">
                <a:solidFill>
                  <a:schemeClr val="dk1"/>
                </a:solidFill>
                <a:latin typeface="PT Sans"/>
                <a:ea typeface="PT Sans"/>
                <a:cs typeface="PT Sans"/>
                <a:sym typeface="PT Sans"/>
              </a:rPr>
              <a:t>We will be running an event shortly covering all of the above.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Thank You !</a:t>
            </a:r>
            <a:endParaRPr/>
          </a:p>
        </p:txBody>
      </p:sp>
      <p:sp>
        <p:nvSpPr>
          <p:cNvPr id="195" name="Google Shape;195;p29"/>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US"/>
              <a:t>Your Linux powers have doubled (hopefully)</a:t>
            </a:r>
            <a:endParaRPr/>
          </a:p>
          <a:p>
            <a:pPr indent="0" lvl="0" marL="0" rtl="0" algn="l">
              <a:spcBef>
                <a:spcPts val="1000"/>
              </a:spcBef>
              <a:spcAft>
                <a:spcPts val="0"/>
              </a:spcAft>
              <a:buNone/>
            </a:pPr>
            <a:r>
              <a:t/>
            </a:r>
            <a:endParaRPr/>
          </a:p>
        </p:txBody>
      </p:sp>
      <p:pic>
        <p:nvPicPr>
          <p:cNvPr id="196" name="Google Shape;196;p29"/>
          <p:cNvPicPr preferRelativeResize="0"/>
          <p:nvPr/>
        </p:nvPicPr>
        <p:blipFill>
          <a:blip r:embed="rId3">
            <a:alphaModFix/>
          </a:blip>
          <a:stretch>
            <a:fillRect/>
          </a:stretch>
        </p:blipFill>
        <p:spPr>
          <a:xfrm>
            <a:off x="4176700" y="2671427"/>
            <a:ext cx="4442300" cy="340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Commands</a:t>
            </a:r>
            <a:endParaRPr/>
          </a:p>
        </p:txBody>
      </p:sp>
      <p:sp>
        <p:nvSpPr>
          <p:cNvPr id="202" name="Google Shape;202;p30"/>
          <p:cNvSpPr txBox="1"/>
          <p:nvPr>
            <p:ph idx="1" type="body"/>
          </p:nvPr>
        </p:nvSpPr>
        <p:spPr>
          <a:xfrm>
            <a:off x="838200" y="1825625"/>
            <a:ext cx="3964200" cy="435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US" sz="1200"/>
              <a:t>man [command]</a:t>
            </a:r>
            <a:endParaRPr sz="1200"/>
          </a:p>
          <a:p>
            <a:pPr indent="0" lvl="0" marL="0" rtl="0" algn="l">
              <a:spcBef>
                <a:spcPts val="1000"/>
              </a:spcBef>
              <a:spcAft>
                <a:spcPts val="0"/>
              </a:spcAft>
              <a:buClr>
                <a:schemeClr val="dk1"/>
              </a:buClr>
              <a:buSzPts val="1100"/>
              <a:buFont typeface="Arial"/>
              <a:buNone/>
            </a:pPr>
            <a:r>
              <a:rPr lang="en-US" sz="1200"/>
              <a:t>ls [options] [file]</a:t>
            </a:r>
            <a:endParaRPr sz="1200"/>
          </a:p>
          <a:p>
            <a:pPr indent="0" lvl="0" marL="0" rtl="0" algn="l">
              <a:spcBef>
                <a:spcPts val="1000"/>
              </a:spcBef>
              <a:spcAft>
                <a:spcPts val="0"/>
              </a:spcAft>
              <a:buClr>
                <a:schemeClr val="dk1"/>
              </a:buClr>
              <a:buSzPts val="1100"/>
              <a:buFont typeface="Arial"/>
              <a:buNone/>
            </a:pPr>
            <a:r>
              <a:rPr lang="en-US" sz="1200"/>
              <a:t>cd [directory]</a:t>
            </a:r>
            <a:endParaRPr sz="1200"/>
          </a:p>
          <a:p>
            <a:pPr indent="0" lvl="0" marL="0" rtl="0" algn="l">
              <a:spcBef>
                <a:spcPts val="1000"/>
              </a:spcBef>
              <a:spcAft>
                <a:spcPts val="0"/>
              </a:spcAft>
              <a:buClr>
                <a:schemeClr val="dk1"/>
              </a:buClr>
              <a:buSzPts val="1100"/>
              <a:buFont typeface="Arial"/>
              <a:buNone/>
            </a:pPr>
            <a:r>
              <a:rPr lang="en-US" sz="1200"/>
              <a:t>touch [filename.filetype]</a:t>
            </a:r>
            <a:endParaRPr sz="1200"/>
          </a:p>
          <a:p>
            <a:pPr indent="0" lvl="0" marL="0" rtl="0" algn="l">
              <a:spcBef>
                <a:spcPts val="1000"/>
              </a:spcBef>
              <a:spcAft>
                <a:spcPts val="0"/>
              </a:spcAft>
              <a:buClr>
                <a:schemeClr val="dk1"/>
              </a:buClr>
              <a:buSzPts val="1100"/>
              <a:buFont typeface="Arial"/>
              <a:buNone/>
            </a:pPr>
            <a:r>
              <a:rPr lang="en-US" sz="1200"/>
              <a:t>cat [filename]</a:t>
            </a:r>
            <a:endParaRPr sz="1200"/>
          </a:p>
          <a:p>
            <a:pPr indent="0" lvl="0" marL="0" rtl="0" algn="l">
              <a:spcBef>
                <a:spcPts val="1000"/>
              </a:spcBef>
              <a:spcAft>
                <a:spcPts val="0"/>
              </a:spcAft>
              <a:buClr>
                <a:schemeClr val="dk1"/>
              </a:buClr>
              <a:buSzPts val="1100"/>
              <a:buFont typeface="Arial"/>
              <a:buNone/>
            </a:pPr>
            <a:r>
              <a:rPr lang="en-US" sz="1200"/>
              <a:t>vim/nano/gedit(subl) [filename]</a:t>
            </a:r>
            <a:endParaRPr sz="1200"/>
          </a:p>
          <a:p>
            <a:pPr indent="0" lvl="0" marL="0" rtl="0" algn="l">
              <a:spcBef>
                <a:spcPts val="1000"/>
              </a:spcBef>
              <a:spcAft>
                <a:spcPts val="0"/>
              </a:spcAft>
              <a:buClr>
                <a:schemeClr val="dk1"/>
              </a:buClr>
              <a:buSzPts val="1100"/>
              <a:buFont typeface="Arial"/>
              <a:buNone/>
            </a:pPr>
            <a:r>
              <a:rPr lang="en-US" sz="1200"/>
              <a:t>mkdir</a:t>
            </a:r>
            <a:endParaRPr sz="1200"/>
          </a:p>
          <a:p>
            <a:pPr indent="0" lvl="0" marL="0" rtl="0" algn="l">
              <a:spcBef>
                <a:spcPts val="1000"/>
              </a:spcBef>
              <a:spcAft>
                <a:spcPts val="0"/>
              </a:spcAft>
              <a:buClr>
                <a:schemeClr val="dk1"/>
              </a:buClr>
              <a:buSzPts val="1100"/>
              <a:buFont typeface="Arial"/>
              <a:buNone/>
            </a:pPr>
            <a:r>
              <a:rPr lang="en-US" sz="1200"/>
              <a:t>rmdir </a:t>
            </a:r>
            <a:r>
              <a:rPr lang="en-US" sz="1200"/>
              <a:t>[directoryName]</a:t>
            </a:r>
            <a:endParaRPr sz="1200"/>
          </a:p>
          <a:p>
            <a:pPr indent="0" lvl="0" marL="0" rtl="0" algn="l">
              <a:spcBef>
                <a:spcPts val="1000"/>
              </a:spcBef>
              <a:spcAft>
                <a:spcPts val="0"/>
              </a:spcAft>
              <a:buClr>
                <a:schemeClr val="dk1"/>
              </a:buClr>
              <a:buSzPts val="1100"/>
              <a:buFont typeface="Arial"/>
              <a:buNone/>
            </a:pPr>
            <a:r>
              <a:rPr lang="en-US" sz="1200"/>
              <a:t>cp [source(file/directory)] [destination(directory)]</a:t>
            </a:r>
            <a:endParaRPr sz="1200"/>
          </a:p>
          <a:p>
            <a:pPr indent="0" lvl="0" marL="0" rtl="0" algn="l">
              <a:spcBef>
                <a:spcPts val="1000"/>
              </a:spcBef>
              <a:spcAft>
                <a:spcPts val="0"/>
              </a:spcAft>
              <a:buClr>
                <a:schemeClr val="dk1"/>
              </a:buClr>
              <a:buSzPts val="1100"/>
              <a:buFont typeface="Arial"/>
              <a:buNone/>
            </a:pPr>
            <a:r>
              <a:rPr lang="en-US" sz="1200"/>
              <a:t>echo [string]</a:t>
            </a:r>
            <a:endParaRPr sz="1200"/>
          </a:p>
          <a:p>
            <a:pPr indent="0" lvl="0" marL="0" rtl="0" algn="l">
              <a:spcBef>
                <a:spcPts val="1000"/>
              </a:spcBef>
              <a:spcAft>
                <a:spcPts val="0"/>
              </a:spcAft>
              <a:buClr>
                <a:schemeClr val="dk1"/>
              </a:buClr>
              <a:buSzPts val="1100"/>
              <a:buFont typeface="Arial"/>
              <a:buNone/>
            </a:pPr>
            <a:r>
              <a:rPr lang="en-US" sz="1200"/>
              <a:t>which [executeableName]</a:t>
            </a:r>
            <a:endParaRPr sz="1200"/>
          </a:p>
          <a:p>
            <a:pPr indent="0" lvl="0" marL="0" rtl="0" algn="l">
              <a:spcBef>
                <a:spcPts val="1000"/>
              </a:spcBef>
              <a:spcAft>
                <a:spcPts val="0"/>
              </a:spcAft>
              <a:buClr>
                <a:schemeClr val="dk1"/>
              </a:buClr>
              <a:buSzPts val="1100"/>
              <a:buFont typeface="Arial"/>
              <a:buNone/>
            </a:pPr>
            <a:r>
              <a:rPr lang="en-US" sz="1200"/>
              <a:t>chmod [oct|oct|oct] [file/directory]</a:t>
            </a:r>
            <a:endParaRPr sz="1200"/>
          </a:p>
          <a:p>
            <a:pPr indent="0" lvl="0" marL="0" rtl="0" algn="l">
              <a:spcBef>
                <a:spcPts val="1000"/>
              </a:spcBef>
              <a:spcAft>
                <a:spcPts val="0"/>
              </a:spcAft>
              <a:buClr>
                <a:schemeClr val="dk1"/>
              </a:buClr>
              <a:buSzPts val="1100"/>
              <a:buFont typeface="Arial"/>
              <a:buNone/>
            </a:pPr>
            <a:r>
              <a:rPr lang="en-US" sz="1200"/>
              <a:t>chown [userName] [file/directory]</a:t>
            </a:r>
            <a:endParaRPr sz="1200"/>
          </a:p>
          <a:p>
            <a:pPr indent="0" lvl="0" marL="0" rtl="0" algn="l">
              <a:spcBef>
                <a:spcPts val="1000"/>
              </a:spcBef>
              <a:spcAft>
                <a:spcPts val="0"/>
              </a:spcAft>
              <a:buClr>
                <a:schemeClr val="dk1"/>
              </a:buClr>
              <a:buSzPts val="1100"/>
              <a:buFont typeface="Arial"/>
              <a:buNone/>
            </a:pPr>
            <a:r>
              <a:rPr lang="en-US" sz="1200"/>
              <a:t>sudo apt</a:t>
            </a:r>
            <a:endParaRPr sz="1200"/>
          </a:p>
          <a:p>
            <a:pPr indent="0" lvl="0" marL="0" rtl="0" algn="l">
              <a:spcBef>
                <a:spcPts val="1000"/>
              </a:spcBef>
              <a:spcAft>
                <a:spcPts val="0"/>
              </a:spcAft>
              <a:buNone/>
            </a:pPr>
            <a:r>
              <a:t/>
            </a:r>
            <a:endParaRPr/>
          </a:p>
        </p:txBody>
      </p:sp>
      <p:sp>
        <p:nvSpPr>
          <p:cNvPr id="203" name="Google Shape;203;p30"/>
          <p:cNvSpPr txBox="1"/>
          <p:nvPr/>
        </p:nvSpPr>
        <p:spPr>
          <a:xfrm>
            <a:off x="5622825" y="2166175"/>
            <a:ext cx="5420100" cy="29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434343"/>
                </a:solidFill>
              </a:rPr>
              <a:t>https://explainshell.com/</a:t>
            </a:r>
            <a:endParaRPr sz="3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InstallFest</a:t>
            </a:r>
            <a:endParaRPr/>
          </a:p>
        </p:txBody>
      </p:sp>
      <p:sp>
        <p:nvSpPr>
          <p:cNvPr id="209" name="Google Shape;209;p31"/>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Welcome to the Redbrick (or deadbrick for the halloween spirit) Helpdesk talk/Installfest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406400" lvl="0" marL="457200" rtl="0" algn="l">
              <a:spcBef>
                <a:spcPts val="1000"/>
              </a:spcBef>
              <a:spcAft>
                <a:spcPts val="0"/>
              </a:spcAft>
              <a:buSzPts val="2800"/>
              <a:buChar char="•"/>
            </a:pPr>
            <a:r>
              <a:rPr lang="en-US"/>
              <a:t>At the end of this everyone will have a working install of Ubuntu 18.04 on their machine whether it be a VM or a dual boot</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4"/>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Key Topics:</a:t>
            </a:r>
            <a:endParaRPr/>
          </a:p>
        </p:txBody>
      </p:sp>
      <p:sp>
        <p:nvSpPr>
          <p:cNvPr id="90" name="Google Shape;90;p14"/>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Linux Overview</a:t>
            </a:r>
            <a:endParaRPr/>
          </a:p>
          <a:p>
            <a:pPr indent="-406400" lvl="0" marL="457200" rtl="0" algn="l">
              <a:spcBef>
                <a:spcPts val="0"/>
              </a:spcBef>
              <a:spcAft>
                <a:spcPts val="0"/>
              </a:spcAft>
              <a:buSzPts val="2800"/>
              <a:buChar char="•"/>
            </a:pPr>
            <a:r>
              <a:rPr lang="en-US"/>
              <a:t>Why should I care ?</a:t>
            </a:r>
            <a:endParaRPr/>
          </a:p>
          <a:p>
            <a:pPr indent="-406400" lvl="0" marL="457200" rtl="0" algn="l">
              <a:spcBef>
                <a:spcPts val="0"/>
              </a:spcBef>
              <a:spcAft>
                <a:spcPts val="0"/>
              </a:spcAft>
              <a:buSzPts val="2800"/>
              <a:buChar char="•"/>
            </a:pPr>
            <a:r>
              <a:rPr lang="en-US"/>
              <a:t>Shell</a:t>
            </a:r>
            <a:endParaRPr/>
          </a:p>
          <a:p>
            <a:pPr indent="-406400" lvl="0" marL="457200" rtl="0" algn="l">
              <a:spcBef>
                <a:spcPts val="0"/>
              </a:spcBef>
              <a:spcAft>
                <a:spcPts val="0"/>
              </a:spcAft>
              <a:buSzPts val="2800"/>
              <a:buChar char="•"/>
            </a:pPr>
            <a:r>
              <a:rPr lang="en-US"/>
              <a:t>GUI vs Shell</a:t>
            </a:r>
            <a:endParaRPr/>
          </a:p>
          <a:p>
            <a:pPr indent="-406400" lvl="0" marL="457200" rtl="0" algn="l">
              <a:spcBef>
                <a:spcPts val="0"/>
              </a:spcBef>
              <a:spcAft>
                <a:spcPts val="0"/>
              </a:spcAft>
              <a:buSzPts val="2800"/>
              <a:buChar char="•"/>
            </a:pPr>
            <a:r>
              <a:rPr lang="en-US"/>
              <a:t>Commands</a:t>
            </a:r>
            <a:endParaRPr/>
          </a:p>
          <a:p>
            <a:pPr indent="-406400" lvl="0" marL="457200" rtl="0" algn="l">
              <a:spcBef>
                <a:spcPts val="0"/>
              </a:spcBef>
              <a:spcAft>
                <a:spcPts val="0"/>
              </a:spcAft>
              <a:buSzPts val="2800"/>
              <a:buChar char="•"/>
            </a:pPr>
            <a:r>
              <a:rPr lang="en-US"/>
              <a:t>Before I use section </a:t>
            </a:r>
            <a:endParaRPr/>
          </a:p>
          <a:p>
            <a:pPr indent="-406400" lvl="0" marL="457200" rtl="0" algn="l">
              <a:spcBef>
                <a:spcPts val="0"/>
              </a:spcBef>
              <a:spcAft>
                <a:spcPts val="0"/>
              </a:spcAft>
              <a:buSzPts val="2800"/>
              <a:buChar char="•"/>
            </a:pPr>
            <a:r>
              <a:rPr lang="en-US"/>
              <a:t>Fun exercise</a:t>
            </a:r>
            <a:endParaRPr/>
          </a:p>
          <a:p>
            <a:pPr indent="-406400" lvl="0" marL="457200" rtl="0" algn="l">
              <a:spcBef>
                <a:spcPts val="0"/>
              </a:spcBef>
              <a:spcAft>
                <a:spcPts val="0"/>
              </a:spcAft>
              <a:buSzPts val="2800"/>
              <a:buChar char="•"/>
            </a:pPr>
            <a:r>
              <a:rPr lang="en-US"/>
              <a:t>How to get Linux ?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Straight to the point</a:t>
            </a:r>
            <a:endParaRPr/>
          </a:p>
        </p:txBody>
      </p:sp>
      <p:sp>
        <p:nvSpPr>
          <p:cNvPr id="215" name="Google Shape;215;p32"/>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Firstly we need to ensure secure boot is turned off in your BIOS</a:t>
            </a:r>
            <a:endParaRPr/>
          </a:p>
          <a:p>
            <a:pPr indent="-406400" lvl="0" marL="457200" rtl="0" algn="l">
              <a:spcBef>
                <a:spcPts val="0"/>
              </a:spcBef>
              <a:spcAft>
                <a:spcPts val="0"/>
              </a:spcAft>
              <a:buSzPts val="2800"/>
              <a:buChar char="•"/>
            </a:pPr>
            <a:r>
              <a:rPr lang="en-US"/>
              <a:t>Turn your laptop off</a:t>
            </a:r>
            <a:endParaRPr/>
          </a:p>
          <a:p>
            <a:pPr indent="-406400" lvl="0" marL="457200" rtl="0" algn="l">
              <a:spcBef>
                <a:spcPts val="0"/>
              </a:spcBef>
              <a:spcAft>
                <a:spcPts val="0"/>
              </a:spcAft>
              <a:buSzPts val="2800"/>
              <a:buChar char="•"/>
            </a:pPr>
            <a:r>
              <a:rPr lang="en-US"/>
              <a:t>Continuously</a:t>
            </a:r>
            <a:r>
              <a:rPr lang="en-US"/>
              <a:t> press F2, F10 OR F12 as your machine turns on and you will be brought to the BIOS screen</a:t>
            </a:r>
            <a:endParaRPr/>
          </a:p>
          <a:p>
            <a:pPr indent="-406400" lvl="0" marL="457200" rtl="0" algn="l">
              <a:spcBef>
                <a:spcPts val="0"/>
              </a:spcBef>
              <a:spcAft>
                <a:spcPts val="0"/>
              </a:spcAft>
              <a:buSzPts val="2800"/>
              <a:buChar char="•"/>
            </a:pPr>
            <a:r>
              <a:rPr lang="en-US"/>
              <a:t>Navigate to system configuration and from there ensure that secure boot is disabled.</a:t>
            </a:r>
            <a:endParaRPr/>
          </a:p>
          <a:p>
            <a:pPr indent="-406400" lvl="0" marL="457200" rtl="0" algn="l">
              <a:spcBef>
                <a:spcPts val="0"/>
              </a:spcBef>
              <a:spcAft>
                <a:spcPts val="0"/>
              </a:spcAft>
              <a:buSzPts val="2800"/>
              <a:buChar char="•"/>
            </a:pPr>
            <a:r>
              <a:rPr lang="en-US"/>
              <a:t>Secure boot will prevent us booting from our USB so its essential it is disabled.</a:t>
            </a:r>
            <a:endParaRPr/>
          </a:p>
          <a:p>
            <a:pPr indent="-406400" lvl="0" marL="457200" rtl="0" algn="l">
              <a:spcBef>
                <a:spcPts val="0"/>
              </a:spcBef>
              <a:spcAft>
                <a:spcPts val="0"/>
              </a:spcAft>
              <a:buSzPts val="2800"/>
              <a:buChar char="•"/>
            </a:pPr>
            <a:r>
              <a:rPr lang="en-US"/>
              <a:t>Example on next slide.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3"/>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p>
        </p:txBody>
      </p:sp>
      <p:pic>
        <p:nvPicPr>
          <p:cNvPr id="222" name="Google Shape;222;p33"/>
          <p:cNvPicPr preferRelativeResize="0"/>
          <p:nvPr/>
        </p:nvPicPr>
        <p:blipFill>
          <a:blip r:embed="rId3">
            <a:alphaModFix/>
          </a:blip>
          <a:stretch>
            <a:fillRect/>
          </a:stretch>
        </p:blipFill>
        <p:spPr>
          <a:xfrm>
            <a:off x="2869112" y="2041525"/>
            <a:ext cx="6453775" cy="3609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Disable Fast Start-up</a:t>
            </a:r>
            <a:endParaRPr/>
          </a:p>
        </p:txBody>
      </p:sp>
      <p:sp>
        <p:nvSpPr>
          <p:cNvPr id="228" name="Google Shape;228;p34"/>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Next we will disable fast start-up</a:t>
            </a:r>
            <a:endParaRPr/>
          </a:p>
          <a:p>
            <a:pPr indent="-406400" lvl="0" marL="457200" rtl="0" algn="l">
              <a:spcBef>
                <a:spcPts val="0"/>
              </a:spcBef>
              <a:spcAft>
                <a:spcPts val="0"/>
              </a:spcAft>
              <a:buSzPts val="2800"/>
              <a:buChar char="•"/>
            </a:pPr>
            <a:r>
              <a:rPr lang="en-US"/>
              <a:t>Search for and open “Power Options” in the start menu</a:t>
            </a:r>
            <a:endParaRPr/>
          </a:p>
          <a:p>
            <a:pPr indent="-406400" lvl="0" marL="457200" rtl="0" algn="l">
              <a:spcBef>
                <a:spcPts val="0"/>
              </a:spcBef>
              <a:spcAft>
                <a:spcPts val="0"/>
              </a:spcAft>
              <a:buSzPts val="2800"/>
              <a:buChar char="•"/>
            </a:pPr>
            <a:r>
              <a:rPr lang="en-US"/>
              <a:t>On the right hand side, select “Additional Power Settings”</a:t>
            </a:r>
            <a:endParaRPr/>
          </a:p>
          <a:p>
            <a:pPr indent="-406400" lvl="0" marL="457200" rtl="0" algn="l">
              <a:spcBef>
                <a:spcPts val="0"/>
              </a:spcBef>
              <a:spcAft>
                <a:spcPts val="0"/>
              </a:spcAft>
              <a:buSzPts val="2800"/>
              <a:buChar char="•"/>
            </a:pPr>
            <a:r>
              <a:rPr lang="en-US"/>
              <a:t>Select “Choose what the power buttons do”</a:t>
            </a:r>
            <a:endParaRPr/>
          </a:p>
          <a:p>
            <a:pPr indent="-406400" lvl="0" marL="457200" rtl="0" algn="l">
              <a:spcBef>
                <a:spcPts val="0"/>
              </a:spcBef>
              <a:spcAft>
                <a:spcPts val="0"/>
              </a:spcAft>
              <a:buSzPts val="2800"/>
              <a:buChar char="•"/>
            </a:pPr>
            <a:r>
              <a:rPr lang="en-US"/>
              <a:t>Select “Change settings that are currently unavailable”</a:t>
            </a:r>
            <a:endParaRPr/>
          </a:p>
          <a:p>
            <a:pPr indent="-406400" lvl="0" marL="457200" rtl="0" algn="l">
              <a:spcBef>
                <a:spcPts val="0"/>
              </a:spcBef>
              <a:spcAft>
                <a:spcPts val="0"/>
              </a:spcAft>
              <a:buSzPts val="2800"/>
              <a:buChar char="•"/>
            </a:pPr>
            <a:r>
              <a:rPr lang="en-US"/>
              <a:t>Under shutdown settings, ensure “Fast Startup is not ticked”</a:t>
            </a:r>
            <a:endParaRPr/>
          </a:p>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Partitioning </a:t>
            </a:r>
            <a:endParaRPr/>
          </a:p>
        </p:txBody>
      </p:sp>
      <p:sp>
        <p:nvSpPr>
          <p:cNvPr id="234" name="Google Shape;234;p35"/>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Next we need to allocate HDD space to install our Distro onto</a:t>
            </a:r>
            <a:endParaRPr/>
          </a:p>
          <a:p>
            <a:pPr indent="-406400" lvl="0" marL="457200" rtl="0" algn="l">
              <a:spcBef>
                <a:spcPts val="0"/>
              </a:spcBef>
              <a:spcAft>
                <a:spcPts val="0"/>
              </a:spcAft>
              <a:buSzPts val="2800"/>
              <a:buChar char="•"/>
            </a:pPr>
            <a:r>
              <a:rPr lang="en-US"/>
              <a:t>Press Win (windows logo on your keyboard) and r (Win + r)</a:t>
            </a:r>
            <a:endParaRPr/>
          </a:p>
          <a:p>
            <a:pPr indent="-406400" lvl="0" marL="457200" rtl="0" algn="l">
              <a:spcBef>
                <a:spcPts val="0"/>
              </a:spcBef>
              <a:spcAft>
                <a:spcPts val="0"/>
              </a:spcAft>
              <a:buSzPts val="2800"/>
              <a:buChar char="•"/>
            </a:pPr>
            <a:r>
              <a:rPr lang="en-US"/>
              <a:t>A run dialog will be opened into which you will type (without the quotes) “diskmgmt.msc” and press enter </a:t>
            </a:r>
            <a:endParaRPr/>
          </a:p>
          <a:p>
            <a:pPr indent="0" lvl="0" marL="457200" rtl="0" algn="l">
              <a:spcBef>
                <a:spcPts val="1000"/>
              </a:spcBef>
              <a:spcAft>
                <a:spcPts val="0"/>
              </a:spcAft>
              <a:buNone/>
            </a:pPr>
            <a:r>
              <a:t/>
            </a:r>
            <a:endParaRPr/>
          </a:p>
        </p:txBody>
      </p:sp>
      <p:pic>
        <p:nvPicPr>
          <p:cNvPr id="235" name="Google Shape;235;p35"/>
          <p:cNvPicPr preferRelativeResize="0"/>
          <p:nvPr/>
        </p:nvPicPr>
        <p:blipFill>
          <a:blip r:embed="rId3">
            <a:alphaModFix/>
          </a:blip>
          <a:stretch>
            <a:fillRect/>
          </a:stretch>
        </p:blipFill>
        <p:spPr>
          <a:xfrm>
            <a:off x="3477963" y="3892225"/>
            <a:ext cx="5236075" cy="2284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Partition continued </a:t>
            </a:r>
            <a:endParaRPr/>
          </a:p>
        </p:txBody>
      </p:sp>
      <p:sp>
        <p:nvSpPr>
          <p:cNvPr id="241" name="Google Shape;241;p36"/>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Right-click on your “(C:)” partition and select “Shrink Volume”</a:t>
            </a:r>
            <a:endParaRPr/>
          </a:p>
          <a:p>
            <a:pPr indent="-406400" lvl="0" marL="457200" rtl="0" algn="l">
              <a:spcBef>
                <a:spcPts val="0"/>
              </a:spcBef>
              <a:spcAft>
                <a:spcPts val="0"/>
              </a:spcAft>
              <a:buSzPts val="2800"/>
              <a:buChar char="•"/>
            </a:pPr>
            <a:r>
              <a:rPr lang="en-US"/>
              <a:t>We will allocate 30gb to our new install as this allows for freedom to install programmes if needs be</a:t>
            </a:r>
            <a:endParaRPr/>
          </a:p>
          <a:p>
            <a:pPr indent="0" lvl="0" marL="457200" rtl="0" algn="l">
              <a:spcBef>
                <a:spcPts val="1000"/>
              </a:spcBef>
              <a:spcAft>
                <a:spcPts val="0"/>
              </a:spcAft>
              <a:buNone/>
            </a:pPr>
            <a:r>
              <a:t/>
            </a:r>
            <a:endParaRPr/>
          </a:p>
        </p:txBody>
      </p:sp>
      <p:pic>
        <p:nvPicPr>
          <p:cNvPr id="242" name="Google Shape;242;p36"/>
          <p:cNvPicPr preferRelativeResize="0"/>
          <p:nvPr/>
        </p:nvPicPr>
        <p:blipFill>
          <a:blip r:embed="rId3">
            <a:alphaModFix/>
          </a:blip>
          <a:stretch>
            <a:fillRect/>
          </a:stretch>
        </p:blipFill>
        <p:spPr>
          <a:xfrm>
            <a:off x="3254650" y="3520325"/>
            <a:ext cx="5745425" cy="2656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Booting from our USB</a:t>
            </a:r>
            <a:endParaRPr/>
          </a:p>
        </p:txBody>
      </p:sp>
      <p:sp>
        <p:nvSpPr>
          <p:cNvPr id="248" name="Google Shape;248;p37"/>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The next step requires patience</a:t>
            </a:r>
            <a:endParaRPr/>
          </a:p>
          <a:p>
            <a:pPr indent="-406400" lvl="0" marL="457200" rtl="0" algn="l">
              <a:spcBef>
                <a:spcPts val="0"/>
              </a:spcBef>
              <a:spcAft>
                <a:spcPts val="0"/>
              </a:spcAft>
              <a:buSzPts val="2800"/>
              <a:buChar char="•"/>
            </a:pPr>
            <a:r>
              <a:rPr lang="en-US"/>
              <a:t>Determine what key you need to press to change the boot order of your machine on start up. (usually F2, F10 OR F12)(Google search should be fruitful).</a:t>
            </a:r>
            <a:endParaRPr/>
          </a:p>
          <a:p>
            <a:pPr indent="-406400" lvl="0" marL="457200" rtl="0" algn="l">
              <a:spcBef>
                <a:spcPts val="0"/>
              </a:spcBef>
              <a:spcAft>
                <a:spcPts val="0"/>
              </a:spcAft>
              <a:buSzPts val="2800"/>
              <a:buChar char="•"/>
            </a:pPr>
            <a:r>
              <a:rPr lang="en-US"/>
              <a:t>Once you have determined this, power off your machine and insert the USB</a:t>
            </a:r>
            <a:endParaRPr/>
          </a:p>
          <a:p>
            <a:pPr indent="-406400" lvl="0" marL="457200" rtl="0" algn="l">
              <a:spcBef>
                <a:spcPts val="0"/>
              </a:spcBef>
              <a:spcAft>
                <a:spcPts val="0"/>
              </a:spcAft>
              <a:buSzPts val="2800"/>
              <a:buChar char="•"/>
            </a:pPr>
            <a:r>
              <a:rPr lang="en-US"/>
              <a:t>Power the machine back on and continously press the needed key. When the options appear select USB. We will be walking around to help with this step.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install</a:t>
            </a:r>
            <a:endParaRPr/>
          </a:p>
        </p:txBody>
      </p:sp>
      <p:sp>
        <p:nvSpPr>
          <p:cNvPr id="254" name="Google Shape;254;p38"/>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Once the boot order will has been selected you will be greeted with the below screen. Wait !! Let others catch up if needs be.</a:t>
            </a:r>
            <a:endParaRPr/>
          </a:p>
          <a:p>
            <a:pPr indent="0" lvl="0" marL="457200" rtl="0" algn="l">
              <a:spcBef>
                <a:spcPts val="1000"/>
              </a:spcBef>
              <a:spcAft>
                <a:spcPts val="0"/>
              </a:spcAft>
              <a:buNone/>
            </a:pPr>
            <a:r>
              <a:t/>
            </a:r>
            <a:endParaRPr/>
          </a:p>
        </p:txBody>
      </p:sp>
      <p:pic>
        <p:nvPicPr>
          <p:cNvPr id="255" name="Google Shape;255;p38"/>
          <p:cNvPicPr preferRelativeResize="0"/>
          <p:nvPr/>
        </p:nvPicPr>
        <p:blipFill>
          <a:blip r:embed="rId3">
            <a:alphaModFix/>
          </a:blip>
          <a:stretch>
            <a:fillRect/>
          </a:stretch>
        </p:blipFill>
        <p:spPr>
          <a:xfrm>
            <a:off x="1409950" y="3066850"/>
            <a:ext cx="7175000" cy="3314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Easy Sailing</a:t>
            </a:r>
            <a:endParaRPr/>
          </a:p>
        </p:txBody>
      </p:sp>
      <p:sp>
        <p:nvSpPr>
          <p:cNvPr id="261" name="Google Shape;261;p39"/>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Obviously we want to install Ubuntu on our system, so select the install Ubuntu option. </a:t>
            </a:r>
            <a:endParaRPr/>
          </a:p>
          <a:p>
            <a:pPr indent="0" lvl="0" marL="457200" rtl="0" algn="l">
              <a:spcBef>
                <a:spcPts val="1000"/>
              </a:spcBef>
              <a:spcAft>
                <a:spcPts val="0"/>
              </a:spcAft>
              <a:buNone/>
            </a:pPr>
            <a:r>
              <a:t/>
            </a:r>
            <a:endParaRPr/>
          </a:p>
        </p:txBody>
      </p:sp>
      <p:pic>
        <p:nvPicPr>
          <p:cNvPr id="262" name="Google Shape;262;p39"/>
          <p:cNvPicPr preferRelativeResize="0"/>
          <p:nvPr/>
        </p:nvPicPr>
        <p:blipFill>
          <a:blip r:embed="rId3">
            <a:alphaModFix/>
          </a:blip>
          <a:stretch>
            <a:fillRect/>
          </a:stretch>
        </p:blipFill>
        <p:spPr>
          <a:xfrm>
            <a:off x="1409950" y="3066850"/>
            <a:ext cx="7175000" cy="3314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Continued</a:t>
            </a:r>
            <a:endParaRPr/>
          </a:p>
        </p:txBody>
      </p:sp>
      <p:sp>
        <p:nvSpPr>
          <p:cNvPr id="268" name="Google Shape;268;p40"/>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After selecting install, choose your language preference and time zone.</a:t>
            </a:r>
            <a:endParaRPr/>
          </a:p>
          <a:p>
            <a:pPr indent="-406400" lvl="0" marL="457200" rtl="0" algn="l">
              <a:spcBef>
                <a:spcPts val="0"/>
              </a:spcBef>
              <a:spcAft>
                <a:spcPts val="0"/>
              </a:spcAft>
              <a:buSzPts val="2800"/>
              <a:buChar char="•"/>
            </a:pPr>
            <a:r>
              <a:rPr lang="en-US"/>
              <a:t>Select your keyboard layout also.</a:t>
            </a:r>
            <a:endParaRPr/>
          </a:p>
          <a:p>
            <a:pPr indent="-406400" lvl="0" marL="457200" rtl="0" algn="l">
              <a:spcBef>
                <a:spcPts val="0"/>
              </a:spcBef>
              <a:spcAft>
                <a:spcPts val="0"/>
              </a:spcAft>
              <a:buSzPts val="2800"/>
              <a:buChar char="•"/>
            </a:pPr>
            <a:r>
              <a:rPr lang="en-US"/>
              <a:t>Wait at the “Preparing to install Ubuntu” screen.</a:t>
            </a:r>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1"/>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p>
        </p:txBody>
      </p:sp>
      <p:pic>
        <p:nvPicPr>
          <p:cNvPr id="275" name="Google Shape;275;p41"/>
          <p:cNvPicPr preferRelativeResize="0"/>
          <p:nvPr/>
        </p:nvPicPr>
        <p:blipFill>
          <a:blip r:embed="rId3">
            <a:alphaModFix/>
          </a:blip>
          <a:stretch>
            <a:fillRect/>
          </a:stretch>
        </p:blipFill>
        <p:spPr>
          <a:xfrm>
            <a:off x="1919275" y="976300"/>
            <a:ext cx="8353425" cy="490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title"/>
          </p:nvPr>
        </p:nvSpPr>
        <p:spPr>
          <a:xfrm>
            <a:off x="838200" y="2365375"/>
            <a:ext cx="10515600" cy="132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What is Linux?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Installing</a:t>
            </a:r>
            <a:endParaRPr/>
          </a:p>
        </p:txBody>
      </p:sp>
      <p:sp>
        <p:nvSpPr>
          <p:cNvPr id="281" name="Google Shape;281;p42"/>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Select “Install third-party…”</a:t>
            </a:r>
            <a:endParaRPr/>
          </a:p>
          <a:p>
            <a:pPr indent="-406400" lvl="0" marL="457200" rtl="0" algn="l">
              <a:spcBef>
                <a:spcPts val="0"/>
              </a:spcBef>
              <a:spcAft>
                <a:spcPts val="0"/>
              </a:spcAft>
              <a:buSzPts val="2800"/>
              <a:buChar char="•"/>
            </a:pPr>
            <a:r>
              <a:rPr lang="en-US"/>
              <a:t>After you have selected this wait on the following screen.</a:t>
            </a:r>
            <a:endParaRPr/>
          </a:p>
          <a:p>
            <a:pPr indent="0" lvl="0" marL="0" rtl="0" algn="l">
              <a:spcBef>
                <a:spcPts val="1000"/>
              </a:spcBef>
              <a:spcAft>
                <a:spcPts val="0"/>
              </a:spcAft>
              <a:buNone/>
            </a:pPr>
            <a:r>
              <a:rPr lang="en-US"/>
              <a:t>	</a:t>
            </a:r>
            <a:endParaRPr/>
          </a:p>
        </p:txBody>
      </p:sp>
      <p:pic>
        <p:nvPicPr>
          <p:cNvPr id="282" name="Google Shape;282;p42"/>
          <p:cNvPicPr preferRelativeResize="0"/>
          <p:nvPr/>
        </p:nvPicPr>
        <p:blipFill>
          <a:blip r:embed="rId3">
            <a:alphaModFix/>
          </a:blip>
          <a:stretch>
            <a:fillRect/>
          </a:stretch>
        </p:blipFill>
        <p:spPr>
          <a:xfrm>
            <a:off x="1919275" y="3568700"/>
            <a:ext cx="8353425" cy="2800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3"/>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Select “Install alongside Windows Bootloader”</a:t>
            </a:r>
            <a:endParaRPr/>
          </a:p>
          <a:p>
            <a:pPr indent="-406400" lvl="0" marL="457200" rtl="0" algn="l">
              <a:spcBef>
                <a:spcPts val="0"/>
              </a:spcBef>
              <a:spcAft>
                <a:spcPts val="0"/>
              </a:spcAft>
              <a:buSzPts val="2800"/>
              <a:buChar char="•"/>
            </a:pPr>
            <a:r>
              <a:rPr lang="en-US"/>
              <a:t>You will then be asked onto what partition you wish to install, wait here and we will go around and make sure Ubuntu installs in the correct place. If you continue(without us) be extremely careful as you could overwrite your entire Windows install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Install- Nearing end</a:t>
            </a:r>
            <a:endParaRPr/>
          </a:p>
        </p:txBody>
      </p:sp>
      <p:sp>
        <p:nvSpPr>
          <p:cNvPr id="294" name="Google Shape;294;p44"/>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gn="l">
              <a:spcBef>
                <a:spcPts val="1000"/>
              </a:spcBef>
              <a:spcAft>
                <a:spcPts val="0"/>
              </a:spcAft>
              <a:buSzPts val="2800"/>
              <a:buChar char="•"/>
            </a:pPr>
            <a:r>
              <a:rPr lang="en-US"/>
              <a:t>From here on in follow on screen instructions, we will be walking around to help but your install is practically complete.</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Linux is:</a:t>
            </a:r>
            <a:endParaRPr/>
          </a:p>
        </p:txBody>
      </p:sp>
      <p:sp>
        <p:nvSpPr>
          <p:cNvPr id="101" name="Google Shape;101;p16"/>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19100" lvl="0" marL="457200" rtl="0" algn="l">
              <a:spcBef>
                <a:spcPts val="1000"/>
              </a:spcBef>
              <a:spcAft>
                <a:spcPts val="0"/>
              </a:spcAft>
              <a:buSzPts val="3000"/>
              <a:buChar char="•"/>
            </a:pPr>
            <a:r>
              <a:rPr lang="en-US" sz="3000"/>
              <a:t>An </a:t>
            </a:r>
            <a:r>
              <a:rPr b="1" lang="en-US" sz="3000"/>
              <a:t>open source</a:t>
            </a:r>
            <a:r>
              <a:rPr lang="en-US" sz="3000"/>
              <a:t> </a:t>
            </a:r>
            <a:r>
              <a:rPr b="1" lang="en-US" sz="3000"/>
              <a:t>kernel (Based on UNIX) </a:t>
            </a:r>
            <a:r>
              <a:rPr lang="en-US" sz="3000"/>
              <a:t>created by Linus Torvalds and was released in 1991.</a:t>
            </a:r>
            <a:endParaRPr sz="3000"/>
          </a:p>
          <a:p>
            <a:pPr indent="-419100" lvl="0" marL="914400" rtl="0" algn="l">
              <a:spcBef>
                <a:spcPts val="0"/>
              </a:spcBef>
              <a:spcAft>
                <a:spcPts val="0"/>
              </a:spcAft>
              <a:buSzPts val="3000"/>
              <a:buChar char="•"/>
            </a:pPr>
            <a:r>
              <a:rPr lang="en-US" sz="3000"/>
              <a:t>Free, *reliable*, fast and easy to use are just some words commonly associated with the Linux kernel.</a:t>
            </a:r>
            <a:endParaRPr sz="3000"/>
          </a:p>
          <a:p>
            <a:pPr indent="0" lvl="0" marL="457200" rtl="0" algn="l">
              <a:spcBef>
                <a:spcPts val="1000"/>
              </a:spcBef>
              <a:spcAft>
                <a:spcPts val="0"/>
              </a:spcAft>
              <a:buNone/>
            </a:pPr>
            <a:r>
              <a:rPr b="1" i="1" lang="en-US" sz="3000" u="sng"/>
              <a:t>IMPORTANT :</a:t>
            </a:r>
            <a:r>
              <a:rPr lang="en-US" sz="3000"/>
              <a:t> “Linux” is the kernel itself, not the operating system as a whole.</a:t>
            </a:r>
            <a:endParaRPr sz="3000"/>
          </a:p>
          <a:p>
            <a:pPr indent="0" lvl="0" marL="457200" rtl="0" algn="l">
              <a:spcBef>
                <a:spcPts val="1000"/>
              </a:spcBef>
              <a:spcAft>
                <a:spcPts val="0"/>
              </a:spcAft>
              <a:buNone/>
            </a:pPr>
            <a:r>
              <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1441450" y="719413"/>
            <a:ext cx="9309099" cy="5419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Why should I care?</a:t>
            </a:r>
            <a:endParaRPr/>
          </a:p>
        </p:txBody>
      </p:sp>
      <p:sp>
        <p:nvSpPr>
          <p:cNvPr id="112" name="Google Shape;112;p18"/>
          <p:cNvSpPr txBox="1"/>
          <p:nvPr>
            <p:ph idx="1" type="body"/>
          </p:nvPr>
        </p:nvSpPr>
        <p:spPr>
          <a:xfrm>
            <a:off x="838200" y="1825625"/>
            <a:ext cx="10515600" cy="857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US" sz="3600"/>
              <a:t>It’s used everywhere!</a:t>
            </a:r>
            <a:endParaRPr/>
          </a:p>
          <a:p>
            <a:pPr indent="0" lvl="0" marL="457200" rtl="0" algn="l">
              <a:spcBef>
                <a:spcPts val="1000"/>
              </a:spcBef>
              <a:spcAft>
                <a:spcPts val="0"/>
              </a:spcAft>
              <a:buNone/>
            </a:pPr>
            <a:r>
              <a:t/>
            </a:r>
            <a:endParaRPr/>
          </a:p>
        </p:txBody>
      </p:sp>
      <p:sp>
        <p:nvSpPr>
          <p:cNvPr id="113" name="Google Shape;113;p18"/>
          <p:cNvSpPr txBox="1"/>
          <p:nvPr/>
        </p:nvSpPr>
        <p:spPr>
          <a:xfrm>
            <a:off x="865225" y="2817825"/>
            <a:ext cx="6064200" cy="1250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3600">
                <a:solidFill>
                  <a:schemeClr val="dk1"/>
                </a:solidFill>
                <a:latin typeface="PT Sans"/>
                <a:ea typeface="PT Sans"/>
                <a:cs typeface="PT Sans"/>
                <a:sym typeface="PT Sans"/>
              </a:rPr>
              <a:t>It’s free.</a:t>
            </a:r>
            <a:endParaRPr sz="3600">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t/>
            </a:r>
            <a:endParaRPr sz="3600">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latin typeface="PT Sans"/>
              <a:ea typeface="PT Sans"/>
              <a:cs typeface="PT Sans"/>
              <a:sym typeface="PT Sans"/>
            </a:endParaRPr>
          </a:p>
          <a:p>
            <a:pPr indent="0" lvl="0" marL="457200" rtl="0" algn="l">
              <a:lnSpc>
                <a:spcPct val="90000"/>
              </a:lnSpc>
              <a:spcBef>
                <a:spcPts val="1000"/>
              </a:spcBef>
              <a:spcAft>
                <a:spcPts val="0"/>
              </a:spcAft>
              <a:buNone/>
            </a:pPr>
            <a:r>
              <a:t/>
            </a:r>
            <a:endParaRPr/>
          </a:p>
        </p:txBody>
      </p:sp>
      <p:sp>
        <p:nvSpPr>
          <p:cNvPr id="114" name="Google Shape;114;p18"/>
          <p:cNvSpPr txBox="1"/>
          <p:nvPr/>
        </p:nvSpPr>
        <p:spPr>
          <a:xfrm>
            <a:off x="936625" y="3810025"/>
            <a:ext cx="5921400" cy="2540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PT Sans"/>
                <a:ea typeface="PT Sans"/>
                <a:cs typeface="PT Sans"/>
                <a:sym typeface="PT Sans"/>
              </a:rPr>
              <a:t>Examples:</a:t>
            </a:r>
            <a:endParaRPr sz="2800">
              <a:solidFill>
                <a:schemeClr val="dk1"/>
              </a:solidFill>
              <a:latin typeface="PT Sans"/>
              <a:ea typeface="PT Sans"/>
              <a:cs typeface="PT Sans"/>
              <a:sym typeface="PT Sans"/>
            </a:endParaRPr>
          </a:p>
          <a:p>
            <a:pPr indent="-406400" lvl="0" marL="457200" rtl="0" algn="l">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Servers</a:t>
            </a:r>
            <a:endParaRPr sz="2800">
              <a:solidFill>
                <a:schemeClr val="dk1"/>
              </a:solidFill>
              <a:latin typeface="PT Sans"/>
              <a:ea typeface="PT Sans"/>
              <a:cs typeface="PT Sans"/>
              <a:sym typeface="PT Sans"/>
            </a:endParaRPr>
          </a:p>
          <a:p>
            <a:pPr indent="-406400" lvl="0" marL="457200" rtl="0" algn="l">
              <a:lnSpc>
                <a:spcPct val="90000"/>
              </a:lnSpc>
              <a:spcBef>
                <a:spcPts val="0"/>
              </a:spcBef>
              <a:spcAft>
                <a:spcPts val="0"/>
              </a:spcAft>
              <a:buClr>
                <a:schemeClr val="dk1"/>
              </a:buClr>
              <a:buSzPts val="2800"/>
              <a:buChar char="-"/>
            </a:pPr>
            <a:r>
              <a:rPr lang="en-US" sz="2800">
                <a:solidFill>
                  <a:schemeClr val="dk1"/>
                </a:solidFill>
                <a:latin typeface="PT Sans"/>
                <a:ea typeface="PT Sans"/>
                <a:cs typeface="PT Sans"/>
                <a:sym typeface="PT Sans"/>
              </a:rPr>
              <a:t>Mainframes</a:t>
            </a:r>
            <a:endParaRPr sz="2800">
              <a:solidFill>
                <a:schemeClr val="dk1"/>
              </a:solidFill>
              <a:latin typeface="PT Sans"/>
              <a:ea typeface="PT Sans"/>
              <a:cs typeface="PT Sans"/>
              <a:sym typeface="PT Sans"/>
            </a:endParaRPr>
          </a:p>
          <a:p>
            <a:pPr indent="-406400" lvl="0" marL="457200" rtl="0" algn="l">
              <a:lnSpc>
                <a:spcPct val="90000"/>
              </a:lnSpc>
              <a:spcBef>
                <a:spcPts val="0"/>
              </a:spcBef>
              <a:spcAft>
                <a:spcPts val="0"/>
              </a:spcAft>
              <a:buClr>
                <a:schemeClr val="dk1"/>
              </a:buClr>
              <a:buSzPts val="2800"/>
              <a:buChar char="-"/>
            </a:pPr>
            <a:r>
              <a:rPr b="1" lang="en-US" sz="2800">
                <a:solidFill>
                  <a:schemeClr val="dk1"/>
                </a:solidFill>
                <a:latin typeface="PT Sans"/>
                <a:ea typeface="PT Sans"/>
                <a:cs typeface="PT Sans"/>
                <a:sym typeface="PT Sans"/>
              </a:rPr>
              <a:t>Computers</a:t>
            </a:r>
            <a:endParaRPr b="1" sz="2800">
              <a:solidFill>
                <a:schemeClr val="dk1"/>
              </a:solidFill>
              <a:latin typeface="PT Sans"/>
              <a:ea typeface="PT Sans"/>
              <a:cs typeface="PT Sans"/>
              <a:sym typeface="PT Sans"/>
            </a:endParaRPr>
          </a:p>
          <a:p>
            <a:pPr indent="-406400" lvl="0" marL="457200" rtl="0" algn="l">
              <a:lnSpc>
                <a:spcPct val="90000"/>
              </a:lnSpc>
              <a:spcBef>
                <a:spcPts val="0"/>
              </a:spcBef>
              <a:spcAft>
                <a:spcPts val="0"/>
              </a:spcAft>
              <a:buClr>
                <a:schemeClr val="dk1"/>
              </a:buClr>
              <a:buSzPts val="2800"/>
              <a:buChar char="-"/>
            </a:pPr>
            <a:r>
              <a:rPr lang="en-US" sz="2800">
                <a:solidFill>
                  <a:schemeClr val="dk1"/>
                </a:solidFill>
                <a:latin typeface="PT Sans"/>
                <a:ea typeface="PT Sans"/>
                <a:cs typeface="PT Sans"/>
                <a:sym typeface="PT Sans"/>
              </a:rPr>
              <a:t>Embedded Systems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What OS’s use Linux?</a:t>
            </a:r>
            <a:endParaRPr/>
          </a:p>
        </p:txBody>
      </p:sp>
      <p:sp>
        <p:nvSpPr>
          <p:cNvPr id="120" name="Google Shape;120;p19"/>
          <p:cNvSpPr txBox="1"/>
          <p:nvPr>
            <p:ph idx="1" type="body"/>
          </p:nvPr>
        </p:nvSpPr>
        <p:spPr>
          <a:xfrm>
            <a:off x="838200" y="1825625"/>
            <a:ext cx="10515600" cy="809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US"/>
              <a:t>Lots…</a:t>
            </a:r>
            <a:endParaRPr/>
          </a:p>
          <a:p>
            <a:pPr indent="0" lvl="0" marL="0" rtl="0" algn="l">
              <a:spcBef>
                <a:spcPts val="1000"/>
              </a:spcBef>
              <a:spcAft>
                <a:spcPts val="0"/>
              </a:spcAft>
              <a:buNone/>
            </a:pPr>
            <a:r>
              <a:t/>
            </a:r>
            <a:endParaRPr/>
          </a:p>
        </p:txBody>
      </p:sp>
      <p:sp>
        <p:nvSpPr>
          <p:cNvPr id="121" name="Google Shape;121;p19"/>
          <p:cNvSpPr txBox="1"/>
          <p:nvPr/>
        </p:nvSpPr>
        <p:spPr>
          <a:xfrm>
            <a:off x="873125" y="2873375"/>
            <a:ext cx="10480800" cy="1222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PT Sans"/>
                <a:ea typeface="PT Sans"/>
                <a:cs typeface="PT Sans"/>
                <a:sym typeface="PT Sans"/>
              </a:rPr>
              <a:t>Arch Linux, CentOS, Debian, Raspbian, Fedora, Ubuntu and OpenSuse.</a:t>
            </a:r>
            <a:endParaRPr sz="2800">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t/>
            </a:r>
            <a:endParaRPr/>
          </a:p>
        </p:txBody>
      </p:sp>
      <p:sp>
        <p:nvSpPr>
          <p:cNvPr id="122" name="Google Shape;122;p19"/>
          <p:cNvSpPr txBox="1"/>
          <p:nvPr/>
        </p:nvSpPr>
        <p:spPr>
          <a:xfrm>
            <a:off x="857250" y="4318000"/>
            <a:ext cx="10350600" cy="1325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PT Sans"/>
                <a:ea typeface="PT Sans"/>
                <a:cs typeface="PT Sans"/>
                <a:sym typeface="PT Sans"/>
              </a:rPr>
              <a:t>Since all of these </a:t>
            </a:r>
            <a:r>
              <a:rPr b="1" lang="en-US" sz="2800">
                <a:solidFill>
                  <a:schemeClr val="dk1"/>
                </a:solidFill>
                <a:latin typeface="PT Sans"/>
                <a:ea typeface="PT Sans"/>
                <a:cs typeface="PT Sans"/>
                <a:sym typeface="PT Sans"/>
              </a:rPr>
              <a:t>distro’s </a:t>
            </a:r>
            <a:r>
              <a:rPr lang="en-US" sz="2800">
                <a:solidFill>
                  <a:schemeClr val="dk1"/>
                </a:solidFill>
                <a:latin typeface="PT Sans"/>
                <a:ea typeface="PT Sans"/>
                <a:cs typeface="PT Sans"/>
                <a:sym typeface="PT Sans"/>
              </a:rPr>
              <a:t>use the Linux kernel…</a:t>
            </a:r>
            <a:endParaRPr sz="2800">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PT Sans"/>
                <a:ea typeface="PT Sans"/>
                <a:cs typeface="PT Sans"/>
                <a:sym typeface="PT Sans"/>
              </a:rPr>
              <a:t>Everything you learn here today is applicable to any of these.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Shell</a:t>
            </a:r>
            <a:endParaRPr/>
          </a:p>
        </p:txBody>
      </p:sp>
      <p:sp>
        <p:nvSpPr>
          <p:cNvPr id="128" name="Google Shape;128;p20"/>
          <p:cNvSpPr txBox="1"/>
          <p:nvPr>
            <p:ph idx="1" type="body"/>
          </p:nvPr>
        </p:nvSpPr>
        <p:spPr>
          <a:xfrm>
            <a:off x="838200" y="1825625"/>
            <a:ext cx="10515600" cy="920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US"/>
              <a:t>What is a shell?</a:t>
            </a:r>
            <a:endParaRPr/>
          </a:p>
          <a:p>
            <a:pPr indent="0" lvl="0" marL="0" rtl="0" algn="l">
              <a:spcBef>
                <a:spcPts val="1000"/>
              </a:spcBef>
              <a:spcAft>
                <a:spcPts val="0"/>
              </a:spcAft>
              <a:buNone/>
            </a:pPr>
            <a:r>
              <a:t/>
            </a:r>
            <a:endParaRPr/>
          </a:p>
        </p:txBody>
      </p:sp>
      <p:sp>
        <p:nvSpPr>
          <p:cNvPr id="129" name="Google Shape;129;p20"/>
          <p:cNvSpPr txBox="1"/>
          <p:nvPr/>
        </p:nvSpPr>
        <p:spPr>
          <a:xfrm>
            <a:off x="857250" y="3016250"/>
            <a:ext cx="10496700" cy="3410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PT Sans"/>
                <a:ea typeface="PT Sans"/>
                <a:cs typeface="PT Sans"/>
                <a:sym typeface="PT Sans"/>
              </a:rPr>
              <a:t>In simple terms, </a:t>
            </a:r>
            <a:r>
              <a:rPr lang="en-US" sz="2800">
                <a:solidFill>
                  <a:schemeClr val="dk1"/>
                </a:solidFill>
                <a:latin typeface="PT Sans"/>
                <a:ea typeface="PT Sans"/>
                <a:cs typeface="PT Sans"/>
                <a:sym typeface="PT Sans"/>
              </a:rPr>
              <a:t>It’s a programmers way of directly interacting with the operating system. </a:t>
            </a:r>
            <a:endParaRPr sz="2800">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PT Sans"/>
                <a:ea typeface="PT Sans"/>
                <a:cs typeface="PT Sans"/>
                <a:sym typeface="PT Sans"/>
              </a:rPr>
              <a:t>The shell takes commands from us (the user) and passes them to the operating system to perform </a:t>
            </a:r>
            <a:endParaRPr sz="2800">
              <a:solidFill>
                <a:schemeClr val="dk1"/>
              </a:solidFill>
              <a:latin typeface="PT Sans"/>
              <a:ea typeface="PT Sans"/>
              <a:cs typeface="PT Sans"/>
              <a:sym typeface="PT Sans"/>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latin typeface="PT Sans"/>
              <a:ea typeface="PT Sans"/>
              <a:cs typeface="PT Sans"/>
              <a:sym typeface="P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2766150"/>
            <a:ext cx="10515600" cy="132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6000" u="sng">
                <a:solidFill>
                  <a:srgbClr val="434343"/>
                </a:solidFill>
              </a:rPr>
              <a:t>GUI vs Shell</a:t>
            </a:r>
            <a:endParaRPr sz="6000" u="sng">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