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960"/>
    <a:srgbClr val="FEA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47" d="100"/>
          <a:sy n="47" d="100"/>
        </p:scale>
        <p:origin x="62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2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86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87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3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1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1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8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2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5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35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2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66402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54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헤비레인 Black 3D" panose="02020603020101020101" pitchFamily="18" charset="-127"/>
                <a:ea typeface="210 헤비레인 Black 3D" panose="02020603020101020101" pitchFamily="18" charset="-127"/>
              </a:rPr>
              <a:t>학교탈출 넘버원</a:t>
            </a:r>
            <a:r>
              <a:rPr lang="en-US" altLang="ko-KR" sz="54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헤비레인 Black 3D" panose="02020603020101020101" pitchFamily="18" charset="-127"/>
                <a:ea typeface="210 헤비레인 Black 3D" panose="02020603020101020101" pitchFamily="18" charset="-127"/>
              </a:rPr>
              <a:t>!</a:t>
            </a:r>
          </a:p>
          <a:p>
            <a:pPr algn="ctr" latinLnBrk="0">
              <a:defRPr/>
            </a:pPr>
            <a:r>
              <a:rPr lang="en-US" altLang="ko-KR" sz="1400" kern="0" dirty="0">
                <a:solidFill>
                  <a:srgbClr val="5C5960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2021182010 </a:t>
            </a:r>
            <a:r>
              <a:rPr lang="ko-KR" altLang="en-US" sz="1400" kern="0" dirty="0">
                <a:solidFill>
                  <a:srgbClr val="5C5960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게임공학과 노다정</a:t>
            </a:r>
            <a:endParaRPr lang="ko-KR" altLang="en-US" dirty="0">
              <a:solidFill>
                <a:srgbClr val="5C5960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rot="16200000" flipH="1">
            <a:off x="-2642741" y="3145971"/>
            <a:ext cx="6334424" cy="566057"/>
          </a:xfrm>
          <a:prstGeom prst="round2SameRect">
            <a:avLst>
              <a:gd name="adj1" fmla="val 37660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44B50020-257E-F686-6E82-DFEE244234F7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78A884C-6E79-E6F8-87CF-9A39D125250C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2AAA0F89-4369-9F48-546A-50EFADD271E5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48C7CCC-ED5D-A257-238D-7AD7CB6CF6B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모서리가 둥근 직사각형 31">
            <a:extLst>
              <a:ext uri="{FF2B5EF4-FFF2-40B4-BE49-F238E27FC236}">
                <a16:creationId xmlns:a16="http://schemas.microsoft.com/office/drawing/2014/main" id="{734B980F-F295-C5F7-CEC5-1793ED73D10F}"/>
              </a:ext>
            </a:extLst>
          </p:cNvPr>
          <p:cNvSpPr/>
          <p:nvPr/>
        </p:nvSpPr>
        <p:spPr>
          <a:xfrm>
            <a:off x="359435" y="1343681"/>
            <a:ext cx="324305" cy="324305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15" name="Group 12">
            <a:extLst>
              <a:ext uri="{FF2B5EF4-FFF2-40B4-BE49-F238E27FC236}">
                <a16:creationId xmlns:a16="http://schemas.microsoft.com/office/drawing/2014/main" id="{9DF20EC5-ABAD-F0F5-3B8D-6138604276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6042FC4-F854-58C1-9E02-184189B17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D1C9505C-B10F-500B-9A70-F3BDF1D19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024D795B-9BA3-F89A-C899-AF44EC9A1252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BA5C060-C7C4-3EC3-B68C-D19AA0026430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2CB4D19-0043-412D-D2CF-2E123A3B5961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79FA98C-AF15-7467-4287-2ED1FA39363F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D64056D1-4608-8059-EF4C-A55AF1E378D4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rgbClr val="FEAF5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EA656574-9C9E-72A1-F9CF-EC3BD74A20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CEE292A-7C9E-BB3C-FF2C-9B112EF22C13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57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1100" dirty="0">
              <a:solidFill>
                <a:srgbClr val="5C5960"/>
              </a:solidFill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flipH="1">
            <a:off x="241437" y="259327"/>
            <a:ext cx="11709121" cy="687482"/>
          </a:xfrm>
          <a:prstGeom prst="round2SameRect">
            <a:avLst>
              <a:gd name="adj1" fmla="val 32118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108000" rtlCol="0" anchor="ctr"/>
          <a:lstStyle/>
          <a:p>
            <a:pPr algn="ctr" latinLnBrk="0">
              <a:defRPr/>
            </a:pPr>
            <a:r>
              <a:rPr lang="ko-KR" altLang="en-US" sz="32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청춘시대 L" panose="02020603020101020101" pitchFamily="18" charset="-127"/>
                <a:ea typeface="210 청춘시대 L" panose="02020603020101020101" pitchFamily="18" charset="-127"/>
              </a:rPr>
              <a:t>개발 진행 상황 </a:t>
            </a:r>
            <a:r>
              <a:rPr lang="en-US" altLang="ko-KR" sz="32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청춘시대 L" panose="02020603020101020101" pitchFamily="18" charset="-127"/>
                <a:ea typeface="210 청춘시대 L" panose="02020603020101020101" pitchFamily="18" charset="-127"/>
              </a:rPr>
              <a:t>- </a:t>
            </a:r>
            <a:r>
              <a:rPr lang="ko-KR" altLang="en-US" sz="32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청춘시대 L" panose="02020603020101020101" pitchFamily="18" charset="-127"/>
                <a:ea typeface="210 청춘시대 L" panose="02020603020101020101" pitchFamily="18" charset="-127"/>
              </a:rPr>
              <a:t>평균 </a:t>
            </a:r>
            <a:r>
              <a:rPr lang="en-US" altLang="ko-KR" sz="32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청춘시대 L" panose="02020603020101020101" pitchFamily="18" charset="-127"/>
                <a:ea typeface="210 청춘시대 L" panose="02020603020101020101" pitchFamily="18" charset="-127"/>
              </a:rPr>
              <a:t>80%</a:t>
            </a:r>
            <a:endParaRPr lang="ko-KR" altLang="en-US" dirty="0">
              <a:solidFill>
                <a:prstClr val="white">
                  <a:lumMod val="75000"/>
                </a:prstClr>
              </a:solidFill>
              <a:latin typeface="210 청춘시대 L" panose="02020603020101020101" pitchFamily="18" charset="-127"/>
              <a:ea typeface="210 청춘시대 L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46522E-E463-AACE-A0FE-D81464A160CE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8CB7A9A-F874-91ED-A485-8F7275A1381C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A09BA94-8816-BF9E-4FFA-B33586AEC75B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rgbClr val="FEAF5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79E4536-AD29-B732-43DB-84042BF41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6E8F15-717E-BF01-5398-E4DC13286E6E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EAA4BF-0BD1-4A89-0F45-DB3A9142931E}"/>
              </a:ext>
            </a:extLst>
          </p:cNvPr>
          <p:cNvGrpSpPr/>
          <p:nvPr/>
        </p:nvGrpSpPr>
        <p:grpSpPr>
          <a:xfrm>
            <a:off x="9873449" y="448487"/>
            <a:ext cx="1887239" cy="324305"/>
            <a:chOff x="9873449" y="448487"/>
            <a:chExt cx="1887239" cy="324305"/>
          </a:xfrm>
        </p:grpSpPr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2AAA0F89-4369-9F48-546A-50EFADD27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261" y="549459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48C7CCC-ED5D-A257-238D-7AD7CB6CF6B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639109" y="548015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5F5F7A9-97F7-D851-2DA5-91CDC10CE4EC}"/>
                </a:ext>
              </a:extLst>
            </p:cNvPr>
            <p:cNvGrpSpPr/>
            <p:nvPr/>
          </p:nvGrpSpPr>
          <p:grpSpPr>
            <a:xfrm>
              <a:off x="11436383" y="448487"/>
              <a:ext cx="324305" cy="324305"/>
              <a:chOff x="11436383" y="456228"/>
              <a:chExt cx="324305" cy="324305"/>
            </a:xfrm>
          </p:grpSpPr>
          <p:sp>
            <p:nvSpPr>
              <p:cNvPr id="14" name="모서리가 둥근 직사각형 31">
                <a:extLst>
                  <a:ext uri="{FF2B5EF4-FFF2-40B4-BE49-F238E27FC236}">
                    <a16:creationId xmlns:a16="http://schemas.microsoft.com/office/drawing/2014/main" id="{734B980F-F295-C5F7-CEC5-1793ED73D10F}"/>
                  </a:ext>
                </a:extLst>
              </p:cNvPr>
              <p:cNvSpPr/>
              <p:nvPr/>
            </p:nvSpPr>
            <p:spPr>
              <a:xfrm>
                <a:off x="11436383" y="456228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Group 12">
                <a:extLst>
                  <a:ext uri="{FF2B5EF4-FFF2-40B4-BE49-F238E27FC236}">
                    <a16:creationId xmlns:a16="http://schemas.microsoft.com/office/drawing/2014/main" id="{9DF20EC5-ABAD-F0F5-3B8D-61386042763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id="{46042FC4-F854-58C1-9E02-184189B17E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id="{D1C9505C-B10F-500B-9A70-F3BDF1D19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97F4732-997D-AF2B-A007-66744C1E2460}"/>
                </a:ext>
              </a:extLst>
            </p:cNvPr>
            <p:cNvGrpSpPr/>
            <p:nvPr/>
          </p:nvGrpSpPr>
          <p:grpSpPr>
            <a:xfrm>
              <a:off x="10994418" y="493072"/>
              <a:ext cx="227926" cy="235134"/>
              <a:chOff x="11018587" y="468617"/>
              <a:chExt cx="227926" cy="235134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44B50020-257E-F686-6E82-DFEE24423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8587" y="55063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024D795B-9BA3-F89A-C899-AF44EC9A1252}"/>
                  </a:ext>
                </a:extLst>
              </p:cNvPr>
              <p:cNvSpPr/>
              <p:nvPr/>
            </p:nvSpPr>
            <p:spPr>
              <a:xfrm>
                <a:off x="11101129" y="468617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EFC2655-0AFD-FC20-7B21-51B6FDF51864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10" name="Freeform 36">
                <a:extLst>
                  <a:ext uri="{FF2B5EF4-FFF2-40B4-BE49-F238E27FC236}">
                    <a16:creationId xmlns:a16="http://schemas.microsoft.com/office/drawing/2014/main" id="{B78A884C-6E79-E6F8-87CF-9A39D12525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BA5C060-C7C4-3EC3-B68C-D19AA0026430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24" name="표 26">
            <a:extLst>
              <a:ext uri="{FF2B5EF4-FFF2-40B4-BE49-F238E27FC236}">
                <a16:creationId xmlns:a16="http://schemas.microsoft.com/office/drawing/2014/main" id="{2925B5B1-C7E7-7972-C895-DE4D124A1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21925"/>
              </p:ext>
            </p:extLst>
          </p:nvPr>
        </p:nvGraphicFramePr>
        <p:xfrm>
          <a:off x="395004" y="1118249"/>
          <a:ext cx="11494286" cy="54270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196">
                  <a:extLst>
                    <a:ext uri="{9D8B030D-6E8A-4147-A177-3AD203B41FA5}">
                      <a16:colId xmlns:a16="http://schemas.microsoft.com/office/drawing/2014/main" val="343514604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1641768726"/>
                    </a:ext>
                  </a:extLst>
                </a:gridCol>
                <a:gridCol w="3892341">
                  <a:extLst>
                    <a:ext uri="{9D8B030D-6E8A-4147-A177-3AD203B41FA5}">
                      <a16:colId xmlns:a16="http://schemas.microsoft.com/office/drawing/2014/main" val="3943221349"/>
                    </a:ext>
                  </a:extLst>
                </a:gridCol>
                <a:gridCol w="3701424">
                  <a:extLst>
                    <a:ext uri="{9D8B030D-6E8A-4147-A177-3AD203B41FA5}">
                      <a16:colId xmlns:a16="http://schemas.microsoft.com/office/drawing/2014/main" val="766572962"/>
                    </a:ext>
                  </a:extLst>
                </a:gridCol>
                <a:gridCol w="1107825">
                  <a:extLst>
                    <a:ext uri="{9D8B030D-6E8A-4147-A177-3AD203B41FA5}">
                      <a16:colId xmlns:a16="http://schemas.microsoft.com/office/drawing/2014/main" val="1931664283"/>
                    </a:ext>
                  </a:extLst>
                </a:gridCol>
              </a:tblGrid>
              <a:tr h="463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1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리소스 수집 및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내 필요한 리소스 수집 및 제작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메인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스테이지 별 배경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캐릭터 기본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런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슬라이드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오브젝트 및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UI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수집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3007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2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내 오브젝트 배치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맵 배경 및 장애물 배치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위아래에서 나오는 오브젝트 발사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메인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스테이지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1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배경 완료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고정 오브젝트 랜덤 위치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90%</a:t>
                      </a:r>
                      <a:endParaRPr lang="ko-KR" altLang="en-US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176485"/>
                  </a:ext>
                </a:extLst>
              </a:tr>
              <a:tr h="414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3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마우스 및 키보드 동작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캐릭터 컨트롤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점프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슬라이드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기능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진행 중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esc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버튼에 대한 처리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 게임 진행 중 스킬 발동에 대한 처리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캐릭터 컨트롤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점프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슬라이드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기능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진행 중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esc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버튼에 대한 처리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진행 중 스킬 발동에 대한 처리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80%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07056"/>
                  </a:ext>
                </a:extLst>
              </a:tr>
              <a:tr h="414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4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중간 점검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중간 점검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중간고사 시험 기간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고려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중간 점검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699957"/>
                  </a:ext>
                </a:extLst>
              </a:tr>
              <a:tr h="511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5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충돌 구현 및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실제 메뉴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장애물과 충돌 체크 결과에 따른 체력 감소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실제 메뉴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일시 정지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도움말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충돌 체크</a:t>
                      </a:r>
                      <a:b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</a:b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실제 메뉴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일시 정지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60%</a:t>
                      </a:r>
                      <a:endParaRPr lang="ko-KR" altLang="en-US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554644"/>
                  </a:ext>
                </a:extLst>
              </a:tr>
              <a:tr h="52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6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메인 화면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 메인 화면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시작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상점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도움말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에서 인게임으로 이동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UI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배치 및 키보드 일부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60%</a:t>
                      </a:r>
                      <a:endParaRPr lang="ko-KR" altLang="en-US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835930"/>
                  </a:ext>
                </a:extLst>
              </a:tr>
              <a:tr h="394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7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캐릭터 선택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상점에 대한 부분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415180"/>
                  </a:ext>
                </a:extLst>
              </a:tr>
              <a:tr h="34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8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시작과 종료 처리 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&amp;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사운드 추가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실제적인 게임 시작과 종료 처리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스코어 합산 결과 화면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사운드 추가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241856"/>
                  </a:ext>
                </a:extLst>
              </a:tr>
              <a:tr h="34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9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밸런스 조절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밸런스 조절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- 5~8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 진행동안 부족한 점 보안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022989"/>
                  </a:ext>
                </a:extLst>
              </a:tr>
              <a:tr h="34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10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마무리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최종 점검 및 릴리즈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353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79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1100" dirty="0">
              <a:solidFill>
                <a:srgbClr val="5C5960"/>
              </a:solidFill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flipH="1">
            <a:off x="241437" y="259327"/>
            <a:ext cx="11709121" cy="687482"/>
          </a:xfrm>
          <a:prstGeom prst="round2SameRect">
            <a:avLst>
              <a:gd name="adj1" fmla="val 32118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108000" rtlCol="0" anchor="ctr"/>
          <a:lstStyle/>
          <a:p>
            <a:pPr algn="ctr" latinLnBrk="0">
              <a:defRPr/>
            </a:pPr>
            <a:r>
              <a:rPr lang="ko-KR" altLang="en-US" sz="32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청춘시대 L" panose="02020603020101020101" pitchFamily="18" charset="-127"/>
                <a:ea typeface="210 청춘시대 L" panose="02020603020101020101" pitchFamily="18" charset="-127"/>
              </a:rPr>
              <a:t>프로젝트 계획 수정 내용</a:t>
            </a:r>
            <a:endParaRPr lang="ko-KR" altLang="en-US" dirty="0">
              <a:solidFill>
                <a:prstClr val="white">
                  <a:lumMod val="75000"/>
                </a:prstClr>
              </a:solidFill>
              <a:latin typeface="210 청춘시대 L" panose="02020603020101020101" pitchFamily="18" charset="-127"/>
              <a:ea typeface="210 청춘시대 L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46522E-E463-AACE-A0FE-D81464A160CE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8CB7A9A-F874-91ED-A485-8F7275A1381C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A09BA94-8816-BF9E-4FFA-B33586AEC75B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rgbClr val="FEAF5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79E4536-AD29-B732-43DB-84042BF41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6E8F15-717E-BF01-5398-E4DC13286E6E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EAA4BF-0BD1-4A89-0F45-DB3A9142931E}"/>
              </a:ext>
            </a:extLst>
          </p:cNvPr>
          <p:cNvGrpSpPr/>
          <p:nvPr/>
        </p:nvGrpSpPr>
        <p:grpSpPr>
          <a:xfrm>
            <a:off x="9873449" y="448487"/>
            <a:ext cx="1887239" cy="324305"/>
            <a:chOff x="9873449" y="448487"/>
            <a:chExt cx="1887239" cy="324305"/>
          </a:xfrm>
        </p:grpSpPr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2AAA0F89-4369-9F48-546A-50EFADD27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261" y="549459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48C7CCC-ED5D-A257-238D-7AD7CB6CF6B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639109" y="548015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5F5F7A9-97F7-D851-2DA5-91CDC10CE4EC}"/>
                </a:ext>
              </a:extLst>
            </p:cNvPr>
            <p:cNvGrpSpPr/>
            <p:nvPr/>
          </p:nvGrpSpPr>
          <p:grpSpPr>
            <a:xfrm>
              <a:off x="11436383" y="448487"/>
              <a:ext cx="324305" cy="324305"/>
              <a:chOff x="11436383" y="456228"/>
              <a:chExt cx="324305" cy="324305"/>
            </a:xfrm>
          </p:grpSpPr>
          <p:sp>
            <p:nvSpPr>
              <p:cNvPr id="14" name="모서리가 둥근 직사각형 31">
                <a:extLst>
                  <a:ext uri="{FF2B5EF4-FFF2-40B4-BE49-F238E27FC236}">
                    <a16:creationId xmlns:a16="http://schemas.microsoft.com/office/drawing/2014/main" id="{734B980F-F295-C5F7-CEC5-1793ED73D10F}"/>
                  </a:ext>
                </a:extLst>
              </p:cNvPr>
              <p:cNvSpPr/>
              <p:nvPr/>
            </p:nvSpPr>
            <p:spPr>
              <a:xfrm>
                <a:off x="11436383" y="456228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Group 12">
                <a:extLst>
                  <a:ext uri="{FF2B5EF4-FFF2-40B4-BE49-F238E27FC236}">
                    <a16:creationId xmlns:a16="http://schemas.microsoft.com/office/drawing/2014/main" id="{9DF20EC5-ABAD-F0F5-3B8D-61386042763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id="{46042FC4-F854-58C1-9E02-184189B17E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id="{D1C9505C-B10F-500B-9A70-F3BDF1D19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97F4732-997D-AF2B-A007-66744C1E2460}"/>
                </a:ext>
              </a:extLst>
            </p:cNvPr>
            <p:cNvGrpSpPr/>
            <p:nvPr/>
          </p:nvGrpSpPr>
          <p:grpSpPr>
            <a:xfrm>
              <a:off x="10994418" y="493072"/>
              <a:ext cx="227926" cy="235134"/>
              <a:chOff x="11018587" y="468617"/>
              <a:chExt cx="227926" cy="235134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44B50020-257E-F686-6E82-DFEE24423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8587" y="55063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024D795B-9BA3-F89A-C899-AF44EC9A1252}"/>
                  </a:ext>
                </a:extLst>
              </p:cNvPr>
              <p:cNvSpPr/>
              <p:nvPr/>
            </p:nvSpPr>
            <p:spPr>
              <a:xfrm>
                <a:off x="11101129" y="468617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EFC2655-0AFD-FC20-7B21-51B6FDF51864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10" name="Freeform 36">
                <a:extLst>
                  <a:ext uri="{FF2B5EF4-FFF2-40B4-BE49-F238E27FC236}">
                    <a16:creationId xmlns:a16="http://schemas.microsoft.com/office/drawing/2014/main" id="{B78A884C-6E79-E6F8-87CF-9A39D12525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BA5C060-C7C4-3EC3-B68C-D19AA0026430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24" name="표 26">
            <a:extLst>
              <a:ext uri="{FF2B5EF4-FFF2-40B4-BE49-F238E27FC236}">
                <a16:creationId xmlns:a16="http://schemas.microsoft.com/office/drawing/2014/main" id="{2925B5B1-C7E7-7972-C895-DE4D124A1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674840"/>
              </p:ext>
            </p:extLst>
          </p:nvPr>
        </p:nvGraphicFramePr>
        <p:xfrm>
          <a:off x="902766" y="1191892"/>
          <a:ext cx="10386461" cy="5159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196">
                  <a:extLst>
                    <a:ext uri="{9D8B030D-6E8A-4147-A177-3AD203B41FA5}">
                      <a16:colId xmlns:a16="http://schemas.microsoft.com/office/drawing/2014/main" val="343514604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1641768726"/>
                    </a:ext>
                  </a:extLst>
                </a:gridCol>
                <a:gridCol w="3892341">
                  <a:extLst>
                    <a:ext uri="{9D8B030D-6E8A-4147-A177-3AD203B41FA5}">
                      <a16:colId xmlns:a16="http://schemas.microsoft.com/office/drawing/2014/main" val="3943221349"/>
                    </a:ext>
                  </a:extLst>
                </a:gridCol>
                <a:gridCol w="3701424">
                  <a:extLst>
                    <a:ext uri="{9D8B030D-6E8A-4147-A177-3AD203B41FA5}">
                      <a16:colId xmlns:a16="http://schemas.microsoft.com/office/drawing/2014/main" val="766572962"/>
                    </a:ext>
                  </a:extLst>
                </a:gridCol>
              </a:tblGrid>
              <a:tr h="463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1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리소스 수집 및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내 필요한 리소스 수집 및 제작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수정 사항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3007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2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내 오브젝트 배치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맵 배경 및 장애물 배치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위아래에서 나오는 오브젝트 발사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수정 사항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X</a:t>
                      </a:r>
                      <a:endParaRPr lang="ko-KR" altLang="en-US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176485"/>
                  </a:ext>
                </a:extLst>
              </a:tr>
              <a:tr h="414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3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마우스 및 키보드 동작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캐릭터 컨트롤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점프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슬라이드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기능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진행 중 메뉴 클릭에 대한 처리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 게임 진행 중 스킬 발동에 대한 처리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진행 중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esc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버튼 누름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07056"/>
                  </a:ext>
                </a:extLst>
              </a:tr>
              <a:tr h="414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4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충돌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장애물과 충돌 체크 결과에 따른 체력 감소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중간 점검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중간고사 시험 기간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고려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699957"/>
                  </a:ext>
                </a:extLst>
              </a:tr>
              <a:tr h="511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5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추가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및 중간 점검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실제 메뉴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일시 정지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도움말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중간 점검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/ 1~4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 진행 동안 부족한 점 보안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실제 메뉴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554644"/>
                  </a:ext>
                </a:extLst>
              </a:tr>
              <a:tr h="52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6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메인 화면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 메인 화면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시작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상점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도움말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에서 인게임으로 이동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메인 화면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835930"/>
                  </a:ext>
                </a:extLst>
              </a:tr>
              <a:tr h="394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7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캐릭터 선택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상점에 대한 부분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충돌 구현 및 상점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415180"/>
                  </a:ext>
                </a:extLst>
              </a:tr>
              <a:tr h="34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8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시작과 종료 처리 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&amp;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사운드 추가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실제적인 게임 시작과 종료 처리 </a:t>
                      </a:r>
                      <a:b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</a:b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스코어 합산 결과 화면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사운드 추가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수정 사항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241856"/>
                  </a:ext>
                </a:extLst>
              </a:tr>
              <a:tr h="34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9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밸런스 조절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밸런스 조절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- 5~8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 진행동안 부족한 점 보안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수정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사항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022989"/>
                  </a:ext>
                </a:extLst>
              </a:tr>
              <a:tr h="34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10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마무리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최종 점검 및 릴리즈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수정 사항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353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21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1100" dirty="0">
              <a:solidFill>
                <a:srgbClr val="5C5960"/>
              </a:solidFill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flipH="1">
            <a:off x="241437" y="259327"/>
            <a:ext cx="11709121" cy="687482"/>
          </a:xfrm>
          <a:prstGeom prst="round2SameRect">
            <a:avLst>
              <a:gd name="adj1" fmla="val 32118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108000" rtlCol="0" anchor="ctr"/>
          <a:lstStyle/>
          <a:p>
            <a:pPr algn="ctr" latinLnBrk="0">
              <a:defRPr/>
            </a:pPr>
            <a:r>
              <a:rPr lang="ko-KR" altLang="en-US" sz="3200" i="1" kern="0" dirty="0" err="1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청춘시대 L" panose="02020603020101020101" pitchFamily="18" charset="-127"/>
                <a:ea typeface="210 청춘시대 L" panose="02020603020101020101" pitchFamily="18" charset="-127"/>
              </a:rPr>
              <a:t>커밋</a:t>
            </a:r>
            <a:r>
              <a:rPr lang="ko-KR" altLang="en-US" sz="32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청춘시대 L" panose="02020603020101020101" pitchFamily="18" charset="-127"/>
                <a:ea typeface="210 청춘시대 L" panose="02020603020101020101" pitchFamily="18" charset="-127"/>
              </a:rPr>
              <a:t> 통계</a:t>
            </a:r>
            <a:endParaRPr lang="ko-KR" altLang="en-US" dirty="0">
              <a:solidFill>
                <a:prstClr val="white">
                  <a:lumMod val="75000"/>
                </a:prstClr>
              </a:solidFill>
              <a:latin typeface="210 청춘시대 L" panose="02020603020101020101" pitchFamily="18" charset="-127"/>
              <a:ea typeface="210 청춘시대 L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46522E-E463-AACE-A0FE-D81464A160CE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8CB7A9A-F874-91ED-A485-8F7275A1381C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A09BA94-8816-BF9E-4FFA-B33586AEC75B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rgbClr val="FEAF5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79E4536-AD29-B732-43DB-84042BF41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6E8F15-717E-BF01-5398-E4DC13286E6E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EAA4BF-0BD1-4A89-0F45-DB3A9142931E}"/>
              </a:ext>
            </a:extLst>
          </p:cNvPr>
          <p:cNvGrpSpPr/>
          <p:nvPr/>
        </p:nvGrpSpPr>
        <p:grpSpPr>
          <a:xfrm>
            <a:off x="9873449" y="448487"/>
            <a:ext cx="1887239" cy="324305"/>
            <a:chOff x="9873449" y="448487"/>
            <a:chExt cx="1887239" cy="324305"/>
          </a:xfrm>
        </p:grpSpPr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2AAA0F89-4369-9F48-546A-50EFADD27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261" y="549459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48C7CCC-ED5D-A257-238D-7AD7CB6CF6B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639109" y="548015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5F5F7A9-97F7-D851-2DA5-91CDC10CE4EC}"/>
                </a:ext>
              </a:extLst>
            </p:cNvPr>
            <p:cNvGrpSpPr/>
            <p:nvPr/>
          </p:nvGrpSpPr>
          <p:grpSpPr>
            <a:xfrm>
              <a:off x="11436383" y="448487"/>
              <a:ext cx="324305" cy="324305"/>
              <a:chOff x="11436383" y="456228"/>
              <a:chExt cx="324305" cy="324305"/>
            </a:xfrm>
          </p:grpSpPr>
          <p:sp>
            <p:nvSpPr>
              <p:cNvPr id="14" name="모서리가 둥근 직사각형 31">
                <a:extLst>
                  <a:ext uri="{FF2B5EF4-FFF2-40B4-BE49-F238E27FC236}">
                    <a16:creationId xmlns:a16="http://schemas.microsoft.com/office/drawing/2014/main" id="{734B980F-F295-C5F7-CEC5-1793ED73D10F}"/>
                  </a:ext>
                </a:extLst>
              </p:cNvPr>
              <p:cNvSpPr/>
              <p:nvPr/>
            </p:nvSpPr>
            <p:spPr>
              <a:xfrm>
                <a:off x="11436383" y="456228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Group 12">
                <a:extLst>
                  <a:ext uri="{FF2B5EF4-FFF2-40B4-BE49-F238E27FC236}">
                    <a16:creationId xmlns:a16="http://schemas.microsoft.com/office/drawing/2014/main" id="{9DF20EC5-ABAD-F0F5-3B8D-61386042763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id="{46042FC4-F854-58C1-9E02-184189B17E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id="{D1C9505C-B10F-500B-9A70-F3BDF1D19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97F4732-997D-AF2B-A007-66744C1E2460}"/>
                </a:ext>
              </a:extLst>
            </p:cNvPr>
            <p:cNvGrpSpPr/>
            <p:nvPr/>
          </p:nvGrpSpPr>
          <p:grpSpPr>
            <a:xfrm>
              <a:off x="10994418" y="493072"/>
              <a:ext cx="227926" cy="235134"/>
              <a:chOff x="11018587" y="468617"/>
              <a:chExt cx="227926" cy="235134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44B50020-257E-F686-6E82-DFEE24423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8587" y="55063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024D795B-9BA3-F89A-C899-AF44EC9A1252}"/>
                  </a:ext>
                </a:extLst>
              </p:cNvPr>
              <p:cNvSpPr/>
              <p:nvPr/>
            </p:nvSpPr>
            <p:spPr>
              <a:xfrm>
                <a:off x="11101129" y="468617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EFC2655-0AFD-FC20-7B21-51B6FDF51864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10" name="Freeform 36">
                <a:extLst>
                  <a:ext uri="{FF2B5EF4-FFF2-40B4-BE49-F238E27FC236}">
                    <a16:creationId xmlns:a16="http://schemas.microsoft.com/office/drawing/2014/main" id="{B78A884C-6E79-E6F8-87CF-9A39D12525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BA5C060-C7C4-3EC3-B68C-D19AA0026430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A5122D6-FED6-088F-09A6-A8C823E0B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125" y="1363772"/>
            <a:ext cx="10079319" cy="45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902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524</Words>
  <Application>Microsoft Office PowerPoint</Application>
  <PresentationFormat>와이드스크린</PresentationFormat>
  <Paragraphs>121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(3) 양평군체 B</vt:lpstr>
      <vt:lpstr>210 청춘시대 L</vt:lpstr>
      <vt:lpstr>210 헤비레인 Black 3D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노 다정</cp:lastModifiedBy>
  <cp:revision>12</cp:revision>
  <dcterms:created xsi:type="dcterms:W3CDTF">2022-07-28T05:20:47Z</dcterms:created>
  <dcterms:modified xsi:type="dcterms:W3CDTF">2022-11-14T09:14:34Z</dcterms:modified>
</cp:coreProperties>
</file>