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60" r:id="rId7"/>
    <p:sldId id="271" r:id="rId8"/>
    <p:sldId id="279" r:id="rId9"/>
    <p:sldId id="262" r:id="rId10"/>
    <p:sldId id="288" r:id="rId11"/>
    <p:sldId id="263" r:id="rId12"/>
    <p:sldId id="289" r:id="rId13"/>
    <p:sldId id="281" r:id="rId14"/>
    <p:sldId id="280" r:id="rId15"/>
    <p:sldId id="282" r:id="rId16"/>
    <p:sldId id="264" r:id="rId17"/>
    <p:sldId id="272" r:id="rId18"/>
    <p:sldId id="292" r:id="rId19"/>
    <p:sldId id="265" r:id="rId20"/>
    <p:sldId id="283" r:id="rId21"/>
    <p:sldId id="285" r:id="rId22"/>
    <p:sldId id="286" r:id="rId23"/>
    <p:sldId id="290" r:id="rId24"/>
    <p:sldId id="287" r:id="rId25"/>
    <p:sldId id="277" r:id="rId26"/>
    <p:sldId id="291" r:id="rId27"/>
    <p:sldId id="268"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3/27/2022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335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3/27/2022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34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3/27/2022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53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3/27/2022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02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3/27/2022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759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3/27/2022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79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3/27/2022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863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3/27/2022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741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3/27/2022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009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3/27/2022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11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3/27/2022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544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3/27/2022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29489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EC92-9FBD-42A3-821D-4555DDB554E9}"/>
              </a:ext>
            </a:extLst>
          </p:cNvPr>
          <p:cNvSpPr>
            <a:spLocks noGrp="1"/>
          </p:cNvSpPr>
          <p:nvPr>
            <p:ph type="ctrTitle"/>
          </p:nvPr>
        </p:nvSpPr>
        <p:spPr>
          <a:xfrm>
            <a:off x="1524000" y="994026"/>
            <a:ext cx="9144000" cy="1655762"/>
          </a:xfrm>
        </p:spPr>
        <p:txBody>
          <a:bodyPr>
            <a:normAutofit/>
          </a:bodyPr>
          <a:lstStyle/>
          <a:p>
            <a:r>
              <a:rPr lang="en-US" sz="4800" b="1" dirty="0">
                <a:solidFill>
                  <a:schemeClr val="accent4">
                    <a:lumMod val="50000"/>
                  </a:schemeClr>
                </a:solidFill>
                <a:latin typeface="+mn-lt"/>
                <a:ea typeface="Gadugi" panose="020B0502040204020203" pitchFamily="34" charset="0"/>
              </a:rPr>
              <a:t>Smart</a:t>
            </a:r>
            <a:r>
              <a:rPr lang="en-US" sz="4800" b="1" dirty="0">
                <a:solidFill>
                  <a:schemeClr val="accent4">
                    <a:lumMod val="50000"/>
                  </a:schemeClr>
                </a:solidFill>
                <a:effectLst/>
                <a:latin typeface="+mn-lt"/>
                <a:ea typeface="Gadugi" panose="020B0502040204020203" pitchFamily="34" charset="0"/>
              </a:rPr>
              <a:t> Home Automation Using Bangla Voice Command</a:t>
            </a:r>
            <a:endParaRPr lang="en-US" sz="4800" dirty="0">
              <a:solidFill>
                <a:schemeClr val="accent4">
                  <a:lumMod val="50000"/>
                </a:schemeClr>
              </a:solidFill>
              <a:latin typeface="+mn-lt"/>
              <a:ea typeface="Gadugi" panose="020B0502040204020203" pitchFamily="34" charset="0"/>
            </a:endParaRPr>
          </a:p>
        </p:txBody>
      </p:sp>
      <p:sp>
        <p:nvSpPr>
          <p:cNvPr id="3" name="Subtitle 2">
            <a:extLst>
              <a:ext uri="{FF2B5EF4-FFF2-40B4-BE49-F238E27FC236}">
                <a16:creationId xmlns:a16="http://schemas.microsoft.com/office/drawing/2014/main" id="{4D7DF043-2A1A-4983-A435-463FD0F84177}"/>
              </a:ext>
            </a:extLst>
          </p:cNvPr>
          <p:cNvSpPr>
            <a:spLocks noGrp="1"/>
          </p:cNvSpPr>
          <p:nvPr>
            <p:ph type="subTitle" idx="1"/>
          </p:nvPr>
        </p:nvSpPr>
        <p:spPr>
          <a:xfrm>
            <a:off x="1524000" y="4136697"/>
            <a:ext cx="4572000" cy="1655762"/>
          </a:xfrm>
        </p:spPr>
        <p:txBody>
          <a:bodyPr>
            <a:noAutofit/>
          </a:bodyPr>
          <a:lstStyle/>
          <a:p>
            <a:pPr marL="0" marR="0" algn="ctr">
              <a:lnSpc>
                <a:spcPct val="105000"/>
              </a:lnSpc>
              <a:spcBef>
                <a:spcPts val="0"/>
              </a:spcBef>
              <a:spcAft>
                <a:spcPts val="800"/>
              </a:spcAft>
            </a:pPr>
            <a:r>
              <a:rPr lang="en-GB" sz="2000" b="1" dirty="0">
                <a:effectLst/>
                <a:ea typeface="Gadugi" panose="020B0502040204020203" pitchFamily="34" charset="0"/>
                <a:cs typeface="Calibri" panose="020F0502020204030204" pitchFamily="34" charset="0"/>
              </a:rPr>
              <a:t>Supervised by: </a:t>
            </a:r>
            <a:endParaRPr lang="en-US" sz="2000" dirty="0">
              <a:effectLst/>
              <a:ea typeface="Gadugi" panose="020B0502040204020203" pitchFamily="34" charset="0"/>
              <a:cs typeface="Times New Roman" panose="02020603050405020304" pitchFamily="18" charset="0"/>
            </a:endParaRPr>
          </a:p>
          <a:p>
            <a:pPr marL="0" marR="0" algn="ctr">
              <a:lnSpc>
                <a:spcPct val="105000"/>
              </a:lnSpc>
              <a:spcBef>
                <a:spcPts val="0"/>
              </a:spcBef>
              <a:spcAft>
                <a:spcPts val="0"/>
              </a:spcAft>
            </a:pPr>
            <a:r>
              <a:rPr lang="en-GB" sz="2000" dirty="0">
                <a:effectLst/>
                <a:ea typeface="Gadugi" panose="020B0502040204020203" pitchFamily="34" charset="0"/>
                <a:cs typeface="Calibri" panose="020F0502020204030204" pitchFamily="34" charset="0"/>
              </a:rPr>
              <a:t>Dr. M.M.A. Hashem </a:t>
            </a:r>
            <a:endParaRPr lang="en-US" sz="2000" dirty="0">
              <a:effectLst/>
              <a:ea typeface="Gadugi" panose="020B0502040204020203" pitchFamily="34" charset="0"/>
              <a:cs typeface="Times New Roman" panose="02020603050405020304" pitchFamily="18" charset="0"/>
            </a:endParaRPr>
          </a:p>
          <a:p>
            <a:pPr marL="0" marR="0" algn="ctr">
              <a:lnSpc>
                <a:spcPct val="105000"/>
              </a:lnSpc>
              <a:spcBef>
                <a:spcPts val="0"/>
              </a:spcBef>
              <a:spcAft>
                <a:spcPts val="0"/>
              </a:spcAft>
            </a:pPr>
            <a:r>
              <a:rPr lang="en-GB" sz="2000" dirty="0">
                <a:effectLst/>
                <a:ea typeface="Gadugi" panose="020B0502040204020203" pitchFamily="34" charset="0"/>
                <a:cs typeface="Calibri" panose="020F0502020204030204" pitchFamily="34" charset="0"/>
              </a:rPr>
              <a:t>Professor, Dept. of CSE, KUET.</a:t>
            </a:r>
            <a:endParaRPr lang="en-US" sz="2000" dirty="0">
              <a:effectLst/>
              <a:ea typeface="Gadugi" panose="020B0502040204020203" pitchFamily="34" charset="0"/>
              <a:cs typeface="Times New Roman" panose="02020603050405020304" pitchFamily="18" charset="0"/>
            </a:endParaRPr>
          </a:p>
          <a:p>
            <a:r>
              <a:rPr lang="en-US" sz="2000" dirty="0">
                <a:effectLst/>
                <a:ea typeface="Gadugi" panose="020B0502040204020203" pitchFamily="34" charset="0"/>
              </a:rPr>
              <a:t>Khulna University of Engineering and Technology</a:t>
            </a:r>
            <a:endParaRPr lang="en-US" sz="2000" dirty="0">
              <a:ea typeface="Gadugi" panose="020B0502040204020203" pitchFamily="34" charset="0"/>
            </a:endParaRPr>
          </a:p>
        </p:txBody>
      </p:sp>
      <p:sp>
        <p:nvSpPr>
          <p:cNvPr id="5" name="TextBox 4">
            <a:extLst>
              <a:ext uri="{FF2B5EF4-FFF2-40B4-BE49-F238E27FC236}">
                <a16:creationId xmlns:a16="http://schemas.microsoft.com/office/drawing/2014/main" id="{C17C2FD2-B0EC-47F5-BEDB-3FA60437C26B}"/>
              </a:ext>
            </a:extLst>
          </p:cNvPr>
          <p:cNvSpPr txBox="1"/>
          <p:nvPr/>
        </p:nvSpPr>
        <p:spPr>
          <a:xfrm>
            <a:off x="6096000" y="4141878"/>
            <a:ext cx="4572000" cy="1147045"/>
          </a:xfrm>
          <a:prstGeom prst="rect">
            <a:avLst/>
          </a:prstGeom>
          <a:noFill/>
        </p:spPr>
        <p:txBody>
          <a:bodyPr wrap="square" rtlCol="0">
            <a:spAutoFit/>
          </a:bodyPr>
          <a:lstStyle/>
          <a:p>
            <a:pPr marL="0" marR="0" algn="ctr">
              <a:lnSpc>
                <a:spcPct val="105000"/>
              </a:lnSpc>
              <a:spcBef>
                <a:spcPts val="0"/>
              </a:spcBef>
              <a:spcAft>
                <a:spcPts val="800"/>
              </a:spcAft>
            </a:pPr>
            <a:r>
              <a:rPr lang="en-US" sz="2000" b="1" dirty="0">
                <a:ea typeface="Gadugi" panose="020B0502040204020203" pitchFamily="34" charset="0"/>
                <a:cs typeface="Calibri" panose="020F0502020204030204" pitchFamily="34" charset="0"/>
              </a:rPr>
              <a:t>Presented</a:t>
            </a:r>
            <a:r>
              <a:rPr lang="en-US" sz="2000" b="1" dirty="0">
                <a:effectLst/>
                <a:ea typeface="Gadugi" panose="020B0502040204020203" pitchFamily="34" charset="0"/>
                <a:cs typeface="Calibri" panose="020F0502020204030204" pitchFamily="34" charset="0"/>
              </a:rPr>
              <a:t> By:</a:t>
            </a:r>
            <a:endParaRPr lang="en-US" sz="2000" dirty="0">
              <a:effectLst/>
              <a:ea typeface="Gadugi" panose="020B0502040204020203" pitchFamily="34" charset="0"/>
              <a:cs typeface="Times New Roman" panose="02020603050405020304" pitchFamily="18" charset="0"/>
            </a:endParaRPr>
          </a:p>
          <a:p>
            <a:pPr marL="0" marR="0" algn="ctr">
              <a:lnSpc>
                <a:spcPct val="105000"/>
              </a:lnSpc>
              <a:spcBef>
                <a:spcPts val="0"/>
              </a:spcBef>
              <a:spcAft>
                <a:spcPts val="0"/>
              </a:spcAft>
            </a:pPr>
            <a:r>
              <a:rPr lang="en-US" sz="2000" dirty="0">
                <a:effectLst/>
                <a:ea typeface="Gadugi" panose="020B0502040204020203" pitchFamily="34" charset="0"/>
                <a:cs typeface="Calibri" panose="020F0502020204030204" pitchFamily="34" charset="0"/>
              </a:rPr>
              <a:t>Nohel Kumar Nath</a:t>
            </a:r>
            <a:r>
              <a:rPr lang="en-US" sz="2000" dirty="0">
                <a:ea typeface="Gadugi" panose="020B0502040204020203" pitchFamily="34" charset="0"/>
                <a:cs typeface="Times New Roman" panose="02020603050405020304" pitchFamily="18" charset="0"/>
              </a:rPr>
              <a:t> (</a:t>
            </a:r>
            <a:r>
              <a:rPr lang="en-US" sz="2000" dirty="0">
                <a:effectLst/>
                <a:ea typeface="Gadugi" panose="020B0502040204020203" pitchFamily="34" charset="0"/>
                <a:cs typeface="Calibri" panose="020F0502020204030204" pitchFamily="34" charset="0"/>
              </a:rPr>
              <a:t>1607013) </a:t>
            </a:r>
            <a:endParaRPr lang="en-US" sz="2000" dirty="0">
              <a:effectLst/>
              <a:ea typeface="Gadugi" panose="020B0502040204020203" pitchFamily="34" charset="0"/>
              <a:cs typeface="Times New Roman" panose="02020603050405020304" pitchFamily="18" charset="0"/>
            </a:endParaRPr>
          </a:p>
          <a:p>
            <a:pPr marL="0" marR="0" algn="ctr">
              <a:lnSpc>
                <a:spcPct val="105000"/>
              </a:lnSpc>
              <a:spcBef>
                <a:spcPts val="0"/>
              </a:spcBef>
              <a:spcAft>
                <a:spcPts val="0"/>
              </a:spcAft>
            </a:pPr>
            <a:r>
              <a:rPr lang="en-US" sz="2000" dirty="0">
                <a:effectLst/>
                <a:ea typeface="Gadugi" panose="020B0502040204020203" pitchFamily="34" charset="0"/>
                <a:cs typeface="Calibri" panose="020F0502020204030204" pitchFamily="34" charset="0"/>
              </a:rPr>
              <a:t>Pranto Sarker</a:t>
            </a:r>
            <a:r>
              <a:rPr lang="en-US" sz="2000" dirty="0">
                <a:ea typeface="Gadugi" panose="020B0502040204020203" pitchFamily="34" charset="0"/>
                <a:cs typeface="Times New Roman" panose="02020603050405020304" pitchFamily="18" charset="0"/>
              </a:rPr>
              <a:t> (</a:t>
            </a:r>
            <a:r>
              <a:rPr lang="en-US" sz="2000" dirty="0">
                <a:effectLst/>
                <a:ea typeface="Gadugi" panose="020B0502040204020203" pitchFamily="34" charset="0"/>
                <a:cs typeface="Calibri" panose="020F0502020204030204" pitchFamily="34" charset="0"/>
              </a:rPr>
              <a:t>1607024)</a:t>
            </a:r>
            <a:endParaRPr lang="en-US" sz="2000" dirty="0">
              <a:effectLst/>
              <a:ea typeface="Gadugi" panose="020B0502040204020203"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BCAB2E2-A28E-4EF3-A9DF-A701AA53A8AB}"/>
              </a:ext>
            </a:extLst>
          </p:cNvPr>
          <p:cNvSpPr txBox="1"/>
          <p:nvPr/>
        </p:nvSpPr>
        <p:spPr>
          <a:xfrm>
            <a:off x="4137931" y="2967335"/>
            <a:ext cx="3916137" cy="461665"/>
          </a:xfrm>
          <a:prstGeom prst="rect">
            <a:avLst/>
          </a:prstGeom>
          <a:noFill/>
        </p:spPr>
        <p:txBody>
          <a:bodyPr wrap="none" rtlCol="0">
            <a:spAutoFit/>
          </a:bodyPr>
          <a:lstStyle/>
          <a:p>
            <a:r>
              <a:rPr lang="en-US" sz="2400" b="1" dirty="0"/>
              <a:t>CSE 4000: Project/Thesis</a:t>
            </a:r>
          </a:p>
        </p:txBody>
      </p:sp>
    </p:spTree>
    <p:extLst>
      <p:ext uri="{BB962C8B-B14F-4D97-AF65-F5344CB8AC3E}">
        <p14:creationId xmlns:p14="http://schemas.microsoft.com/office/powerpoint/2010/main" val="4361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r>
              <a:rPr lang="en-US" b="1" dirty="0"/>
              <a:t>Methodology Cont.</a:t>
            </a:r>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a:xfrm>
            <a:off x="838200" y="1825625"/>
            <a:ext cx="10515600" cy="3859742"/>
          </a:xfrm>
        </p:spPr>
        <p:txBody>
          <a:bodyPr>
            <a:normAutofit fontScale="92500" lnSpcReduction="10000"/>
          </a:bodyPr>
          <a:lstStyle/>
          <a:p>
            <a:pPr marL="0" indent="0">
              <a:buNone/>
            </a:pPr>
            <a:r>
              <a:rPr lang="en-GB" sz="2600" b="1" dirty="0">
                <a:solidFill>
                  <a:srgbClr val="202122"/>
                </a:solidFill>
              </a:rPr>
              <a:t>Mel Frequency Cepstral Coefficient</a:t>
            </a:r>
            <a:endParaRPr lang="en-US" sz="2600" dirty="0">
              <a:ea typeface="Calibri" panose="020F0502020204030204" pitchFamily="34" charset="0"/>
            </a:endParaRPr>
          </a:p>
          <a:p>
            <a:endParaRPr lang="en-US" sz="1100" dirty="0">
              <a:ea typeface="Calibri" panose="020F0502020204030204" pitchFamily="34" charset="0"/>
            </a:endParaRPr>
          </a:p>
          <a:p>
            <a:r>
              <a:rPr lang="en-US" sz="2400" dirty="0">
                <a:ea typeface="Calibri" panose="020F0502020204030204" pitchFamily="34" charset="0"/>
              </a:rPr>
              <a:t>W</a:t>
            </a:r>
            <a:r>
              <a:rPr lang="en-US" sz="2400" dirty="0">
                <a:effectLst/>
                <a:ea typeface="Calibri" panose="020F0502020204030204" pitchFamily="34" charset="0"/>
              </a:rPr>
              <a:t>orking on </a:t>
            </a:r>
            <a:r>
              <a:rPr lang="en-US" sz="2400" b="1" dirty="0">
                <a:effectLst/>
                <a:ea typeface="Calibri" panose="020F0502020204030204" pitchFamily="34" charset="0"/>
              </a:rPr>
              <a:t>MFCC </a:t>
            </a:r>
            <a:r>
              <a:rPr lang="en-US" sz="2400" dirty="0">
                <a:effectLst/>
                <a:ea typeface="Calibri" panose="020F0502020204030204" pitchFamily="34" charset="0"/>
              </a:rPr>
              <a:t>for feature extraction.</a:t>
            </a:r>
          </a:p>
          <a:p>
            <a:endParaRPr lang="en-US" sz="1000" dirty="0">
              <a:effectLst/>
              <a:ea typeface="Calibri" panose="020F0502020204030204" pitchFamily="34" charset="0"/>
            </a:endParaRPr>
          </a:p>
          <a:p>
            <a:pPr lvl="1"/>
            <a:r>
              <a:rPr lang="en-US" dirty="0">
                <a:ea typeface="Calibri" panose="020F0502020204030204" pitchFamily="34" charset="0"/>
              </a:rPr>
              <a:t>S</a:t>
            </a:r>
            <a:r>
              <a:rPr lang="en-US" dirty="0">
                <a:effectLst/>
                <a:ea typeface="Calibri" panose="020F0502020204030204" pitchFamily="34" charset="0"/>
              </a:rPr>
              <a:t>plitting audio signal into short timestamps.</a:t>
            </a:r>
          </a:p>
          <a:p>
            <a:pPr lvl="1"/>
            <a:endParaRPr lang="en-US" sz="1100" dirty="0">
              <a:effectLst/>
              <a:ea typeface="Calibri" panose="020F0502020204030204" pitchFamily="34" charset="0"/>
            </a:endParaRPr>
          </a:p>
          <a:p>
            <a:pPr lvl="1"/>
            <a:r>
              <a:rPr lang="en-US" dirty="0">
                <a:ea typeface="Calibri" panose="020F0502020204030204" pitchFamily="34" charset="0"/>
              </a:rPr>
              <a:t>P</a:t>
            </a:r>
            <a:r>
              <a:rPr lang="en-US" dirty="0">
                <a:effectLst/>
                <a:ea typeface="Calibri" panose="020F0502020204030204" pitchFamily="34" charset="0"/>
              </a:rPr>
              <a:t>ower spectrum has been calculated.</a:t>
            </a:r>
          </a:p>
          <a:p>
            <a:pPr lvl="1"/>
            <a:endParaRPr lang="en-US" sz="1000" dirty="0">
              <a:effectLst/>
              <a:ea typeface="Calibri" panose="020F0502020204030204" pitchFamily="34" charset="0"/>
            </a:endParaRPr>
          </a:p>
          <a:p>
            <a:pPr lvl="1"/>
            <a:r>
              <a:rPr lang="en-US" dirty="0">
                <a:effectLst/>
                <a:ea typeface="Calibri" panose="020F0502020204030204" pitchFamily="34" charset="0"/>
              </a:rPr>
              <a:t>Mel-filter bank is applied .</a:t>
            </a:r>
          </a:p>
          <a:p>
            <a:pPr lvl="1"/>
            <a:endParaRPr lang="en-US" sz="1000" dirty="0">
              <a:ea typeface="Calibri" panose="020F0502020204030204" pitchFamily="34" charset="0"/>
            </a:endParaRPr>
          </a:p>
          <a:p>
            <a:pPr lvl="1"/>
            <a:r>
              <a:rPr lang="en-US" dirty="0">
                <a:effectLst/>
                <a:ea typeface="Calibri" panose="020F0502020204030204" pitchFamily="34" charset="0"/>
              </a:rPr>
              <a:t>Finally, the Discrete Cosine Transform were used.</a:t>
            </a:r>
          </a:p>
          <a:p>
            <a:pPr lvl="1"/>
            <a:endParaRPr lang="en-US" sz="1000" dirty="0"/>
          </a:p>
          <a:p>
            <a:pPr lvl="1"/>
            <a:r>
              <a:rPr lang="en-GB" sz="2600" dirty="0"/>
              <a:t>Data were carefully labelled as 0,1,2,3, 4..</a:t>
            </a:r>
            <a:endParaRPr lang="en-US" sz="2600" dirty="0"/>
          </a:p>
          <a:p>
            <a:pPr lvl="1"/>
            <a:endParaRPr lang="en-US" dirty="0"/>
          </a:p>
          <a:p>
            <a:pPr lvl="1"/>
            <a:endParaRPr lang="en-US" dirty="0"/>
          </a:p>
        </p:txBody>
      </p:sp>
      <p:pic>
        <p:nvPicPr>
          <p:cNvPr id="4" name="Content Placeholder 4">
            <a:extLst>
              <a:ext uri="{FF2B5EF4-FFF2-40B4-BE49-F238E27FC236}">
                <a16:creationId xmlns:a16="http://schemas.microsoft.com/office/drawing/2014/main" id="{2918D541-D00A-43EE-A749-4BD320D1F4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9797" y="4923365"/>
            <a:ext cx="1524003" cy="1524003"/>
          </a:xfrm>
          <a:prstGeom prst="rect">
            <a:avLst/>
          </a:prstGeom>
        </p:spPr>
      </p:pic>
    </p:spTree>
    <p:extLst>
      <p:ext uri="{BB962C8B-B14F-4D97-AF65-F5344CB8AC3E}">
        <p14:creationId xmlns:p14="http://schemas.microsoft.com/office/powerpoint/2010/main" val="317904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r>
              <a:rPr lang="en-US" b="1" dirty="0"/>
              <a:t>Methodology Cont.</a:t>
            </a:r>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p:txBody>
          <a:bodyPr>
            <a:normAutofit/>
          </a:bodyPr>
          <a:lstStyle/>
          <a:p>
            <a:pPr marL="0" indent="0">
              <a:buNone/>
            </a:pPr>
            <a:r>
              <a:rPr lang="en-GB" sz="2000" b="1" dirty="0">
                <a:cs typeface="Times New Roman" panose="02020603050405020304" pitchFamily="18" charset="0"/>
              </a:rPr>
              <a:t>Convolutional Neural Network</a:t>
            </a:r>
          </a:p>
          <a:p>
            <a:pPr marL="0" indent="0">
              <a:buNone/>
            </a:pPr>
            <a:endParaRPr lang="en-GB" sz="2000" b="1" dirty="0">
              <a:cs typeface="Times New Roman" panose="02020603050405020304" pitchFamily="18" charset="0"/>
            </a:endParaRPr>
          </a:p>
          <a:p>
            <a:pPr marL="0" indent="0">
              <a:buNone/>
            </a:pPr>
            <a:r>
              <a:rPr lang="en-GB" sz="2000" dirty="0"/>
              <a:t>A convolutional neural network (CNN) contains one or more convolutional layers, pooling or fully connected, and uses a variation of multilayer perceptions discussed above.</a:t>
            </a:r>
          </a:p>
          <a:p>
            <a:pPr marL="0" indent="0">
              <a:buNone/>
            </a:pPr>
            <a:r>
              <a:rPr lang="en-GB" sz="2000" dirty="0"/>
              <a:t>Convolutional layers use a convolution operation to the input passing the result to the next layer.</a:t>
            </a:r>
          </a:p>
          <a:p>
            <a:pPr marL="0" indent="0">
              <a:buNone/>
            </a:pPr>
            <a:r>
              <a:rPr lang="en-GB" sz="2000" dirty="0"/>
              <a:t>This operation allows the network to be deeper with much fewer parameters.</a:t>
            </a:r>
          </a:p>
          <a:p>
            <a:pPr marL="0" indent="0">
              <a:buNone/>
            </a:pPr>
            <a:r>
              <a:rPr lang="en-GB" sz="2000" dirty="0"/>
              <a:t>Convolutional neural networks show outstanding results in speech applications.</a:t>
            </a:r>
            <a:endParaRPr lang="en-US" sz="2000" dirty="0"/>
          </a:p>
        </p:txBody>
      </p:sp>
    </p:spTree>
    <p:extLst>
      <p:ext uri="{BB962C8B-B14F-4D97-AF65-F5344CB8AC3E}">
        <p14:creationId xmlns:p14="http://schemas.microsoft.com/office/powerpoint/2010/main" val="229025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r>
              <a:rPr lang="en-US" b="1" dirty="0"/>
              <a:t>Methodology Cont.</a:t>
            </a:r>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p:txBody>
          <a:bodyPr>
            <a:normAutofit lnSpcReduction="10000"/>
          </a:bodyPr>
          <a:lstStyle/>
          <a:p>
            <a:pPr marL="0" indent="0">
              <a:buNone/>
            </a:pPr>
            <a:r>
              <a:rPr lang="en-GB" sz="2400" b="1" dirty="0">
                <a:cs typeface="Times New Roman" panose="02020603050405020304" pitchFamily="18" charset="0"/>
              </a:rPr>
              <a:t>Convolutional Neural Network</a:t>
            </a:r>
          </a:p>
          <a:p>
            <a:pPr marL="0" indent="0">
              <a:buNone/>
            </a:pPr>
            <a:endParaRPr lang="en-US" sz="2400" b="1" dirty="0">
              <a:effectLst/>
              <a:ea typeface="Calibri" panose="020F0502020204030204" pitchFamily="34" charset="0"/>
            </a:endParaRPr>
          </a:p>
          <a:p>
            <a:r>
              <a:rPr lang="en-US" sz="2400" b="1" dirty="0">
                <a:effectLst/>
                <a:ea typeface="Calibri" panose="020F0502020204030204" pitchFamily="34" charset="0"/>
              </a:rPr>
              <a:t>CNN </a:t>
            </a:r>
            <a:r>
              <a:rPr lang="en-US" sz="2400" dirty="0">
                <a:effectLst/>
                <a:ea typeface="Calibri" panose="020F0502020204030204" pitchFamily="34" charset="0"/>
              </a:rPr>
              <a:t>for feature learning and classification.</a:t>
            </a:r>
          </a:p>
          <a:p>
            <a:r>
              <a:rPr lang="en-US" sz="2400" dirty="0">
                <a:effectLst/>
                <a:ea typeface="Calibri" panose="020F0502020204030204" pitchFamily="34" charset="0"/>
              </a:rPr>
              <a:t>Proposed </a:t>
            </a:r>
            <a:r>
              <a:rPr lang="en-US" sz="2400" b="1" dirty="0">
                <a:effectLst/>
                <a:ea typeface="Calibri" panose="020F0502020204030204" pitchFamily="34" charset="0"/>
              </a:rPr>
              <a:t>CNN</a:t>
            </a:r>
            <a:r>
              <a:rPr lang="en-US" sz="2400" dirty="0">
                <a:effectLst/>
                <a:ea typeface="Calibri" panose="020F0502020204030204" pitchFamily="34" charset="0"/>
              </a:rPr>
              <a:t> model has:</a:t>
            </a:r>
          </a:p>
          <a:p>
            <a:pPr lvl="2"/>
            <a:r>
              <a:rPr lang="en-US" sz="2400" dirty="0">
                <a:effectLst/>
                <a:ea typeface="Calibri" panose="020F0502020204030204" pitchFamily="34" charset="0"/>
              </a:rPr>
              <a:t>3 Convolution layers</a:t>
            </a:r>
          </a:p>
          <a:p>
            <a:pPr lvl="2"/>
            <a:r>
              <a:rPr lang="en-US" sz="2400" dirty="0">
                <a:effectLst/>
                <a:ea typeface="Calibri" panose="020F0502020204030204" pitchFamily="34" charset="0"/>
              </a:rPr>
              <a:t>3 Batch Normalization layers</a:t>
            </a:r>
          </a:p>
          <a:p>
            <a:pPr lvl="2"/>
            <a:r>
              <a:rPr lang="en-US" sz="2400" dirty="0">
                <a:effectLst/>
                <a:ea typeface="Calibri" panose="020F0502020204030204" pitchFamily="34" charset="0"/>
              </a:rPr>
              <a:t>3 max pooling layers</a:t>
            </a:r>
          </a:p>
          <a:p>
            <a:pPr lvl="2"/>
            <a:r>
              <a:rPr lang="en-US" sz="2400" dirty="0">
                <a:effectLst/>
                <a:ea typeface="Calibri" panose="020F0502020204030204" pitchFamily="34" charset="0"/>
              </a:rPr>
              <a:t>1 flatten layer</a:t>
            </a:r>
          </a:p>
          <a:p>
            <a:pPr lvl="2"/>
            <a:r>
              <a:rPr lang="en-US" sz="2400" dirty="0">
                <a:effectLst/>
                <a:ea typeface="Calibri" panose="020F0502020204030204" pitchFamily="34" charset="0"/>
              </a:rPr>
              <a:t>2 dense layers and</a:t>
            </a:r>
          </a:p>
          <a:p>
            <a:pPr lvl="2"/>
            <a:r>
              <a:rPr lang="en-US" sz="2400" dirty="0">
                <a:effectLst/>
                <a:ea typeface="Calibri" panose="020F0502020204030204" pitchFamily="34" charset="0"/>
              </a:rPr>
              <a:t>1 dropout layer</a:t>
            </a:r>
            <a:endParaRPr lang="en-US" sz="2400" dirty="0"/>
          </a:p>
        </p:txBody>
      </p:sp>
      <p:pic>
        <p:nvPicPr>
          <p:cNvPr id="4" name="Content Placeholder 4">
            <a:extLst>
              <a:ext uri="{FF2B5EF4-FFF2-40B4-BE49-F238E27FC236}">
                <a16:creationId xmlns:a16="http://schemas.microsoft.com/office/drawing/2014/main" id="{2918D541-D00A-43EE-A749-4BD320D1F4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9797" y="4923365"/>
            <a:ext cx="1524003" cy="1524003"/>
          </a:xfrm>
          <a:prstGeom prst="rect">
            <a:avLst/>
          </a:prstGeom>
        </p:spPr>
      </p:pic>
    </p:spTree>
    <p:extLst>
      <p:ext uri="{BB962C8B-B14F-4D97-AF65-F5344CB8AC3E}">
        <p14:creationId xmlns:p14="http://schemas.microsoft.com/office/powerpoint/2010/main" val="35813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C737-FD3D-4035-8206-2482557B3429}"/>
              </a:ext>
            </a:extLst>
          </p:cNvPr>
          <p:cNvSpPr>
            <a:spLocks noGrp="1"/>
          </p:cNvSpPr>
          <p:nvPr>
            <p:ph type="title"/>
          </p:nvPr>
        </p:nvSpPr>
        <p:spPr/>
        <p:txBody>
          <a:bodyPr/>
          <a:lstStyle/>
          <a:p>
            <a:r>
              <a:rPr lang="en-US" b="1" dirty="0"/>
              <a:t>Methodology Cont.</a:t>
            </a:r>
            <a:endParaRPr lang="en-US" dirty="0"/>
          </a:p>
        </p:txBody>
      </p:sp>
      <p:sp>
        <p:nvSpPr>
          <p:cNvPr id="3" name="Content Placeholder 2">
            <a:extLst>
              <a:ext uri="{FF2B5EF4-FFF2-40B4-BE49-F238E27FC236}">
                <a16:creationId xmlns:a16="http://schemas.microsoft.com/office/drawing/2014/main" id="{F824DBC1-527D-446C-8296-DB518321FBB2}"/>
              </a:ext>
            </a:extLst>
          </p:cNvPr>
          <p:cNvSpPr>
            <a:spLocks noGrp="1"/>
          </p:cNvSpPr>
          <p:nvPr>
            <p:ph idx="1"/>
          </p:nvPr>
        </p:nvSpPr>
        <p:spPr>
          <a:xfrm>
            <a:off x="838200" y="1825624"/>
            <a:ext cx="10515600" cy="4254333"/>
          </a:xfrm>
        </p:spPr>
        <p:txBody>
          <a:bodyPr>
            <a:normAutofit/>
          </a:bodyPr>
          <a:lstStyle/>
          <a:p>
            <a:endParaRPr lang="en-US" sz="2000" dirty="0"/>
          </a:p>
          <a:p>
            <a:pPr algn="just"/>
            <a:r>
              <a:rPr lang="en-US" sz="2000" dirty="0"/>
              <a:t>The first convolutional layer consists of with a filter size of 16 and a pool size of (3,3) and a </a:t>
            </a:r>
            <a:r>
              <a:rPr lang="en-US" sz="2000" dirty="0" err="1"/>
              <a:t>relu</a:t>
            </a:r>
            <a:r>
              <a:rPr lang="en-US" sz="2000" dirty="0"/>
              <a:t> activation function.</a:t>
            </a:r>
          </a:p>
          <a:p>
            <a:pPr algn="just"/>
            <a:r>
              <a:rPr lang="en-US" sz="2000" dirty="0"/>
              <a:t>The 2nd convolutional layer consists of with a filter size of 32 and a pool size of (3,3) and a </a:t>
            </a:r>
            <a:r>
              <a:rPr lang="en-US" sz="2000" dirty="0" err="1"/>
              <a:t>relu</a:t>
            </a:r>
            <a:r>
              <a:rPr lang="en-US" sz="2000" dirty="0"/>
              <a:t> activation function.</a:t>
            </a:r>
          </a:p>
          <a:p>
            <a:pPr algn="just"/>
            <a:r>
              <a:rPr lang="en-US" sz="2000" dirty="0"/>
              <a:t> The 3rd convolutional layer consists of with a filter size of 64 and a pool size of (2,2) and a </a:t>
            </a:r>
            <a:r>
              <a:rPr lang="en-US" sz="2000" dirty="0" err="1"/>
              <a:t>relu</a:t>
            </a:r>
            <a:r>
              <a:rPr lang="en-US" sz="2000" dirty="0"/>
              <a:t> activation function.</a:t>
            </a:r>
          </a:p>
          <a:p>
            <a:pPr algn="just"/>
            <a:r>
              <a:rPr lang="en-US" sz="2000" dirty="0"/>
              <a:t>The output was sent to max-pooling layer with a pool size of (2,2)</a:t>
            </a:r>
          </a:p>
          <a:p>
            <a:pPr algn="just"/>
            <a:r>
              <a:rPr lang="en-US" sz="2000" dirty="0"/>
              <a:t>Then a </a:t>
            </a:r>
            <a:r>
              <a:rPr lang="en-US" sz="2000" dirty="0" err="1"/>
              <a:t>droput</a:t>
            </a:r>
            <a:r>
              <a:rPr lang="en-US" sz="2000" dirty="0"/>
              <a:t> layer with 30% dropout rate is used.</a:t>
            </a:r>
          </a:p>
          <a:p>
            <a:pPr algn="just"/>
            <a:r>
              <a:rPr lang="en-US" sz="2000" dirty="0"/>
              <a:t>And we used another dense layer with </a:t>
            </a:r>
            <a:r>
              <a:rPr lang="en-US" sz="2000" dirty="0" err="1"/>
              <a:t>softmax</a:t>
            </a:r>
            <a:r>
              <a:rPr lang="en-US" sz="2000" dirty="0"/>
              <a:t> activation and 10 nodes for classification.</a:t>
            </a:r>
          </a:p>
          <a:p>
            <a:endParaRPr lang="en-US" sz="2000" dirty="0"/>
          </a:p>
          <a:p>
            <a:endParaRPr lang="en-US" sz="2000" dirty="0"/>
          </a:p>
          <a:p>
            <a:endParaRPr lang="en-US" sz="2000" dirty="0"/>
          </a:p>
        </p:txBody>
      </p:sp>
    </p:spTree>
    <p:extLst>
      <p:ext uri="{BB962C8B-B14F-4D97-AF65-F5344CB8AC3E}">
        <p14:creationId xmlns:p14="http://schemas.microsoft.com/office/powerpoint/2010/main" val="362384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93B5-B616-4DFB-B1C9-D6BAA7FBCFB1}"/>
              </a:ext>
            </a:extLst>
          </p:cNvPr>
          <p:cNvSpPr>
            <a:spLocks noGrp="1"/>
          </p:cNvSpPr>
          <p:nvPr>
            <p:ph type="title"/>
          </p:nvPr>
        </p:nvSpPr>
        <p:spPr/>
        <p:txBody>
          <a:bodyPr/>
          <a:lstStyle/>
          <a:p>
            <a:r>
              <a:rPr lang="en-US" b="1" dirty="0"/>
              <a:t>Methodology Cont.</a:t>
            </a:r>
            <a:endParaRPr lang="en-US" dirty="0"/>
          </a:p>
        </p:txBody>
      </p:sp>
      <p:sp>
        <p:nvSpPr>
          <p:cNvPr id="3" name="Content Placeholder 2">
            <a:extLst>
              <a:ext uri="{FF2B5EF4-FFF2-40B4-BE49-F238E27FC236}">
                <a16:creationId xmlns:a16="http://schemas.microsoft.com/office/drawing/2014/main" id="{8285CD4D-A8B5-450E-8CB4-D140553EB67E}"/>
              </a:ext>
            </a:extLst>
          </p:cNvPr>
          <p:cNvSpPr>
            <a:spLocks noGrp="1"/>
          </p:cNvSpPr>
          <p:nvPr>
            <p:ph idx="1"/>
          </p:nvPr>
        </p:nvSpPr>
        <p:spPr>
          <a:xfrm>
            <a:off x="838200" y="1825625"/>
            <a:ext cx="10515600" cy="4667250"/>
          </a:xfrm>
        </p:spPr>
        <p:txBody>
          <a:bodyPr>
            <a:normAutofit/>
          </a:bodyPr>
          <a:lstStyle/>
          <a:p>
            <a:pPr marL="0" indent="0">
              <a:buNone/>
            </a:pPr>
            <a:r>
              <a:rPr lang="en-GB" sz="2000" b="1" dirty="0">
                <a:cs typeface="Times New Roman" panose="02020603050405020304" pitchFamily="18" charset="0"/>
              </a:rPr>
              <a:t>Appling Convolutional Neural Network</a:t>
            </a:r>
          </a:p>
          <a:p>
            <a:pPr marL="0" indent="0">
              <a:buNone/>
            </a:pPr>
            <a:endParaRPr lang="en-GB" sz="2000" b="1" dirty="0">
              <a:cs typeface="Times New Roman" panose="02020603050405020304" pitchFamily="18" charset="0"/>
            </a:endParaRPr>
          </a:p>
          <a:p>
            <a:pPr marL="0" indent="0">
              <a:buNone/>
            </a:pPr>
            <a:endParaRPr lang="en-GB" sz="2000" b="1" dirty="0">
              <a:cs typeface="Times New Roman" panose="02020603050405020304" pitchFamily="18" charset="0"/>
            </a:endParaRPr>
          </a:p>
          <a:p>
            <a:pPr marL="0" indent="0">
              <a:buNone/>
            </a:pPr>
            <a:endParaRPr lang="en-GB" sz="2000" b="1" dirty="0">
              <a:cs typeface="Times New Roman" panose="02020603050405020304" pitchFamily="18" charset="0"/>
            </a:endParaRPr>
          </a:p>
          <a:p>
            <a:pPr marL="0" indent="0">
              <a:buNone/>
            </a:pPr>
            <a:endParaRPr lang="en-GB" sz="2000" b="1" dirty="0">
              <a:cs typeface="Times New Roman" panose="02020603050405020304" pitchFamily="18" charset="0"/>
            </a:endParaRPr>
          </a:p>
          <a:p>
            <a:pPr marL="0" indent="0">
              <a:buNone/>
            </a:pPr>
            <a:endParaRPr lang="en-GB" sz="2000" b="1" dirty="0">
              <a:cs typeface="Times New Roman" panose="02020603050405020304" pitchFamily="18" charset="0"/>
            </a:endParaRPr>
          </a:p>
          <a:p>
            <a:pPr marL="0" indent="0">
              <a:buNone/>
            </a:pPr>
            <a:endParaRPr lang="en-GB" sz="2000" b="1" dirty="0">
              <a:cs typeface="Times New Roman" panose="02020603050405020304" pitchFamily="18" charset="0"/>
            </a:endParaRPr>
          </a:p>
          <a:p>
            <a:pPr marL="0" indent="0">
              <a:buNone/>
            </a:pPr>
            <a:endParaRPr lang="en-GB" sz="2000" b="1" dirty="0">
              <a:cs typeface="Times New Roman" panose="02020603050405020304" pitchFamily="18" charset="0"/>
            </a:endParaRPr>
          </a:p>
          <a:p>
            <a:pPr marL="0" indent="0">
              <a:buNone/>
            </a:pPr>
            <a:endParaRPr lang="en-GB" sz="2000" b="1" dirty="0">
              <a:cs typeface="Times New Roman" panose="02020603050405020304" pitchFamily="18" charset="0"/>
            </a:endParaRPr>
          </a:p>
          <a:p>
            <a:pPr marL="0" indent="0">
              <a:buNone/>
            </a:pPr>
            <a:endParaRPr lang="en-GB" sz="2000" b="1" dirty="0">
              <a:cs typeface="Times New Roman" panose="02020603050405020304" pitchFamily="18" charset="0"/>
            </a:endParaRPr>
          </a:p>
          <a:p>
            <a:pPr marL="0" indent="0" algn="ctr">
              <a:buNone/>
            </a:pPr>
            <a:r>
              <a:rPr lang="en-US" sz="2000" dirty="0">
                <a:effectLst/>
                <a:ea typeface="Calibri" panose="020F0502020204030204" pitchFamily="34" charset="0"/>
                <a:cs typeface="Vrinda" panose="020B0502040204020203" pitchFamily="34" charset="0"/>
              </a:rPr>
              <a:t>Fig 2: Architecture of the proposed approach using CNN</a:t>
            </a:r>
          </a:p>
          <a:p>
            <a:pPr marL="0" indent="0">
              <a:buNone/>
            </a:pPr>
            <a:endParaRPr lang="en-GB" sz="2000" b="1" dirty="0">
              <a:cs typeface="Times New Roman" panose="02020603050405020304" pitchFamily="18" charset="0"/>
            </a:endParaRPr>
          </a:p>
        </p:txBody>
      </p:sp>
      <p:pic>
        <p:nvPicPr>
          <p:cNvPr id="6" name="Picture 5">
            <a:extLst>
              <a:ext uri="{FF2B5EF4-FFF2-40B4-BE49-F238E27FC236}">
                <a16:creationId xmlns:a16="http://schemas.microsoft.com/office/drawing/2014/main" id="{15AEB824-EFE9-4668-ABF5-E2CA94A9F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4" y="1499918"/>
            <a:ext cx="10974332" cy="3858163"/>
          </a:xfrm>
          <a:prstGeom prst="rect">
            <a:avLst/>
          </a:prstGeom>
        </p:spPr>
      </p:pic>
    </p:spTree>
    <p:extLst>
      <p:ext uri="{BB962C8B-B14F-4D97-AF65-F5344CB8AC3E}">
        <p14:creationId xmlns:p14="http://schemas.microsoft.com/office/powerpoint/2010/main" val="186624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24B5-59A9-4024-842D-39008ED0430E}"/>
              </a:ext>
            </a:extLst>
          </p:cNvPr>
          <p:cNvSpPr>
            <a:spLocks noGrp="1"/>
          </p:cNvSpPr>
          <p:nvPr>
            <p:ph type="title"/>
          </p:nvPr>
        </p:nvSpPr>
        <p:spPr/>
        <p:txBody>
          <a:bodyPr/>
          <a:lstStyle/>
          <a:p>
            <a:r>
              <a:rPr lang="en-US" b="1" dirty="0"/>
              <a:t>Methodology Cont.</a:t>
            </a:r>
            <a:endParaRPr lang="en-US" dirty="0"/>
          </a:p>
        </p:txBody>
      </p:sp>
      <p:graphicFrame>
        <p:nvGraphicFramePr>
          <p:cNvPr id="5" name="Table 5">
            <a:extLst>
              <a:ext uri="{FF2B5EF4-FFF2-40B4-BE49-F238E27FC236}">
                <a16:creationId xmlns:a16="http://schemas.microsoft.com/office/drawing/2014/main" id="{FAC99981-F2F2-4E72-8275-13A6B0673C75}"/>
              </a:ext>
            </a:extLst>
          </p:cNvPr>
          <p:cNvGraphicFramePr>
            <a:graphicFrameLocks noGrp="1"/>
          </p:cNvGraphicFramePr>
          <p:nvPr>
            <p:ph idx="1"/>
            <p:extLst>
              <p:ext uri="{D42A27DB-BD31-4B8C-83A1-F6EECF244321}">
                <p14:modId xmlns:p14="http://schemas.microsoft.com/office/powerpoint/2010/main" val="678030285"/>
              </p:ext>
            </p:extLst>
          </p:nvPr>
        </p:nvGraphicFramePr>
        <p:xfrm>
          <a:off x="2027766" y="2131060"/>
          <a:ext cx="8136468" cy="2595880"/>
        </p:xfrm>
        <a:graphic>
          <a:graphicData uri="http://schemas.openxmlformats.org/drawingml/2006/table">
            <a:tbl>
              <a:tblPr firstRow="1" bandRow="1">
                <a:tableStyleId>{00A15C55-8517-42AA-B614-E9B94910E393}</a:tableStyleId>
              </a:tblPr>
              <a:tblGrid>
                <a:gridCol w="4068234">
                  <a:extLst>
                    <a:ext uri="{9D8B030D-6E8A-4147-A177-3AD203B41FA5}">
                      <a16:colId xmlns:a16="http://schemas.microsoft.com/office/drawing/2014/main" val="2030513344"/>
                    </a:ext>
                  </a:extLst>
                </a:gridCol>
                <a:gridCol w="4068234">
                  <a:extLst>
                    <a:ext uri="{9D8B030D-6E8A-4147-A177-3AD203B41FA5}">
                      <a16:colId xmlns:a16="http://schemas.microsoft.com/office/drawing/2014/main" val="2658059142"/>
                    </a:ext>
                  </a:extLst>
                </a:gridCol>
              </a:tblGrid>
              <a:tr h="370840">
                <a:tc>
                  <a:txBody>
                    <a:bodyPr/>
                    <a:lstStyle/>
                    <a:p>
                      <a:r>
                        <a:rPr lang="en-US" b="1" dirty="0"/>
                        <a:t>Parameters</a:t>
                      </a:r>
                    </a:p>
                  </a:txBody>
                  <a:tcPr/>
                </a:tc>
                <a:tc>
                  <a:txBody>
                    <a:bodyPr/>
                    <a:lstStyle/>
                    <a:p>
                      <a:r>
                        <a:rPr lang="en-US" dirty="0"/>
                        <a:t>Status</a:t>
                      </a:r>
                    </a:p>
                  </a:txBody>
                  <a:tcPr/>
                </a:tc>
                <a:extLst>
                  <a:ext uri="{0D108BD9-81ED-4DB2-BD59-A6C34878D82A}">
                    <a16:rowId xmlns:a16="http://schemas.microsoft.com/office/drawing/2014/main" val="4186780612"/>
                  </a:ext>
                </a:extLst>
              </a:tr>
              <a:tr h="370840">
                <a:tc>
                  <a:txBody>
                    <a:bodyPr/>
                    <a:lstStyle/>
                    <a:p>
                      <a:r>
                        <a:rPr lang="en-US" dirty="0"/>
                        <a:t>Batch Size</a:t>
                      </a:r>
                    </a:p>
                  </a:txBody>
                  <a:tcPr/>
                </a:tc>
                <a:tc>
                  <a:txBody>
                    <a:bodyPr/>
                    <a:lstStyle/>
                    <a:p>
                      <a:r>
                        <a:rPr lang="en-US" dirty="0"/>
                        <a:t>32</a:t>
                      </a:r>
                    </a:p>
                  </a:txBody>
                  <a:tcPr/>
                </a:tc>
                <a:extLst>
                  <a:ext uri="{0D108BD9-81ED-4DB2-BD59-A6C34878D82A}">
                    <a16:rowId xmlns:a16="http://schemas.microsoft.com/office/drawing/2014/main" val="1631439058"/>
                  </a:ext>
                </a:extLst>
              </a:tr>
              <a:tr h="370840">
                <a:tc>
                  <a:txBody>
                    <a:bodyPr/>
                    <a:lstStyle/>
                    <a:p>
                      <a:r>
                        <a:rPr lang="en-US" dirty="0"/>
                        <a:t>Learning Rate</a:t>
                      </a:r>
                    </a:p>
                  </a:txBody>
                  <a:tcPr/>
                </a:tc>
                <a:tc>
                  <a:txBody>
                    <a:bodyPr/>
                    <a:lstStyle/>
                    <a:p>
                      <a:r>
                        <a:rPr lang="en-US" dirty="0"/>
                        <a:t>.0001</a:t>
                      </a:r>
                    </a:p>
                  </a:txBody>
                  <a:tcPr/>
                </a:tc>
                <a:extLst>
                  <a:ext uri="{0D108BD9-81ED-4DB2-BD59-A6C34878D82A}">
                    <a16:rowId xmlns:a16="http://schemas.microsoft.com/office/drawing/2014/main" val="2072428553"/>
                  </a:ext>
                </a:extLst>
              </a:tr>
              <a:tr h="370840">
                <a:tc>
                  <a:txBody>
                    <a:bodyPr/>
                    <a:lstStyle/>
                    <a:p>
                      <a:r>
                        <a:rPr lang="en-US" dirty="0"/>
                        <a:t>Activation Function</a:t>
                      </a:r>
                    </a:p>
                  </a:txBody>
                  <a:tcPr/>
                </a:tc>
                <a:tc>
                  <a:txBody>
                    <a:bodyPr/>
                    <a:lstStyle/>
                    <a:p>
                      <a:r>
                        <a:rPr lang="en-US" dirty="0" err="1"/>
                        <a:t>Relu</a:t>
                      </a:r>
                      <a:r>
                        <a:rPr lang="en-US" dirty="0"/>
                        <a:t> , </a:t>
                      </a:r>
                      <a:r>
                        <a:rPr lang="en-US" dirty="0" err="1"/>
                        <a:t>Softmax</a:t>
                      </a:r>
                      <a:endParaRPr lang="en-US" dirty="0"/>
                    </a:p>
                  </a:txBody>
                  <a:tcPr/>
                </a:tc>
                <a:extLst>
                  <a:ext uri="{0D108BD9-81ED-4DB2-BD59-A6C34878D82A}">
                    <a16:rowId xmlns:a16="http://schemas.microsoft.com/office/drawing/2014/main" val="1430818513"/>
                  </a:ext>
                </a:extLst>
              </a:tr>
              <a:tr h="370840">
                <a:tc>
                  <a:txBody>
                    <a:bodyPr/>
                    <a:lstStyle/>
                    <a:p>
                      <a:r>
                        <a:rPr lang="en-US" dirty="0"/>
                        <a:t>Epoch</a:t>
                      </a:r>
                    </a:p>
                  </a:txBody>
                  <a:tcPr/>
                </a:tc>
                <a:tc>
                  <a:txBody>
                    <a:bodyPr/>
                    <a:lstStyle/>
                    <a:p>
                      <a:r>
                        <a:rPr lang="en-US" dirty="0"/>
                        <a:t>48</a:t>
                      </a:r>
                    </a:p>
                  </a:txBody>
                  <a:tcPr/>
                </a:tc>
                <a:extLst>
                  <a:ext uri="{0D108BD9-81ED-4DB2-BD59-A6C34878D82A}">
                    <a16:rowId xmlns:a16="http://schemas.microsoft.com/office/drawing/2014/main" val="1746334247"/>
                  </a:ext>
                </a:extLst>
              </a:tr>
              <a:tr h="370840">
                <a:tc>
                  <a:txBody>
                    <a:bodyPr/>
                    <a:lstStyle/>
                    <a:p>
                      <a:r>
                        <a:rPr lang="en-US" dirty="0"/>
                        <a:t>Optimizer</a:t>
                      </a:r>
                    </a:p>
                  </a:txBody>
                  <a:tcPr/>
                </a:tc>
                <a:tc>
                  <a:txBody>
                    <a:bodyPr/>
                    <a:lstStyle/>
                    <a:p>
                      <a:r>
                        <a:rPr lang="en-US" dirty="0"/>
                        <a:t>Adam</a:t>
                      </a:r>
                    </a:p>
                  </a:txBody>
                  <a:tcPr/>
                </a:tc>
                <a:extLst>
                  <a:ext uri="{0D108BD9-81ED-4DB2-BD59-A6C34878D82A}">
                    <a16:rowId xmlns:a16="http://schemas.microsoft.com/office/drawing/2014/main" val="12324874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Trainable Params</a:t>
                      </a:r>
                    </a:p>
                  </a:txBody>
                  <a:tcPr/>
                </a:tc>
                <a:tc>
                  <a:txBody>
                    <a:bodyPr/>
                    <a:lstStyle/>
                    <a:p>
                      <a:r>
                        <a:rPr lang="en-US" dirty="0"/>
                        <a:t>145290</a:t>
                      </a:r>
                    </a:p>
                  </a:txBody>
                  <a:tcPr/>
                </a:tc>
                <a:extLst>
                  <a:ext uri="{0D108BD9-81ED-4DB2-BD59-A6C34878D82A}">
                    <a16:rowId xmlns:a16="http://schemas.microsoft.com/office/drawing/2014/main" val="790000339"/>
                  </a:ext>
                </a:extLst>
              </a:tr>
            </a:tbl>
          </a:graphicData>
        </a:graphic>
      </p:graphicFrame>
      <p:pic>
        <p:nvPicPr>
          <p:cNvPr id="4" name="Content Placeholder 4">
            <a:extLst>
              <a:ext uri="{FF2B5EF4-FFF2-40B4-BE49-F238E27FC236}">
                <a16:creationId xmlns:a16="http://schemas.microsoft.com/office/drawing/2014/main" id="{76692E2A-F504-4804-B4EB-1E85D40857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9797" y="4923365"/>
            <a:ext cx="1524003" cy="1524003"/>
          </a:xfrm>
          <a:prstGeom prst="rect">
            <a:avLst/>
          </a:prstGeom>
        </p:spPr>
      </p:pic>
    </p:spTree>
    <p:extLst>
      <p:ext uri="{BB962C8B-B14F-4D97-AF65-F5344CB8AC3E}">
        <p14:creationId xmlns:p14="http://schemas.microsoft.com/office/powerpoint/2010/main" val="224010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r>
              <a:rPr lang="en-US" b="1" dirty="0"/>
              <a:t>Hardware Implementation</a:t>
            </a:r>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a:xfrm>
            <a:off x="838201" y="1825624"/>
            <a:ext cx="6749716" cy="4240671"/>
          </a:xfrm>
        </p:spPr>
        <p:txBody>
          <a:bodyPr>
            <a:normAutofit/>
          </a:bodyPr>
          <a:lstStyle/>
          <a:p>
            <a:pPr marL="0" indent="0">
              <a:buNone/>
            </a:pPr>
            <a:r>
              <a:rPr lang="en-US" sz="2400" dirty="0"/>
              <a:t>To implement our model we used Raspberry Pi.</a:t>
            </a:r>
          </a:p>
          <a:p>
            <a:pPr marL="0" indent="0">
              <a:buNone/>
            </a:pPr>
            <a:endParaRPr lang="en-US" sz="2400" dirty="0"/>
          </a:p>
          <a:p>
            <a:r>
              <a:rPr lang="en-US" sz="2400" dirty="0"/>
              <a:t>Can use Python programing.</a:t>
            </a:r>
          </a:p>
          <a:p>
            <a:endParaRPr lang="en-US" sz="1000" dirty="0"/>
          </a:p>
          <a:p>
            <a:r>
              <a:rPr lang="en-US" sz="2400" dirty="0"/>
              <a:t>Can be easily connected with internet for home automation.</a:t>
            </a:r>
          </a:p>
          <a:p>
            <a:endParaRPr lang="en-US" sz="1000" dirty="0"/>
          </a:p>
          <a:p>
            <a:r>
              <a:rPr lang="en-US" sz="2400" dirty="0"/>
              <a:t>Can also be used for further extension.</a:t>
            </a:r>
          </a:p>
          <a:p>
            <a:pPr marL="0" indent="0">
              <a:buNone/>
            </a:pP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id="{4A187840-AE26-4E78-80A4-59FE66B552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8572" y="5358580"/>
            <a:ext cx="707715" cy="707715"/>
          </a:xfrm>
          <a:prstGeom prst="rect">
            <a:avLst/>
          </a:prstGeom>
        </p:spPr>
      </p:pic>
      <p:pic>
        <p:nvPicPr>
          <p:cNvPr id="7" name="Picture 6">
            <a:extLst>
              <a:ext uri="{FF2B5EF4-FFF2-40B4-BE49-F238E27FC236}">
                <a16:creationId xmlns:a16="http://schemas.microsoft.com/office/drawing/2014/main" id="{7B9F9422-37B0-4FFF-9D75-7F1F45BD4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526" y="2787162"/>
            <a:ext cx="3522903" cy="2317593"/>
          </a:xfrm>
          <a:prstGeom prst="rect">
            <a:avLst/>
          </a:prstGeom>
        </p:spPr>
      </p:pic>
      <p:sp>
        <p:nvSpPr>
          <p:cNvPr id="11" name="TextBox 10">
            <a:extLst>
              <a:ext uri="{FF2B5EF4-FFF2-40B4-BE49-F238E27FC236}">
                <a16:creationId xmlns:a16="http://schemas.microsoft.com/office/drawing/2014/main" id="{D8572691-D1C8-404C-BE86-EB7327597ABE}"/>
              </a:ext>
            </a:extLst>
          </p:cNvPr>
          <p:cNvSpPr txBox="1"/>
          <p:nvPr/>
        </p:nvSpPr>
        <p:spPr>
          <a:xfrm>
            <a:off x="7176434" y="5042047"/>
            <a:ext cx="3623621" cy="400110"/>
          </a:xfrm>
          <a:prstGeom prst="rect">
            <a:avLst/>
          </a:prstGeom>
          <a:noFill/>
        </p:spPr>
        <p:txBody>
          <a:bodyPr wrap="none" rtlCol="0">
            <a:spAutoFit/>
          </a:bodyPr>
          <a:lstStyle/>
          <a:p>
            <a:r>
              <a:rPr lang="en-US" sz="2000" dirty="0"/>
              <a:t>Fig 3: Raspberry Pi 3 Model B</a:t>
            </a:r>
          </a:p>
        </p:txBody>
      </p:sp>
    </p:spTree>
    <p:extLst>
      <p:ext uri="{BB962C8B-B14F-4D97-AF65-F5344CB8AC3E}">
        <p14:creationId xmlns:p14="http://schemas.microsoft.com/office/powerpoint/2010/main" val="317938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Implementation</a:t>
            </a:r>
          </a:p>
        </p:txBody>
      </p:sp>
      <p:sp>
        <p:nvSpPr>
          <p:cNvPr id="3" name="Content Placeholder 2"/>
          <p:cNvSpPr>
            <a:spLocks noGrp="1"/>
          </p:cNvSpPr>
          <p:nvPr>
            <p:ph idx="1"/>
          </p:nvPr>
        </p:nvSpPr>
        <p:spPr>
          <a:xfrm>
            <a:off x="838200" y="1825624"/>
            <a:ext cx="10515600" cy="4652087"/>
          </a:xfrm>
        </p:spPr>
        <p:txBody>
          <a:bodyPr>
            <a:normAutofit/>
          </a:bodyPr>
          <a:lstStyle/>
          <a:p>
            <a:r>
              <a:rPr lang="en-US" sz="2400" dirty="0">
                <a:ea typeface="Calibri" panose="020F0502020204030204" pitchFamily="34" charset="0"/>
              </a:rPr>
              <a:t>T</a:t>
            </a:r>
            <a:r>
              <a:rPr lang="en-US" sz="2400" dirty="0">
                <a:effectLst/>
                <a:ea typeface="Calibri" panose="020F0502020204030204" pitchFamily="34" charset="0"/>
              </a:rPr>
              <a:t>o implement our model to Raspberry </a:t>
            </a:r>
            <a:r>
              <a:rPr lang="en-US" sz="2400" dirty="0">
                <a:ea typeface="Calibri" panose="020F0502020204030204" pitchFamily="34" charset="0"/>
              </a:rPr>
              <a:t>P</a:t>
            </a:r>
            <a:r>
              <a:rPr lang="en-US" sz="2400" dirty="0">
                <a:effectLst/>
                <a:ea typeface="Calibri" panose="020F0502020204030204" pitchFamily="34" charset="0"/>
              </a:rPr>
              <a:t>i</a:t>
            </a:r>
          </a:p>
          <a:p>
            <a:endParaRPr lang="en-US" sz="1000" dirty="0">
              <a:ea typeface="Calibri" panose="020F0502020204030204" pitchFamily="34" charset="0"/>
            </a:endParaRPr>
          </a:p>
          <a:p>
            <a:pPr lvl="1"/>
            <a:r>
              <a:rPr lang="en-US" dirty="0">
                <a:ea typeface="Calibri" panose="020F0502020204030204" pitchFamily="34" charset="0"/>
              </a:rPr>
              <a:t>I</a:t>
            </a:r>
            <a:r>
              <a:rPr lang="en-US" dirty="0">
                <a:effectLst/>
                <a:ea typeface="Calibri" panose="020F0502020204030204" pitchFamily="34" charset="0"/>
              </a:rPr>
              <a:t>nstalling an OS for raspberry pi.</a:t>
            </a:r>
          </a:p>
          <a:p>
            <a:endParaRPr lang="en-US" sz="1000" dirty="0">
              <a:effectLst/>
              <a:ea typeface="Calibri" panose="020F0502020204030204" pitchFamily="34" charset="0"/>
            </a:endParaRPr>
          </a:p>
          <a:p>
            <a:pPr lvl="1"/>
            <a:r>
              <a:rPr lang="en-US" dirty="0"/>
              <a:t>Connect with the internet.</a:t>
            </a:r>
          </a:p>
          <a:p>
            <a:endParaRPr lang="en-US" sz="1000" dirty="0"/>
          </a:p>
          <a:p>
            <a:pPr lvl="1"/>
            <a:r>
              <a:rPr lang="en-US" dirty="0"/>
              <a:t>Create a virtual environment to run python.</a:t>
            </a:r>
          </a:p>
          <a:p>
            <a:endParaRPr lang="en-US" sz="1000" dirty="0"/>
          </a:p>
          <a:p>
            <a:pPr lvl="1"/>
            <a:r>
              <a:rPr lang="en-US" dirty="0">
                <a:ea typeface="Calibri" panose="020F0502020204030204" pitchFamily="34" charset="0"/>
              </a:rPr>
              <a:t>L</a:t>
            </a:r>
            <a:r>
              <a:rPr lang="en-US" dirty="0">
                <a:effectLst/>
                <a:ea typeface="Calibri" panose="020F0502020204030204" pitchFamily="34" charset="0"/>
              </a:rPr>
              <a:t>oad the python model to </a:t>
            </a:r>
            <a:r>
              <a:rPr lang="en-US" dirty="0">
                <a:ea typeface="Calibri" panose="020F0502020204030204" pitchFamily="34" charset="0"/>
              </a:rPr>
              <a:t>R</a:t>
            </a:r>
            <a:r>
              <a:rPr lang="en-US" sz="2400" dirty="0">
                <a:effectLst/>
                <a:ea typeface="Calibri" panose="020F0502020204030204" pitchFamily="34" charset="0"/>
              </a:rPr>
              <a:t>aspberry Pi</a:t>
            </a:r>
            <a:r>
              <a:rPr lang="en-US" dirty="0">
                <a:effectLst/>
                <a:ea typeface="Calibri" panose="020F0502020204030204" pitchFamily="34" charset="0"/>
              </a:rPr>
              <a:t>.</a:t>
            </a:r>
          </a:p>
          <a:p>
            <a:endParaRPr lang="en-US" sz="1000" dirty="0">
              <a:effectLst/>
              <a:ea typeface="Calibri" panose="020F0502020204030204" pitchFamily="34" charset="0"/>
            </a:endParaRPr>
          </a:p>
          <a:p>
            <a:pPr lvl="1"/>
            <a:r>
              <a:rPr lang="en-US" dirty="0">
                <a:effectLst/>
                <a:ea typeface="Calibri" panose="020F0502020204030204" pitchFamily="34" charset="0"/>
              </a:rPr>
              <a:t>Control the desired home appliance.</a:t>
            </a:r>
            <a:endParaRPr lang="en-US" dirty="0"/>
          </a:p>
        </p:txBody>
      </p:sp>
      <p:pic>
        <p:nvPicPr>
          <p:cNvPr id="21" name="Picture 20">
            <a:extLst>
              <a:ext uri="{FF2B5EF4-FFF2-40B4-BE49-F238E27FC236}">
                <a16:creationId xmlns:a16="http://schemas.microsoft.com/office/drawing/2014/main" id="{6360487E-8EF2-4C9A-845B-4A8D1B472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8572" y="5358580"/>
            <a:ext cx="707715" cy="707715"/>
          </a:xfrm>
          <a:prstGeom prst="rect">
            <a:avLst/>
          </a:prstGeom>
        </p:spPr>
      </p:pic>
    </p:spTree>
    <p:extLst>
      <p:ext uri="{BB962C8B-B14F-4D97-AF65-F5344CB8AC3E}">
        <p14:creationId xmlns:p14="http://schemas.microsoft.com/office/powerpoint/2010/main" val="2060407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CBF4-7771-4E93-B6CD-931BAE829A7B}"/>
              </a:ext>
            </a:extLst>
          </p:cNvPr>
          <p:cNvSpPr>
            <a:spLocks noGrp="1"/>
          </p:cNvSpPr>
          <p:nvPr>
            <p:ph type="title"/>
          </p:nvPr>
        </p:nvSpPr>
        <p:spPr/>
        <p:txBody>
          <a:bodyPr/>
          <a:lstStyle/>
          <a:p>
            <a:r>
              <a:rPr lang="en-US" b="1" dirty="0"/>
              <a:t>Circuit Design</a:t>
            </a:r>
          </a:p>
        </p:txBody>
      </p:sp>
      <p:sp>
        <p:nvSpPr>
          <p:cNvPr id="3" name="Content Placeholder 2">
            <a:extLst>
              <a:ext uri="{FF2B5EF4-FFF2-40B4-BE49-F238E27FC236}">
                <a16:creationId xmlns:a16="http://schemas.microsoft.com/office/drawing/2014/main" id="{B4FBC035-92B5-4524-B433-025523E9A178}"/>
              </a:ext>
            </a:extLst>
          </p:cNvPr>
          <p:cNvSpPr>
            <a:spLocks noGrp="1"/>
          </p:cNvSpPr>
          <p:nvPr>
            <p:ph idx="1"/>
          </p:nvPr>
        </p:nvSpPr>
        <p:spPr>
          <a:xfrm>
            <a:off x="838200" y="1825625"/>
            <a:ext cx="5892800" cy="3859742"/>
          </a:xfrm>
        </p:spPr>
        <p:txBody>
          <a:bodyPr>
            <a:normAutofit/>
          </a:bodyPr>
          <a:lstStyle/>
          <a:p>
            <a:r>
              <a:rPr lang="en-US" sz="2400" dirty="0"/>
              <a:t>Sound card and microphone connected for input voice command.</a:t>
            </a:r>
          </a:p>
          <a:p>
            <a:endParaRPr lang="en-US" sz="1000" dirty="0"/>
          </a:p>
          <a:p>
            <a:r>
              <a:rPr lang="en-US" sz="2400" dirty="0"/>
              <a:t>Out of </a:t>
            </a:r>
            <a:r>
              <a:rPr lang="en-US" sz="2400" dirty="0">
                <a:effectLst/>
                <a:ea typeface="Calibri" panose="020F0502020204030204" pitchFamily="34" charset="0"/>
              </a:rPr>
              <a:t>40-pin extended GPIO</a:t>
            </a:r>
          </a:p>
          <a:p>
            <a:endParaRPr lang="en-US" sz="1000" dirty="0">
              <a:effectLst/>
              <a:ea typeface="Calibri" panose="020F0502020204030204" pitchFamily="34" charset="0"/>
            </a:endParaRPr>
          </a:p>
          <a:p>
            <a:pPr lvl="1"/>
            <a:r>
              <a:rPr lang="en-US" dirty="0"/>
              <a:t>GPIO pin 12 (appliance 1)</a:t>
            </a:r>
          </a:p>
          <a:p>
            <a:pPr lvl="1"/>
            <a:endParaRPr lang="en-US" sz="1000" dirty="0"/>
          </a:p>
          <a:p>
            <a:pPr lvl="1"/>
            <a:r>
              <a:rPr lang="en-US" dirty="0"/>
              <a:t>GPIO pin 13 (appliance 2)</a:t>
            </a:r>
          </a:p>
          <a:p>
            <a:pPr lvl="1"/>
            <a:endParaRPr lang="en-US" sz="1000" dirty="0"/>
          </a:p>
          <a:p>
            <a:pPr lvl="1"/>
            <a:r>
              <a:rPr lang="en-US" dirty="0"/>
              <a:t>GPIO pin 18 (appliance 3)</a:t>
            </a:r>
          </a:p>
          <a:p>
            <a:endParaRPr lang="en-US" sz="1000" dirty="0"/>
          </a:p>
        </p:txBody>
      </p:sp>
      <p:pic>
        <p:nvPicPr>
          <p:cNvPr id="7" name="Picture 6">
            <a:extLst>
              <a:ext uri="{FF2B5EF4-FFF2-40B4-BE49-F238E27FC236}">
                <a16:creationId xmlns:a16="http://schemas.microsoft.com/office/drawing/2014/main" id="{3AF757AB-4120-4B63-9C7E-188BB4A97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900" y="1604752"/>
            <a:ext cx="5041900" cy="3136245"/>
          </a:xfrm>
          <a:prstGeom prst="rect">
            <a:avLst/>
          </a:prstGeom>
        </p:spPr>
      </p:pic>
      <p:sp>
        <p:nvSpPr>
          <p:cNvPr id="8" name="TextBox 7">
            <a:extLst>
              <a:ext uri="{FF2B5EF4-FFF2-40B4-BE49-F238E27FC236}">
                <a16:creationId xmlns:a16="http://schemas.microsoft.com/office/drawing/2014/main" id="{C4DCE03B-6BAB-48BA-AFBD-00BEC445F251}"/>
              </a:ext>
            </a:extLst>
          </p:cNvPr>
          <p:cNvSpPr txBox="1"/>
          <p:nvPr/>
        </p:nvSpPr>
        <p:spPr>
          <a:xfrm>
            <a:off x="7708900" y="4740997"/>
            <a:ext cx="3245440" cy="369332"/>
          </a:xfrm>
          <a:prstGeom prst="rect">
            <a:avLst/>
          </a:prstGeom>
          <a:noFill/>
        </p:spPr>
        <p:txBody>
          <a:bodyPr wrap="none" rtlCol="0">
            <a:spAutoFit/>
          </a:bodyPr>
          <a:lstStyle/>
          <a:p>
            <a:r>
              <a:rPr lang="en-US" sz="1800" dirty="0"/>
              <a:t>Fig 4: Circuit Implementation</a:t>
            </a:r>
          </a:p>
        </p:txBody>
      </p:sp>
      <p:pic>
        <p:nvPicPr>
          <p:cNvPr id="9" name="Picture 8">
            <a:extLst>
              <a:ext uri="{FF2B5EF4-FFF2-40B4-BE49-F238E27FC236}">
                <a16:creationId xmlns:a16="http://schemas.microsoft.com/office/drawing/2014/main" id="{1159F3DE-69C2-4253-BCB0-EA235EBED5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8572" y="5358580"/>
            <a:ext cx="707715" cy="707715"/>
          </a:xfrm>
          <a:prstGeom prst="rect">
            <a:avLst/>
          </a:prstGeom>
        </p:spPr>
      </p:pic>
    </p:spTree>
    <p:extLst>
      <p:ext uri="{BB962C8B-B14F-4D97-AF65-F5344CB8AC3E}">
        <p14:creationId xmlns:p14="http://schemas.microsoft.com/office/powerpoint/2010/main" val="1152866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pPr>
              <a:lnSpc>
                <a:spcPct val="105000"/>
              </a:lnSpc>
              <a:spcBef>
                <a:spcPts val="0"/>
              </a:spcBef>
              <a:spcAft>
                <a:spcPts val="800"/>
              </a:spcAft>
            </a:pPr>
            <a:r>
              <a:rPr lang="en-US" sz="4400" b="1" dirty="0">
                <a:ea typeface="Calibri" panose="020F0502020204030204" pitchFamily="34" charset="0"/>
                <a:cs typeface="Calibri" panose="020F0502020204030204" pitchFamily="34" charset="0"/>
              </a:rPr>
              <a:t>R</a:t>
            </a:r>
            <a:r>
              <a:rPr lang="en-US" sz="4400" b="1" dirty="0">
                <a:effectLst/>
                <a:ea typeface="Calibri" panose="020F0502020204030204" pitchFamily="34" charset="0"/>
                <a:cs typeface="Calibri" panose="020F0502020204030204" pitchFamily="34" charset="0"/>
              </a:rPr>
              <a:t>esult and Analysis</a:t>
            </a:r>
            <a:endParaRPr lang="en-US" sz="44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p:txBody>
          <a:bodyPr>
            <a:normAutofit/>
          </a:bodyPr>
          <a:lstStyle/>
          <a:p>
            <a:pPr marL="0" marR="0" algn="just">
              <a:lnSpc>
                <a:spcPct val="105000"/>
              </a:lnSpc>
              <a:spcBef>
                <a:spcPts val="0"/>
              </a:spcBef>
              <a:spcAft>
                <a:spcPts val="800"/>
              </a:spcAft>
            </a:pPr>
            <a:r>
              <a:rPr lang="en-US" sz="2000" dirty="0">
                <a:effectLst/>
                <a:ea typeface="Calibri" panose="020F0502020204030204" pitchFamily="34" charset="0"/>
                <a:cs typeface="Times New Roman" panose="02020603050405020304" pitchFamily="18" charset="0"/>
              </a:rPr>
              <a:t>Trained over 2853 Bangla audio voice command.</a:t>
            </a:r>
          </a:p>
          <a:p>
            <a:pPr marL="0" marR="0" algn="just">
              <a:lnSpc>
                <a:spcPct val="105000"/>
              </a:lnSpc>
              <a:spcBef>
                <a:spcPts val="0"/>
              </a:spcBef>
              <a:spcAft>
                <a:spcPts val="800"/>
              </a:spcAft>
            </a:pPr>
            <a:endParaRPr lang="en-US" sz="2000" dirty="0">
              <a:effectLst/>
              <a:ea typeface="Calibri" panose="020F0502020204030204" pitchFamily="34" charset="0"/>
              <a:cs typeface="Times New Roman" panose="02020603050405020304" pitchFamily="18" charset="0"/>
            </a:endParaRPr>
          </a:p>
          <a:p>
            <a:pPr marL="0" marR="0" algn="just">
              <a:lnSpc>
                <a:spcPct val="105000"/>
              </a:lnSpc>
              <a:spcBef>
                <a:spcPts val="0"/>
              </a:spcBef>
              <a:spcAft>
                <a:spcPts val="800"/>
              </a:spcAft>
            </a:pPr>
            <a:r>
              <a:rPr lang="en-US" sz="2000" dirty="0">
                <a:effectLst/>
                <a:ea typeface="Calibri" panose="020F0502020204030204" pitchFamily="34" charset="0"/>
                <a:cs typeface="Times New Roman" panose="02020603050405020304" pitchFamily="18" charset="0"/>
              </a:rPr>
              <a:t>80% of dataset are training dataset and 20% was used for test dataset. </a:t>
            </a:r>
          </a:p>
          <a:p>
            <a:pPr marL="228600" lvl="1" indent="0" algn="just">
              <a:lnSpc>
                <a:spcPct val="105000"/>
              </a:lnSpc>
              <a:spcBef>
                <a:spcPts val="0"/>
              </a:spcBef>
              <a:spcAft>
                <a:spcPts val="800"/>
              </a:spcAft>
              <a:buNone/>
            </a:pPr>
            <a:endParaRPr lang="en-US" sz="1600" dirty="0">
              <a:ea typeface="Calibri" panose="020F0502020204030204" pitchFamily="34" charset="0"/>
              <a:cs typeface="Times New Roman" panose="02020603050405020304" pitchFamily="18" charset="0"/>
            </a:endParaRPr>
          </a:p>
          <a:p>
            <a:pPr marL="0" marR="0" indent="0" algn="ctr">
              <a:lnSpc>
                <a:spcPct val="105000"/>
              </a:lnSpc>
              <a:spcBef>
                <a:spcPts val="0"/>
              </a:spcBef>
              <a:spcAft>
                <a:spcPts val="800"/>
              </a:spcAft>
              <a:buNone/>
            </a:pPr>
            <a:r>
              <a:rPr lang="en-US" sz="2000" dirty="0">
                <a:effectLst/>
                <a:ea typeface="Calibri" panose="020F0502020204030204" pitchFamily="34" charset="0"/>
                <a:cs typeface="Times New Roman" panose="02020603050405020304" pitchFamily="18" charset="0"/>
              </a:rPr>
              <a:t>Table 2: </a:t>
            </a:r>
            <a:r>
              <a:rPr lang="en-US" sz="2000" dirty="0">
                <a:effectLst/>
                <a:ea typeface="Calibri" panose="020F0502020204030204" pitchFamily="34" charset="0"/>
              </a:rPr>
              <a:t>the accuracy of our dataset</a:t>
            </a:r>
            <a:endParaRPr lang="en-US" sz="2000" dirty="0">
              <a:effectLst/>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1231FCC-0C3A-4B76-8AFB-AF57FEA269AB}"/>
              </a:ext>
            </a:extLst>
          </p:cNvPr>
          <p:cNvGraphicFramePr>
            <a:graphicFrameLocks noGrp="1"/>
          </p:cNvGraphicFramePr>
          <p:nvPr>
            <p:extLst>
              <p:ext uri="{D42A27DB-BD31-4B8C-83A1-F6EECF244321}">
                <p14:modId xmlns:p14="http://schemas.microsoft.com/office/powerpoint/2010/main" val="3680298223"/>
              </p:ext>
            </p:extLst>
          </p:nvPr>
        </p:nvGraphicFramePr>
        <p:xfrm>
          <a:off x="1951566" y="3998864"/>
          <a:ext cx="8288867" cy="1686503"/>
        </p:xfrm>
        <a:graphic>
          <a:graphicData uri="http://schemas.openxmlformats.org/drawingml/2006/table">
            <a:tbl>
              <a:tblPr firstRow="1" firstCol="1" bandRow="1">
                <a:tableStyleId>{ED083AE6-46FA-4A59-8FB0-9F97EB10719F}</a:tableStyleId>
              </a:tblPr>
              <a:tblGrid>
                <a:gridCol w="1621697">
                  <a:extLst>
                    <a:ext uri="{9D8B030D-6E8A-4147-A177-3AD203B41FA5}">
                      <a16:colId xmlns:a16="http://schemas.microsoft.com/office/drawing/2014/main" val="1217028318"/>
                    </a:ext>
                  </a:extLst>
                </a:gridCol>
                <a:gridCol w="1621697">
                  <a:extLst>
                    <a:ext uri="{9D8B030D-6E8A-4147-A177-3AD203B41FA5}">
                      <a16:colId xmlns:a16="http://schemas.microsoft.com/office/drawing/2014/main" val="602931616"/>
                    </a:ext>
                  </a:extLst>
                </a:gridCol>
                <a:gridCol w="1621697">
                  <a:extLst>
                    <a:ext uri="{9D8B030D-6E8A-4147-A177-3AD203B41FA5}">
                      <a16:colId xmlns:a16="http://schemas.microsoft.com/office/drawing/2014/main" val="3762079718"/>
                    </a:ext>
                  </a:extLst>
                </a:gridCol>
                <a:gridCol w="1621697">
                  <a:extLst>
                    <a:ext uri="{9D8B030D-6E8A-4147-A177-3AD203B41FA5}">
                      <a16:colId xmlns:a16="http://schemas.microsoft.com/office/drawing/2014/main" val="2090562764"/>
                    </a:ext>
                  </a:extLst>
                </a:gridCol>
                <a:gridCol w="1802079">
                  <a:extLst>
                    <a:ext uri="{9D8B030D-6E8A-4147-A177-3AD203B41FA5}">
                      <a16:colId xmlns:a16="http://schemas.microsoft.com/office/drawing/2014/main" val="2811463465"/>
                    </a:ext>
                  </a:extLst>
                </a:gridCol>
              </a:tblGrid>
              <a:tr h="820410">
                <a:tc>
                  <a:txBody>
                    <a:bodyPr/>
                    <a:lstStyle/>
                    <a:p>
                      <a:pPr marL="0" marR="0" algn="ctr">
                        <a:lnSpc>
                          <a:spcPct val="150000"/>
                        </a:lnSpc>
                        <a:spcBef>
                          <a:spcPts val="600"/>
                        </a:spcBef>
                        <a:spcAft>
                          <a:spcPts val="1400"/>
                        </a:spcAft>
                        <a:tabLst>
                          <a:tab pos="1314450" algn="l"/>
                        </a:tabLst>
                      </a:pPr>
                      <a:r>
                        <a:rPr lang="en-US" sz="2000" dirty="0">
                          <a:effectLst/>
                        </a:rPr>
                        <a:t>Model</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Number Of Epoch</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Accuracy</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Loss</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Number Of Parameters</a:t>
                      </a:r>
                      <a:endParaRPr lang="en-US" sz="2000">
                        <a:effectLst/>
                        <a:latin typeface="+mn-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98386121"/>
                  </a:ext>
                </a:extLst>
              </a:tr>
              <a:tr h="823601">
                <a:tc>
                  <a:txBody>
                    <a:bodyPr/>
                    <a:lstStyle/>
                    <a:p>
                      <a:pPr marL="0" marR="0" algn="ctr">
                        <a:lnSpc>
                          <a:spcPct val="150000"/>
                        </a:lnSpc>
                        <a:spcBef>
                          <a:spcPts val="600"/>
                        </a:spcBef>
                        <a:spcAft>
                          <a:spcPts val="1400"/>
                        </a:spcAft>
                        <a:tabLst>
                          <a:tab pos="1314450" algn="l"/>
                        </a:tabLst>
                      </a:pPr>
                      <a:r>
                        <a:rPr lang="en-US" sz="2000">
                          <a:effectLst/>
                        </a:rPr>
                        <a:t>CNN</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48</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96.5%</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13.3%</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145,290</a:t>
                      </a:r>
                      <a:endParaRPr lang="en-US" sz="2000" dirty="0">
                        <a:effectLst/>
                        <a:latin typeface="+mn-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38435889"/>
                  </a:ext>
                </a:extLst>
              </a:tr>
            </a:tbl>
          </a:graphicData>
        </a:graphic>
      </p:graphicFrame>
    </p:spTree>
    <p:extLst>
      <p:ext uri="{BB962C8B-B14F-4D97-AF65-F5344CB8AC3E}">
        <p14:creationId xmlns:p14="http://schemas.microsoft.com/office/powerpoint/2010/main" val="394616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3DB7-E161-4D88-9919-8243D3CA0DFF}"/>
              </a:ext>
            </a:extLst>
          </p:cNvPr>
          <p:cNvSpPr>
            <a:spLocks noGrp="1"/>
          </p:cNvSpPr>
          <p:nvPr>
            <p:ph type="title"/>
          </p:nvPr>
        </p:nvSpPr>
        <p:spPr/>
        <p:txBody>
          <a:bodyPr/>
          <a:lstStyle/>
          <a:p>
            <a:r>
              <a:rPr lang="en-US" b="1" dirty="0">
                <a:latin typeface="+mn-lt"/>
              </a:rPr>
              <a:t>Outlines</a:t>
            </a:r>
          </a:p>
        </p:txBody>
      </p:sp>
      <p:sp>
        <p:nvSpPr>
          <p:cNvPr id="3" name="Content Placeholder 2">
            <a:extLst>
              <a:ext uri="{FF2B5EF4-FFF2-40B4-BE49-F238E27FC236}">
                <a16:creationId xmlns:a16="http://schemas.microsoft.com/office/drawing/2014/main" id="{2859706E-358B-4DD0-9596-3F1A040229CF}"/>
              </a:ext>
            </a:extLst>
          </p:cNvPr>
          <p:cNvSpPr>
            <a:spLocks noGrp="1"/>
          </p:cNvSpPr>
          <p:nvPr>
            <p:ph idx="1"/>
          </p:nvPr>
        </p:nvSpPr>
        <p:spPr>
          <a:xfrm>
            <a:off x="838200" y="1825625"/>
            <a:ext cx="10515600" cy="3789112"/>
          </a:xfrm>
        </p:spPr>
        <p:txBody>
          <a:bodyPr>
            <a:normAutofit fontScale="92500" lnSpcReduction="10000"/>
          </a:bodyPr>
          <a:lstStyle/>
          <a:p>
            <a:pPr>
              <a:lnSpc>
                <a:spcPct val="105000"/>
              </a:lnSpc>
              <a:spcBef>
                <a:spcPts val="0"/>
              </a:spcBef>
              <a:spcAft>
                <a:spcPts val="800"/>
              </a:spcAft>
            </a:pPr>
            <a:r>
              <a:rPr lang="en-US" sz="2400" dirty="0">
                <a:effectLst/>
                <a:ea typeface="Calibri" panose="020F0502020204030204" pitchFamily="34" charset="0"/>
                <a:cs typeface="Calibri" panose="020F0502020204030204" pitchFamily="34" charset="0"/>
              </a:rPr>
              <a:t>Introduction								</a:t>
            </a:r>
            <a:endParaRPr lang="en-US" sz="2400" dirty="0">
              <a:effectLst/>
              <a:ea typeface="Calibri" panose="020F0502020204030204" pitchFamily="34" charset="0"/>
              <a:cs typeface="Times New Roman" panose="02020603050405020304" pitchFamily="18" charset="0"/>
            </a:endParaRPr>
          </a:p>
          <a:p>
            <a:pPr>
              <a:lnSpc>
                <a:spcPct val="105000"/>
              </a:lnSpc>
              <a:spcBef>
                <a:spcPts val="0"/>
              </a:spcBef>
              <a:spcAft>
                <a:spcPts val="800"/>
              </a:spcAft>
            </a:pPr>
            <a:r>
              <a:rPr lang="en-US" sz="2400" dirty="0">
                <a:effectLst/>
                <a:ea typeface="Calibri" panose="020F0502020204030204" pitchFamily="34" charset="0"/>
                <a:cs typeface="Calibri" panose="020F0502020204030204" pitchFamily="34" charset="0"/>
              </a:rPr>
              <a:t>Objective</a:t>
            </a:r>
          </a:p>
          <a:p>
            <a:pPr>
              <a:lnSpc>
                <a:spcPct val="105000"/>
              </a:lnSpc>
              <a:spcBef>
                <a:spcPts val="0"/>
              </a:spcBef>
              <a:spcAft>
                <a:spcPts val="800"/>
              </a:spcAft>
            </a:pPr>
            <a:r>
              <a:rPr lang="en-US" sz="2400" dirty="0">
                <a:ea typeface="Calibri" panose="020F0502020204030204" pitchFamily="34" charset="0"/>
                <a:cs typeface="Calibri" panose="020F0502020204030204" pitchFamily="34" charset="0"/>
              </a:rPr>
              <a:t>Literature Review</a:t>
            </a:r>
            <a:endParaRPr lang="en-US" sz="2400" dirty="0">
              <a:effectLst/>
              <a:ea typeface="Calibri" panose="020F0502020204030204" pitchFamily="34" charset="0"/>
              <a:cs typeface="Times New Roman" panose="02020603050405020304" pitchFamily="18" charset="0"/>
            </a:endParaRPr>
          </a:p>
          <a:p>
            <a:pPr>
              <a:lnSpc>
                <a:spcPct val="105000"/>
              </a:lnSpc>
              <a:spcBef>
                <a:spcPts val="0"/>
              </a:spcBef>
              <a:spcAft>
                <a:spcPts val="800"/>
              </a:spcAft>
            </a:pPr>
            <a:r>
              <a:rPr lang="en-US" sz="2400" dirty="0">
                <a:solidFill>
                  <a:srgbClr val="202124"/>
                </a:solidFill>
                <a:ea typeface="Calibri" panose="020F0502020204030204" pitchFamily="34" charset="0"/>
                <a:cs typeface="Calibri" panose="020F0502020204030204" pitchFamily="34" charset="0"/>
              </a:rPr>
              <a:t>Methodology</a:t>
            </a:r>
          </a:p>
          <a:p>
            <a:pPr>
              <a:lnSpc>
                <a:spcPct val="105000"/>
              </a:lnSpc>
              <a:spcBef>
                <a:spcPts val="0"/>
              </a:spcBef>
              <a:spcAft>
                <a:spcPts val="800"/>
              </a:spcAft>
            </a:pPr>
            <a:r>
              <a:rPr lang="en-GB" sz="2400" dirty="0">
                <a:solidFill>
                  <a:srgbClr val="202124"/>
                </a:solidFill>
                <a:effectLst/>
                <a:ea typeface="Calibri" panose="020F0502020204030204" pitchFamily="34" charset="0"/>
                <a:cs typeface="Calibri" panose="020F0502020204030204" pitchFamily="34" charset="0"/>
              </a:rPr>
              <a:t>Hardware implementation</a:t>
            </a:r>
          </a:p>
          <a:p>
            <a:pPr>
              <a:lnSpc>
                <a:spcPct val="105000"/>
              </a:lnSpc>
              <a:spcBef>
                <a:spcPts val="0"/>
              </a:spcBef>
              <a:spcAft>
                <a:spcPts val="800"/>
              </a:spcAft>
            </a:pPr>
            <a:r>
              <a:rPr lang="en-GB" sz="2400" dirty="0">
                <a:solidFill>
                  <a:srgbClr val="202124"/>
                </a:solidFill>
                <a:effectLst/>
                <a:ea typeface="Calibri" panose="020F0502020204030204" pitchFamily="34" charset="0"/>
                <a:cs typeface="Calibri" panose="020F0502020204030204" pitchFamily="34" charset="0"/>
              </a:rPr>
              <a:t>Circuit Design				</a:t>
            </a:r>
            <a:endParaRPr lang="en-US" sz="2400" dirty="0">
              <a:effectLst/>
              <a:ea typeface="Calibri" panose="020F0502020204030204" pitchFamily="34" charset="0"/>
              <a:cs typeface="Times New Roman" panose="02020603050405020304" pitchFamily="18" charset="0"/>
            </a:endParaRPr>
          </a:p>
          <a:p>
            <a:pPr>
              <a:lnSpc>
                <a:spcPct val="105000"/>
              </a:lnSpc>
              <a:spcBef>
                <a:spcPts val="0"/>
              </a:spcBef>
              <a:spcAft>
                <a:spcPts val="800"/>
              </a:spcAft>
            </a:pPr>
            <a:r>
              <a:rPr lang="en-US" sz="2400" dirty="0">
                <a:ea typeface="Calibri" panose="020F0502020204030204" pitchFamily="34" charset="0"/>
                <a:cs typeface="Calibri" panose="020F0502020204030204" pitchFamily="34" charset="0"/>
              </a:rPr>
              <a:t>R</a:t>
            </a:r>
            <a:r>
              <a:rPr lang="en-US" sz="2400" dirty="0">
                <a:effectLst/>
                <a:ea typeface="Calibri" panose="020F0502020204030204" pitchFamily="34" charset="0"/>
                <a:cs typeface="Calibri" panose="020F0502020204030204" pitchFamily="34" charset="0"/>
              </a:rPr>
              <a:t>esult and Analysis</a:t>
            </a:r>
            <a:endParaRPr lang="en-US" sz="2400" dirty="0">
              <a:effectLst/>
              <a:ea typeface="Calibri" panose="020F0502020204030204" pitchFamily="34" charset="0"/>
              <a:cs typeface="Times New Roman" panose="02020603050405020304" pitchFamily="18" charset="0"/>
            </a:endParaRPr>
          </a:p>
          <a:p>
            <a:pPr>
              <a:lnSpc>
                <a:spcPct val="105000"/>
              </a:lnSpc>
              <a:spcBef>
                <a:spcPts val="0"/>
              </a:spcBef>
              <a:spcAft>
                <a:spcPts val="800"/>
              </a:spcAft>
            </a:pPr>
            <a:r>
              <a:rPr lang="en-US" sz="2400" dirty="0">
                <a:ea typeface="Calibri" panose="020F0502020204030204" pitchFamily="34" charset="0"/>
                <a:cs typeface="Calibri" panose="020F0502020204030204" pitchFamily="34" charset="0"/>
              </a:rPr>
              <a:t>Conclusion and Future Work</a:t>
            </a:r>
            <a:endParaRPr lang="en-US" sz="2400" dirty="0">
              <a:effectLst/>
              <a:ea typeface="Calibri" panose="020F0502020204030204" pitchFamily="34" charset="0"/>
              <a:cs typeface="Times New Roman" panose="02020603050405020304" pitchFamily="18" charset="0"/>
            </a:endParaRPr>
          </a:p>
          <a:p>
            <a:pPr>
              <a:lnSpc>
                <a:spcPct val="105000"/>
              </a:lnSpc>
              <a:spcBef>
                <a:spcPts val="0"/>
              </a:spcBef>
              <a:spcAft>
                <a:spcPts val="800"/>
              </a:spcAft>
            </a:pPr>
            <a:r>
              <a:rPr lang="en-GB" sz="2400" dirty="0">
                <a:effectLst/>
                <a:ea typeface="Calibri" panose="020F0502020204030204" pitchFamily="34" charset="0"/>
                <a:cs typeface="Calibri" panose="020F0502020204030204" pitchFamily="34" charset="0"/>
              </a:rPr>
              <a:t>References</a:t>
            </a:r>
            <a:endParaRPr lang="en-US" sz="2400" dirty="0"/>
          </a:p>
        </p:txBody>
      </p:sp>
    </p:spTree>
    <p:extLst>
      <p:ext uri="{BB962C8B-B14F-4D97-AF65-F5344CB8AC3E}">
        <p14:creationId xmlns:p14="http://schemas.microsoft.com/office/powerpoint/2010/main" val="2272414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r>
              <a:rPr lang="en-US" sz="4400" b="1" dirty="0">
                <a:ea typeface="Calibri" panose="020F0502020204030204" pitchFamily="34" charset="0"/>
                <a:cs typeface="Calibri" panose="020F0502020204030204" pitchFamily="34" charset="0"/>
              </a:rPr>
              <a:t>R</a:t>
            </a:r>
            <a:r>
              <a:rPr lang="en-US" sz="4400" b="1" dirty="0">
                <a:effectLst/>
                <a:ea typeface="Calibri" panose="020F0502020204030204" pitchFamily="34" charset="0"/>
                <a:cs typeface="Calibri" panose="020F0502020204030204" pitchFamily="34" charset="0"/>
              </a:rPr>
              <a:t>esult and Analysis Cont. </a:t>
            </a:r>
            <a:endParaRPr lang="en-US" b="1" dirty="0"/>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p:txBody>
          <a:bodyPr>
            <a:normAutofit/>
          </a:bodyPr>
          <a:lstStyle/>
          <a:p>
            <a:pPr>
              <a:lnSpc>
                <a:spcPct val="150000"/>
              </a:lnSpc>
            </a:pPr>
            <a:r>
              <a:rPr lang="en-US" sz="2400" dirty="0">
                <a:cs typeface="Arial" panose="020B0604020202020204" pitchFamily="34" charset="0"/>
              </a:rPr>
              <a:t>Experimented on the proposed dataset</a:t>
            </a:r>
          </a:p>
          <a:p>
            <a:pPr>
              <a:lnSpc>
                <a:spcPct val="150000"/>
              </a:lnSpc>
            </a:pPr>
            <a:r>
              <a:rPr lang="en-US" sz="2400" dirty="0">
                <a:cs typeface="Arial" panose="020B0604020202020204" pitchFamily="34" charset="0"/>
              </a:rPr>
              <a:t>The best result found having</a:t>
            </a:r>
          </a:p>
          <a:p>
            <a:pPr lvl="1">
              <a:lnSpc>
                <a:spcPct val="150000"/>
              </a:lnSpc>
            </a:pPr>
            <a:r>
              <a:rPr lang="en-US" dirty="0">
                <a:cs typeface="Arial" panose="020B0604020202020204" pitchFamily="34" charset="0"/>
              </a:rPr>
              <a:t>3 CNN layer.</a:t>
            </a:r>
          </a:p>
          <a:p>
            <a:pPr lvl="1">
              <a:lnSpc>
                <a:spcPct val="150000"/>
              </a:lnSpc>
            </a:pPr>
            <a:r>
              <a:rPr lang="en-US" dirty="0">
                <a:cs typeface="Arial" panose="020B0604020202020204" pitchFamily="34" charset="0"/>
              </a:rPr>
              <a:t>16-32-64 filter sequence.</a:t>
            </a:r>
          </a:p>
          <a:p>
            <a:pPr lvl="1">
              <a:lnSpc>
                <a:spcPct val="150000"/>
              </a:lnSpc>
            </a:pPr>
            <a:r>
              <a:rPr lang="en-US" dirty="0" err="1">
                <a:cs typeface="Arial" panose="020B0604020202020204" pitchFamily="34" charset="0"/>
              </a:rPr>
              <a:t>Softmax</a:t>
            </a:r>
            <a:r>
              <a:rPr lang="en-US" dirty="0">
                <a:cs typeface="Arial" panose="020B0604020202020204" pitchFamily="34" charset="0"/>
              </a:rPr>
              <a:t> activation function and sparse categorical cross-entropy.</a:t>
            </a:r>
          </a:p>
          <a:p>
            <a:pPr marL="0" indent="0">
              <a:buNone/>
            </a:pPr>
            <a:endParaRPr lang="en-US" sz="2400" dirty="0"/>
          </a:p>
        </p:txBody>
      </p:sp>
      <p:pic>
        <p:nvPicPr>
          <p:cNvPr id="5" name="Picture 4">
            <a:extLst>
              <a:ext uri="{FF2B5EF4-FFF2-40B4-BE49-F238E27FC236}">
                <a16:creationId xmlns:a16="http://schemas.microsoft.com/office/drawing/2014/main" id="{4A187840-AE26-4E78-80A4-59FE66B552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8572" y="5358580"/>
            <a:ext cx="707715" cy="707715"/>
          </a:xfrm>
          <a:prstGeom prst="rect">
            <a:avLst/>
          </a:prstGeom>
        </p:spPr>
      </p:pic>
    </p:spTree>
    <p:extLst>
      <p:ext uri="{BB962C8B-B14F-4D97-AF65-F5344CB8AC3E}">
        <p14:creationId xmlns:p14="http://schemas.microsoft.com/office/powerpoint/2010/main" val="1166427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r>
              <a:rPr lang="en-US" sz="4400" b="1" dirty="0">
                <a:ea typeface="Calibri" panose="020F0502020204030204" pitchFamily="34" charset="0"/>
                <a:cs typeface="Calibri" panose="020F0502020204030204" pitchFamily="34" charset="0"/>
              </a:rPr>
              <a:t>R</a:t>
            </a:r>
            <a:r>
              <a:rPr lang="en-US" sz="4400" b="1" dirty="0">
                <a:effectLst/>
                <a:ea typeface="Calibri" panose="020F0502020204030204" pitchFamily="34" charset="0"/>
                <a:cs typeface="Calibri" panose="020F0502020204030204" pitchFamily="34" charset="0"/>
              </a:rPr>
              <a:t>esult and Analysis Cont. </a:t>
            </a:r>
            <a:endParaRPr lang="en-US" b="1" dirty="0"/>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p:txBody>
          <a:bodyPr>
            <a:normAutofit/>
          </a:bodyPr>
          <a:lstStyle/>
          <a:p>
            <a:pPr marL="0" indent="0">
              <a:lnSpc>
                <a:spcPct val="150000"/>
              </a:lnSpc>
              <a:buClr>
                <a:srgbClr val="00B0F0"/>
              </a:buClr>
              <a:buNone/>
            </a:pPr>
            <a:r>
              <a:rPr lang="en-US" sz="2000" dirty="0">
                <a:cs typeface="Arial" panose="020B0604020202020204" pitchFamily="34" charset="0"/>
              </a:rPr>
              <a:t>Experimented on the proposed dataset:</a:t>
            </a:r>
          </a:p>
          <a:p>
            <a:pPr marL="0" indent="0" algn="ctr">
              <a:lnSpc>
                <a:spcPct val="150000"/>
              </a:lnSpc>
              <a:buClr>
                <a:srgbClr val="00B0F0"/>
              </a:buClr>
              <a:buNone/>
            </a:pPr>
            <a:r>
              <a:rPr lang="en-US" sz="2000" dirty="0">
                <a:cs typeface="Arial" panose="020B0604020202020204" pitchFamily="34" charset="0"/>
              </a:rPr>
              <a:t>Table 3: R</a:t>
            </a:r>
            <a:r>
              <a:rPr lang="en-US" sz="2000" dirty="0">
                <a:effectLst/>
                <a:ea typeface="Calibri" panose="020F0502020204030204" pitchFamily="34" charset="0"/>
              </a:rPr>
              <a:t>esults of precision</a:t>
            </a:r>
            <a:r>
              <a:rPr lang="en-US" sz="2000" dirty="0">
                <a:ea typeface="Calibri" panose="020F0502020204030204" pitchFamily="34" charset="0"/>
              </a:rPr>
              <a:t>, recall and f1-score</a:t>
            </a:r>
            <a:r>
              <a:rPr lang="en-US" sz="2000" dirty="0">
                <a:effectLst/>
                <a:ea typeface="Calibri" panose="020F0502020204030204" pitchFamily="34" charset="0"/>
              </a:rPr>
              <a:t> found for different sizes of datasets</a:t>
            </a:r>
            <a:endParaRPr lang="en-US" sz="2000" dirty="0">
              <a:cs typeface="Arial" panose="020B0604020202020204" pitchFamily="34" charset="0"/>
            </a:endParaRPr>
          </a:p>
        </p:txBody>
      </p:sp>
      <p:pic>
        <p:nvPicPr>
          <p:cNvPr id="5" name="Picture 4">
            <a:extLst>
              <a:ext uri="{FF2B5EF4-FFF2-40B4-BE49-F238E27FC236}">
                <a16:creationId xmlns:a16="http://schemas.microsoft.com/office/drawing/2014/main" id="{4A187840-AE26-4E78-80A4-59FE66B552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8572" y="5358580"/>
            <a:ext cx="707715" cy="707715"/>
          </a:xfrm>
          <a:prstGeom prst="rect">
            <a:avLst/>
          </a:prstGeom>
        </p:spPr>
      </p:pic>
      <p:graphicFrame>
        <p:nvGraphicFramePr>
          <p:cNvPr id="4" name="Table 3">
            <a:extLst>
              <a:ext uri="{FF2B5EF4-FFF2-40B4-BE49-F238E27FC236}">
                <a16:creationId xmlns:a16="http://schemas.microsoft.com/office/drawing/2014/main" id="{7F7BFD91-81D5-4CF9-AA54-FB99702D6C55}"/>
              </a:ext>
            </a:extLst>
          </p:cNvPr>
          <p:cNvGraphicFramePr>
            <a:graphicFrameLocks noGrp="1"/>
          </p:cNvGraphicFramePr>
          <p:nvPr>
            <p:extLst>
              <p:ext uri="{D42A27DB-BD31-4B8C-83A1-F6EECF244321}">
                <p14:modId xmlns:p14="http://schemas.microsoft.com/office/powerpoint/2010/main" val="1109459375"/>
              </p:ext>
            </p:extLst>
          </p:nvPr>
        </p:nvGraphicFramePr>
        <p:xfrm>
          <a:off x="838200" y="3011015"/>
          <a:ext cx="10515602" cy="2406832"/>
        </p:xfrm>
        <a:graphic>
          <a:graphicData uri="http://schemas.openxmlformats.org/drawingml/2006/table">
            <a:tbl>
              <a:tblPr firstRow="1" firstCol="1" bandRow="1">
                <a:tableStyleId>{ED083AE6-46FA-4A59-8FB0-9F97EB10719F}</a:tableStyleId>
              </a:tblPr>
              <a:tblGrid>
                <a:gridCol w="2102901">
                  <a:extLst>
                    <a:ext uri="{9D8B030D-6E8A-4147-A177-3AD203B41FA5}">
                      <a16:colId xmlns:a16="http://schemas.microsoft.com/office/drawing/2014/main" val="3913552907"/>
                    </a:ext>
                  </a:extLst>
                </a:gridCol>
                <a:gridCol w="2102901">
                  <a:extLst>
                    <a:ext uri="{9D8B030D-6E8A-4147-A177-3AD203B41FA5}">
                      <a16:colId xmlns:a16="http://schemas.microsoft.com/office/drawing/2014/main" val="55617036"/>
                    </a:ext>
                  </a:extLst>
                </a:gridCol>
                <a:gridCol w="2102901">
                  <a:extLst>
                    <a:ext uri="{9D8B030D-6E8A-4147-A177-3AD203B41FA5}">
                      <a16:colId xmlns:a16="http://schemas.microsoft.com/office/drawing/2014/main" val="977879670"/>
                    </a:ext>
                  </a:extLst>
                </a:gridCol>
                <a:gridCol w="2102901">
                  <a:extLst>
                    <a:ext uri="{9D8B030D-6E8A-4147-A177-3AD203B41FA5}">
                      <a16:colId xmlns:a16="http://schemas.microsoft.com/office/drawing/2014/main" val="1836626236"/>
                    </a:ext>
                  </a:extLst>
                </a:gridCol>
                <a:gridCol w="2103998">
                  <a:extLst>
                    <a:ext uri="{9D8B030D-6E8A-4147-A177-3AD203B41FA5}">
                      <a16:colId xmlns:a16="http://schemas.microsoft.com/office/drawing/2014/main" val="381195812"/>
                    </a:ext>
                  </a:extLst>
                </a:gridCol>
              </a:tblGrid>
              <a:tr h="601708">
                <a:tc>
                  <a:txBody>
                    <a:bodyPr/>
                    <a:lstStyle/>
                    <a:p>
                      <a:pPr marL="0" marR="0" algn="ctr">
                        <a:lnSpc>
                          <a:spcPct val="150000"/>
                        </a:lnSpc>
                        <a:spcBef>
                          <a:spcPts val="600"/>
                        </a:spcBef>
                        <a:spcAft>
                          <a:spcPts val="1400"/>
                        </a:spcAft>
                        <a:tabLst>
                          <a:tab pos="1314450" algn="l"/>
                        </a:tabLst>
                      </a:pPr>
                      <a:r>
                        <a:rPr lang="en-US" sz="2000" dirty="0">
                          <a:effectLst/>
                        </a:rPr>
                        <a:t>Data Size</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Accuracy</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Precision</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Recall</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F1-score</a:t>
                      </a:r>
                      <a:endParaRPr lang="en-US" sz="2000">
                        <a:effectLst/>
                        <a:latin typeface="+mn-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38968778"/>
                  </a:ext>
                </a:extLst>
              </a:tr>
              <a:tr h="601708">
                <a:tc>
                  <a:txBody>
                    <a:bodyPr/>
                    <a:lstStyle/>
                    <a:p>
                      <a:pPr marL="0" marR="0" algn="ctr">
                        <a:lnSpc>
                          <a:spcPct val="150000"/>
                        </a:lnSpc>
                        <a:spcBef>
                          <a:spcPts val="600"/>
                        </a:spcBef>
                        <a:spcAft>
                          <a:spcPts val="1400"/>
                        </a:spcAft>
                        <a:tabLst>
                          <a:tab pos="1314450" algn="l"/>
                        </a:tabLst>
                      </a:pPr>
                      <a:r>
                        <a:rPr lang="en-US" sz="2000">
                          <a:effectLst/>
                        </a:rPr>
                        <a:t>250</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38.30%</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38.00%</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38.00%</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38.00%</a:t>
                      </a:r>
                      <a:endParaRPr lang="en-US" sz="2000">
                        <a:effectLst/>
                        <a:latin typeface="+mn-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47752364"/>
                  </a:ext>
                </a:extLst>
              </a:tr>
              <a:tr h="601708">
                <a:tc>
                  <a:txBody>
                    <a:bodyPr/>
                    <a:lstStyle/>
                    <a:p>
                      <a:pPr marL="0" marR="0" algn="ctr">
                        <a:lnSpc>
                          <a:spcPct val="150000"/>
                        </a:lnSpc>
                        <a:spcBef>
                          <a:spcPts val="600"/>
                        </a:spcBef>
                        <a:spcAft>
                          <a:spcPts val="1400"/>
                        </a:spcAft>
                        <a:tabLst>
                          <a:tab pos="1314450" algn="l"/>
                        </a:tabLst>
                      </a:pPr>
                      <a:r>
                        <a:rPr lang="en-US" sz="2000">
                          <a:effectLst/>
                        </a:rPr>
                        <a:t>953</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90.10%</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90.00%</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90.00%</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90.00%</a:t>
                      </a:r>
                      <a:endParaRPr lang="en-US" sz="2000">
                        <a:effectLst/>
                        <a:latin typeface="+mn-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726756459"/>
                  </a:ext>
                </a:extLst>
              </a:tr>
              <a:tr h="601708">
                <a:tc>
                  <a:txBody>
                    <a:bodyPr/>
                    <a:lstStyle/>
                    <a:p>
                      <a:pPr marL="0" marR="0" algn="ctr">
                        <a:lnSpc>
                          <a:spcPct val="150000"/>
                        </a:lnSpc>
                        <a:spcBef>
                          <a:spcPts val="600"/>
                        </a:spcBef>
                        <a:spcAft>
                          <a:spcPts val="1400"/>
                        </a:spcAft>
                        <a:tabLst>
                          <a:tab pos="1314450" algn="l"/>
                        </a:tabLst>
                      </a:pPr>
                      <a:r>
                        <a:rPr lang="en-US" sz="2000" dirty="0">
                          <a:effectLst/>
                        </a:rPr>
                        <a:t>2853</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96.50%</a:t>
                      </a:r>
                      <a:endParaRPr lang="en-US" sz="2000" dirty="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96.00%</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a:effectLst/>
                        </a:rPr>
                        <a:t>96.00%</a:t>
                      </a:r>
                      <a:endParaRPr lang="en-US" sz="2000">
                        <a:effectLst/>
                        <a:latin typeface="+mn-lt"/>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2000" dirty="0">
                          <a:effectLst/>
                        </a:rPr>
                        <a:t>96.00%</a:t>
                      </a:r>
                      <a:endParaRPr lang="en-US" sz="2000" dirty="0">
                        <a:effectLst/>
                        <a:latin typeface="+mn-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506591087"/>
                  </a:ext>
                </a:extLst>
              </a:tr>
            </a:tbl>
          </a:graphicData>
        </a:graphic>
      </p:graphicFrame>
    </p:spTree>
    <p:extLst>
      <p:ext uri="{BB962C8B-B14F-4D97-AF65-F5344CB8AC3E}">
        <p14:creationId xmlns:p14="http://schemas.microsoft.com/office/powerpoint/2010/main" val="3540124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r>
              <a:rPr lang="en-US" sz="4400" b="1" dirty="0">
                <a:ea typeface="Calibri" panose="020F0502020204030204" pitchFamily="34" charset="0"/>
                <a:cs typeface="Calibri" panose="020F0502020204030204" pitchFamily="34" charset="0"/>
              </a:rPr>
              <a:t>R</a:t>
            </a:r>
            <a:r>
              <a:rPr lang="en-US" sz="4400" b="1" dirty="0">
                <a:effectLst/>
                <a:ea typeface="Calibri" panose="020F0502020204030204" pitchFamily="34" charset="0"/>
                <a:cs typeface="Calibri" panose="020F0502020204030204" pitchFamily="34" charset="0"/>
              </a:rPr>
              <a:t>esult and Analysis Cont. </a:t>
            </a:r>
            <a:endParaRPr lang="en-US" b="1" dirty="0"/>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a:xfrm>
            <a:off x="838200" y="1825625"/>
            <a:ext cx="5257800" cy="3724943"/>
          </a:xfrm>
        </p:spPr>
        <p:txBody>
          <a:bodyPr>
            <a:normAutofit/>
          </a:bodyPr>
          <a:lstStyle/>
          <a:p>
            <a:pPr>
              <a:lnSpc>
                <a:spcPct val="150000"/>
              </a:lnSpc>
            </a:pPr>
            <a:r>
              <a:rPr lang="en-US" sz="2400" dirty="0">
                <a:cs typeface="Arial" panose="020B0604020202020204" pitchFamily="34" charset="0"/>
              </a:rPr>
              <a:t>Model trained very well.</a:t>
            </a:r>
          </a:p>
          <a:p>
            <a:pPr>
              <a:lnSpc>
                <a:spcPct val="150000"/>
              </a:lnSpc>
            </a:pPr>
            <a:r>
              <a:rPr lang="en-US" sz="2400" dirty="0">
                <a:cs typeface="Arial" panose="020B0604020202020204" pitchFamily="34" charset="0"/>
              </a:rPr>
              <a:t>Showed the properties in the testing phase.</a:t>
            </a:r>
          </a:p>
          <a:p>
            <a:pPr>
              <a:lnSpc>
                <a:spcPct val="150000"/>
              </a:lnSpc>
            </a:pPr>
            <a:r>
              <a:rPr lang="en-US" sz="2400" dirty="0">
                <a:cs typeface="Arial" panose="020B0604020202020204" pitchFamily="34" charset="0"/>
              </a:rPr>
              <a:t>Accuracy-Epoch and Loss-Epoch graphs totally flat after 48 epoch.</a:t>
            </a:r>
          </a:p>
          <a:p>
            <a:pPr marL="0" indent="0">
              <a:lnSpc>
                <a:spcPct val="150000"/>
              </a:lnSpc>
              <a:buNone/>
            </a:pPr>
            <a:endParaRPr lang="en-US" sz="1200" dirty="0">
              <a:cs typeface="Arial" panose="020B0604020202020204" pitchFamily="34" charset="0"/>
            </a:endParaRPr>
          </a:p>
        </p:txBody>
      </p:sp>
      <p:pic>
        <p:nvPicPr>
          <p:cNvPr id="5" name="Picture 4">
            <a:extLst>
              <a:ext uri="{FF2B5EF4-FFF2-40B4-BE49-F238E27FC236}">
                <a16:creationId xmlns:a16="http://schemas.microsoft.com/office/drawing/2014/main" id="{4A187840-AE26-4E78-80A4-59FE66B552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8572" y="5358580"/>
            <a:ext cx="707715" cy="707715"/>
          </a:xfrm>
          <a:prstGeom prst="rect">
            <a:avLst/>
          </a:prstGeom>
        </p:spPr>
      </p:pic>
      <p:pic>
        <p:nvPicPr>
          <p:cNvPr id="6" name="Picture 5">
            <a:extLst>
              <a:ext uri="{FF2B5EF4-FFF2-40B4-BE49-F238E27FC236}">
                <a16:creationId xmlns:a16="http://schemas.microsoft.com/office/drawing/2014/main" id="{7AD75CB3-AE2B-4A27-B892-4C057A15D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6286" y="1690688"/>
            <a:ext cx="5029200" cy="3324225"/>
          </a:xfrm>
          <a:prstGeom prst="rect">
            <a:avLst/>
          </a:prstGeom>
        </p:spPr>
      </p:pic>
      <p:sp>
        <p:nvSpPr>
          <p:cNvPr id="7" name="TextBox 6">
            <a:extLst>
              <a:ext uri="{FF2B5EF4-FFF2-40B4-BE49-F238E27FC236}">
                <a16:creationId xmlns:a16="http://schemas.microsoft.com/office/drawing/2014/main" id="{77F1504F-78E0-4613-ACDD-C6F6B37EF1E3}"/>
              </a:ext>
            </a:extLst>
          </p:cNvPr>
          <p:cNvSpPr txBox="1"/>
          <p:nvPr/>
        </p:nvSpPr>
        <p:spPr>
          <a:xfrm>
            <a:off x="6758133" y="4985393"/>
            <a:ext cx="3984296" cy="646331"/>
          </a:xfrm>
          <a:prstGeom prst="rect">
            <a:avLst/>
          </a:prstGeom>
          <a:noFill/>
        </p:spPr>
        <p:txBody>
          <a:bodyPr wrap="none" rtlCol="0">
            <a:spAutoFit/>
          </a:bodyPr>
          <a:lstStyle/>
          <a:p>
            <a:r>
              <a:rPr lang="en-US" dirty="0"/>
              <a:t>Fig 5: Graph of Accuracy evaluation </a:t>
            </a:r>
          </a:p>
          <a:p>
            <a:r>
              <a:rPr lang="en-US" dirty="0"/>
              <a:t>	and Loss evaluation</a:t>
            </a:r>
          </a:p>
        </p:txBody>
      </p:sp>
    </p:spTree>
    <p:extLst>
      <p:ext uri="{BB962C8B-B14F-4D97-AF65-F5344CB8AC3E}">
        <p14:creationId xmlns:p14="http://schemas.microsoft.com/office/powerpoint/2010/main" val="11737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r>
              <a:rPr lang="en-US" sz="4400" b="1" dirty="0">
                <a:ea typeface="Calibri" panose="020F0502020204030204" pitchFamily="34" charset="0"/>
                <a:cs typeface="Calibri" panose="020F0502020204030204" pitchFamily="34" charset="0"/>
              </a:rPr>
              <a:t>R</a:t>
            </a:r>
            <a:r>
              <a:rPr lang="en-US" sz="4400" b="1" dirty="0">
                <a:effectLst/>
                <a:ea typeface="Calibri" panose="020F0502020204030204" pitchFamily="34" charset="0"/>
                <a:cs typeface="Calibri" panose="020F0502020204030204" pitchFamily="34" charset="0"/>
              </a:rPr>
              <a:t>esult and Analysis Cont. </a:t>
            </a:r>
            <a:endParaRPr lang="en-US" b="1" dirty="0"/>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p:txBody>
          <a:bodyPr>
            <a:normAutofit/>
          </a:bodyPr>
          <a:lstStyle/>
          <a:p>
            <a:r>
              <a:rPr lang="en-US" sz="2400" dirty="0"/>
              <a:t>In Real-Time above </a:t>
            </a:r>
            <a:r>
              <a:rPr lang="en-US" sz="2400" dirty="0">
                <a:effectLst/>
                <a:ea typeface="Calibri" panose="020F0502020204030204" pitchFamily="34" charset="0"/>
              </a:rPr>
              <a:t>80% of success rate has been reached.</a:t>
            </a:r>
          </a:p>
          <a:p>
            <a:endParaRPr lang="en-US" sz="2400" dirty="0"/>
          </a:p>
          <a:p>
            <a:r>
              <a:rPr lang="en-US" sz="2400" dirty="0">
                <a:ea typeface="Calibri" panose="020F0502020204030204" pitchFamily="34" charset="0"/>
              </a:rPr>
              <a:t>W</a:t>
            </a:r>
            <a:r>
              <a:rPr lang="en-US" sz="2400" dirty="0">
                <a:effectLst/>
                <a:ea typeface="Calibri" panose="020F0502020204030204" pitchFamily="34" charset="0"/>
              </a:rPr>
              <a:t>orks better in a normal environment.</a:t>
            </a:r>
            <a:endParaRPr lang="en-US" sz="2400" dirty="0"/>
          </a:p>
        </p:txBody>
      </p:sp>
      <p:pic>
        <p:nvPicPr>
          <p:cNvPr id="5" name="Picture 4">
            <a:extLst>
              <a:ext uri="{FF2B5EF4-FFF2-40B4-BE49-F238E27FC236}">
                <a16:creationId xmlns:a16="http://schemas.microsoft.com/office/drawing/2014/main" id="{4A187840-AE26-4E78-80A4-59FE66B552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8572" y="5358580"/>
            <a:ext cx="707715" cy="707715"/>
          </a:xfrm>
          <a:prstGeom prst="rect">
            <a:avLst/>
          </a:prstGeom>
        </p:spPr>
      </p:pic>
    </p:spTree>
    <p:extLst>
      <p:ext uri="{BB962C8B-B14F-4D97-AF65-F5344CB8AC3E}">
        <p14:creationId xmlns:p14="http://schemas.microsoft.com/office/powerpoint/2010/main" val="2762437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7973-BED5-4443-8CB1-354AC8AF3B84}"/>
              </a:ext>
            </a:extLst>
          </p:cNvPr>
          <p:cNvSpPr>
            <a:spLocks noGrp="1"/>
          </p:cNvSpPr>
          <p:nvPr>
            <p:ph type="title"/>
          </p:nvPr>
        </p:nvSpPr>
        <p:spPr/>
        <p:txBody>
          <a:bodyPr/>
          <a:lstStyle/>
          <a:p>
            <a:r>
              <a:rPr lang="en-US" sz="4400" b="1" dirty="0">
                <a:ea typeface="Calibri" panose="020F0502020204030204" pitchFamily="34" charset="0"/>
                <a:cs typeface="Calibri" panose="020F0502020204030204" pitchFamily="34" charset="0"/>
              </a:rPr>
              <a:t>R</a:t>
            </a:r>
            <a:r>
              <a:rPr lang="en-US" sz="4400" b="1" dirty="0">
                <a:effectLst/>
                <a:ea typeface="Calibri" panose="020F0502020204030204" pitchFamily="34" charset="0"/>
                <a:cs typeface="Calibri" panose="020F0502020204030204" pitchFamily="34" charset="0"/>
              </a:rPr>
              <a:t>esult and Analysis Cont. </a:t>
            </a:r>
            <a:endParaRPr lang="en-US" dirty="0"/>
          </a:p>
        </p:txBody>
      </p:sp>
      <p:graphicFrame>
        <p:nvGraphicFramePr>
          <p:cNvPr id="6" name="Content Placeholder 5">
            <a:extLst>
              <a:ext uri="{FF2B5EF4-FFF2-40B4-BE49-F238E27FC236}">
                <a16:creationId xmlns:a16="http://schemas.microsoft.com/office/drawing/2014/main" id="{890F87D4-5856-4892-962A-A5568DE19F80}"/>
              </a:ext>
            </a:extLst>
          </p:cNvPr>
          <p:cNvGraphicFramePr>
            <a:graphicFrameLocks noGrp="1"/>
          </p:cNvGraphicFramePr>
          <p:nvPr>
            <p:ph idx="1"/>
            <p:extLst>
              <p:ext uri="{D42A27DB-BD31-4B8C-83A1-F6EECF244321}">
                <p14:modId xmlns:p14="http://schemas.microsoft.com/office/powerpoint/2010/main" val="2305189991"/>
              </p:ext>
            </p:extLst>
          </p:nvPr>
        </p:nvGraphicFramePr>
        <p:xfrm>
          <a:off x="838200" y="1931220"/>
          <a:ext cx="10515600" cy="4418780"/>
        </p:xfrm>
        <a:graphic>
          <a:graphicData uri="http://schemas.openxmlformats.org/drawingml/2006/table">
            <a:tbl>
              <a:tblPr firstRow="1" firstCol="1" bandRow="1">
                <a:tableStyleId>{ED083AE6-46FA-4A59-8FB0-9F97EB10719F}</a:tableStyleId>
              </a:tblPr>
              <a:tblGrid>
                <a:gridCol w="4565984">
                  <a:extLst>
                    <a:ext uri="{9D8B030D-6E8A-4147-A177-3AD203B41FA5}">
                      <a16:colId xmlns:a16="http://schemas.microsoft.com/office/drawing/2014/main" val="2615709779"/>
                    </a:ext>
                  </a:extLst>
                </a:gridCol>
                <a:gridCol w="2075448">
                  <a:extLst>
                    <a:ext uri="{9D8B030D-6E8A-4147-A177-3AD203B41FA5}">
                      <a16:colId xmlns:a16="http://schemas.microsoft.com/office/drawing/2014/main" val="3137208282"/>
                    </a:ext>
                  </a:extLst>
                </a:gridCol>
                <a:gridCol w="1976616">
                  <a:extLst>
                    <a:ext uri="{9D8B030D-6E8A-4147-A177-3AD203B41FA5}">
                      <a16:colId xmlns:a16="http://schemas.microsoft.com/office/drawing/2014/main" val="386007905"/>
                    </a:ext>
                  </a:extLst>
                </a:gridCol>
                <a:gridCol w="1897552">
                  <a:extLst>
                    <a:ext uri="{9D8B030D-6E8A-4147-A177-3AD203B41FA5}">
                      <a16:colId xmlns:a16="http://schemas.microsoft.com/office/drawing/2014/main" val="747701132"/>
                    </a:ext>
                  </a:extLst>
                </a:gridCol>
              </a:tblGrid>
              <a:tr h="759632">
                <a:tc>
                  <a:txBody>
                    <a:bodyPr/>
                    <a:lstStyle/>
                    <a:p>
                      <a:pPr marL="0" marR="0" algn="ctr">
                        <a:lnSpc>
                          <a:spcPct val="150000"/>
                        </a:lnSpc>
                        <a:spcBef>
                          <a:spcPts val="600"/>
                        </a:spcBef>
                        <a:spcAft>
                          <a:spcPts val="1400"/>
                        </a:spcAft>
                        <a:tabLst>
                          <a:tab pos="1314450" algn="l"/>
                        </a:tabLst>
                      </a:pPr>
                      <a:r>
                        <a:rPr lang="en-US" sz="1800" b="1" dirty="0">
                          <a:effectLst/>
                        </a:rPr>
                        <a:t>Command</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dirty="0">
                          <a:effectLst/>
                        </a:rPr>
                        <a:t>Total Number of Command</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dirty="0">
                          <a:effectLst/>
                        </a:rPr>
                        <a:t>      Accurate</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Error</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956810109"/>
                  </a:ext>
                </a:extLst>
              </a:tr>
              <a:tr h="356683">
                <a:tc>
                  <a:txBody>
                    <a:bodyPr/>
                    <a:lstStyle/>
                    <a:p>
                      <a:pPr marL="0" marR="0" algn="ctr">
                        <a:lnSpc>
                          <a:spcPct val="150000"/>
                        </a:lnSpc>
                        <a:spcBef>
                          <a:spcPts val="600"/>
                        </a:spcBef>
                        <a:spcAft>
                          <a:spcPts val="1400"/>
                        </a:spcAft>
                        <a:tabLst>
                          <a:tab pos="1314450" algn="l"/>
                        </a:tabLst>
                      </a:pPr>
                      <a:r>
                        <a:rPr lang="en-US" sz="1800" b="1">
                          <a:effectLst/>
                        </a:rPr>
                        <a:t>এক নাম্বার বাতি নিভাও</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419100" algn="l"/>
                          <a:tab pos="509270" algn="ctr"/>
                          <a:tab pos="1314450" algn="l"/>
                        </a:tabLst>
                      </a:pPr>
                      <a:r>
                        <a:rPr lang="en-US" sz="1800" b="1" dirty="0">
                          <a:effectLst/>
                        </a:rPr>
                        <a:t>10</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8</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2</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28967046"/>
                  </a:ext>
                </a:extLst>
              </a:tr>
              <a:tr h="356683">
                <a:tc>
                  <a:txBody>
                    <a:bodyPr/>
                    <a:lstStyle/>
                    <a:p>
                      <a:pPr marL="0" marR="0" algn="ctr">
                        <a:lnSpc>
                          <a:spcPct val="150000"/>
                        </a:lnSpc>
                        <a:spcBef>
                          <a:spcPts val="600"/>
                        </a:spcBef>
                        <a:spcAft>
                          <a:spcPts val="1400"/>
                        </a:spcAft>
                        <a:tabLst>
                          <a:tab pos="1314450" algn="l"/>
                        </a:tabLst>
                      </a:pPr>
                      <a:r>
                        <a:rPr lang="en-US" sz="1800" b="1">
                          <a:effectLst/>
                        </a:rPr>
                        <a:t>এক নাম্বার বাতি জ্বালানো হোক</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dirty="0">
                          <a:effectLst/>
                        </a:rPr>
                        <a:t>10</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6</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4</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61614479"/>
                  </a:ext>
                </a:extLst>
              </a:tr>
              <a:tr h="356683">
                <a:tc>
                  <a:txBody>
                    <a:bodyPr/>
                    <a:lstStyle/>
                    <a:p>
                      <a:pPr marL="0" marR="0" algn="ctr">
                        <a:lnSpc>
                          <a:spcPct val="150000"/>
                        </a:lnSpc>
                        <a:spcBef>
                          <a:spcPts val="600"/>
                        </a:spcBef>
                        <a:spcAft>
                          <a:spcPts val="1400"/>
                        </a:spcAft>
                        <a:tabLst>
                          <a:tab pos="1314450" algn="l"/>
                        </a:tabLst>
                      </a:pPr>
                      <a:r>
                        <a:rPr lang="en-US" sz="1800" b="1">
                          <a:effectLst/>
                        </a:rPr>
                        <a:t>দুই নাম্বার বাতি নিভাও</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10</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dirty="0">
                          <a:effectLst/>
                        </a:rPr>
                        <a:t>9</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951552663"/>
                  </a:ext>
                </a:extLst>
              </a:tr>
              <a:tr h="356683">
                <a:tc>
                  <a:txBody>
                    <a:bodyPr/>
                    <a:lstStyle/>
                    <a:p>
                      <a:pPr marL="0" marR="0" algn="ctr">
                        <a:lnSpc>
                          <a:spcPct val="150000"/>
                        </a:lnSpc>
                        <a:spcBef>
                          <a:spcPts val="600"/>
                        </a:spcBef>
                        <a:spcAft>
                          <a:spcPts val="1400"/>
                        </a:spcAft>
                        <a:tabLst>
                          <a:tab pos="1314450" algn="l"/>
                        </a:tabLst>
                      </a:pPr>
                      <a:r>
                        <a:rPr lang="en-US" sz="1800" b="1">
                          <a:effectLst/>
                        </a:rPr>
                        <a:t>এক নাম্বার পাখা বন্ধ করো</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10</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8</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2</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933237420"/>
                  </a:ext>
                </a:extLst>
              </a:tr>
              <a:tr h="356683">
                <a:tc>
                  <a:txBody>
                    <a:bodyPr/>
                    <a:lstStyle/>
                    <a:p>
                      <a:pPr marL="0" marR="0" algn="ctr">
                        <a:lnSpc>
                          <a:spcPct val="150000"/>
                        </a:lnSpc>
                        <a:spcBef>
                          <a:spcPts val="600"/>
                        </a:spcBef>
                        <a:spcAft>
                          <a:spcPts val="1400"/>
                        </a:spcAft>
                        <a:tabLst>
                          <a:tab pos="1314450" algn="l"/>
                        </a:tabLst>
                      </a:pPr>
                      <a:r>
                        <a:rPr lang="en-US" sz="1800" b="1">
                          <a:effectLst/>
                        </a:rPr>
                        <a:t>এক নাম্বার পাখা চালাও</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10</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dirty="0">
                          <a:effectLst/>
                        </a:rPr>
                        <a:t>9</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50911242"/>
                  </a:ext>
                </a:extLst>
              </a:tr>
              <a:tr h="356683">
                <a:tc>
                  <a:txBody>
                    <a:bodyPr/>
                    <a:lstStyle/>
                    <a:p>
                      <a:pPr marL="0" marR="0" algn="ctr">
                        <a:lnSpc>
                          <a:spcPct val="150000"/>
                        </a:lnSpc>
                        <a:spcBef>
                          <a:spcPts val="600"/>
                        </a:spcBef>
                        <a:spcAft>
                          <a:spcPts val="1400"/>
                        </a:spcAft>
                        <a:tabLst>
                          <a:tab pos="1314450" algn="l"/>
                        </a:tabLst>
                      </a:pPr>
                      <a:r>
                        <a:rPr lang="en-US" sz="1800" b="1">
                          <a:effectLst/>
                        </a:rPr>
                        <a:t>দরজা খোলো</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10</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9</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36924724"/>
                  </a:ext>
                </a:extLst>
              </a:tr>
              <a:tr h="356683">
                <a:tc>
                  <a:txBody>
                    <a:bodyPr/>
                    <a:lstStyle/>
                    <a:p>
                      <a:pPr marL="0" marR="0" algn="ctr">
                        <a:lnSpc>
                          <a:spcPct val="150000"/>
                        </a:lnSpc>
                        <a:spcBef>
                          <a:spcPts val="600"/>
                        </a:spcBef>
                        <a:spcAft>
                          <a:spcPts val="1400"/>
                        </a:spcAft>
                        <a:tabLst>
                          <a:tab pos="1314450" algn="l"/>
                        </a:tabLst>
                      </a:pPr>
                      <a:r>
                        <a:rPr lang="en-US" sz="1800" b="1">
                          <a:effectLst/>
                        </a:rPr>
                        <a:t>দুই নাম্বার পাখা চালাও</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10</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8</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dirty="0">
                          <a:effectLst/>
                        </a:rPr>
                        <a:t>2</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598867389"/>
                  </a:ext>
                </a:extLst>
              </a:tr>
              <a:tr h="356683">
                <a:tc>
                  <a:txBody>
                    <a:bodyPr/>
                    <a:lstStyle/>
                    <a:p>
                      <a:pPr marL="0" marR="0" algn="ctr">
                        <a:lnSpc>
                          <a:spcPct val="150000"/>
                        </a:lnSpc>
                        <a:spcBef>
                          <a:spcPts val="600"/>
                        </a:spcBef>
                        <a:spcAft>
                          <a:spcPts val="1400"/>
                        </a:spcAft>
                        <a:tabLst>
                          <a:tab pos="1314450" algn="l"/>
                        </a:tabLst>
                      </a:pPr>
                      <a:r>
                        <a:rPr lang="en-US" sz="1800" b="1">
                          <a:effectLst/>
                        </a:rPr>
                        <a:t>দরজা বন্ধ করো</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10</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9</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dirty="0">
                          <a:effectLst/>
                        </a:rPr>
                        <a:t>1</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121783614"/>
                  </a:ext>
                </a:extLst>
              </a:tr>
              <a:tr h="356683">
                <a:tc>
                  <a:txBody>
                    <a:bodyPr/>
                    <a:lstStyle/>
                    <a:p>
                      <a:pPr marL="0" marR="0" algn="ctr">
                        <a:lnSpc>
                          <a:spcPct val="150000"/>
                        </a:lnSpc>
                        <a:spcBef>
                          <a:spcPts val="600"/>
                        </a:spcBef>
                        <a:spcAft>
                          <a:spcPts val="1400"/>
                        </a:spcAft>
                        <a:tabLst>
                          <a:tab pos="1314450" algn="l"/>
                        </a:tabLst>
                      </a:pPr>
                      <a:r>
                        <a:rPr lang="en-US" sz="1800" b="1">
                          <a:effectLst/>
                        </a:rPr>
                        <a:t>দুই নাম্বার বাতি জ্বালাও</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10</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7</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dirty="0">
                          <a:effectLst/>
                        </a:rPr>
                        <a:t>3</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93951952"/>
                  </a:ext>
                </a:extLst>
              </a:tr>
              <a:tr h="356683">
                <a:tc>
                  <a:txBody>
                    <a:bodyPr/>
                    <a:lstStyle/>
                    <a:p>
                      <a:pPr marL="0" marR="0" algn="ctr">
                        <a:lnSpc>
                          <a:spcPct val="150000"/>
                        </a:lnSpc>
                        <a:spcBef>
                          <a:spcPts val="600"/>
                        </a:spcBef>
                        <a:spcAft>
                          <a:spcPts val="1400"/>
                        </a:spcAft>
                        <a:tabLst>
                          <a:tab pos="1314450" algn="l"/>
                        </a:tabLst>
                      </a:pPr>
                      <a:r>
                        <a:rPr lang="en-US" sz="1800" b="1">
                          <a:effectLst/>
                        </a:rPr>
                        <a:t>দুই নাম্বার পাখা বন্ধ করো</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10</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1314450" algn="l"/>
                        </a:tabLst>
                      </a:pPr>
                      <a:r>
                        <a:rPr lang="en-US" sz="1800" b="1">
                          <a:effectLst/>
                        </a:rPr>
                        <a:t>7</a:t>
                      </a:r>
                      <a:endParaRPr lang="en-US" sz="1800" b="1">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600"/>
                        </a:spcBef>
                        <a:spcAft>
                          <a:spcPts val="1400"/>
                        </a:spcAft>
                        <a:tabLst>
                          <a:tab pos="304800" algn="l"/>
                          <a:tab pos="381000" algn="l"/>
                          <a:tab pos="447675" algn="ctr"/>
                          <a:tab pos="1314450" algn="l"/>
                        </a:tabLst>
                      </a:pPr>
                      <a:r>
                        <a:rPr lang="en-US" sz="1800" b="1" dirty="0">
                          <a:effectLst/>
                        </a:rPr>
                        <a:t>3</a:t>
                      </a:r>
                      <a:endParaRPr lang="en-US" sz="1800" b="1"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938484536"/>
                  </a:ext>
                </a:extLst>
              </a:tr>
            </a:tbl>
          </a:graphicData>
        </a:graphic>
      </p:graphicFrame>
      <p:sp>
        <p:nvSpPr>
          <p:cNvPr id="7" name="TextBox 6">
            <a:extLst>
              <a:ext uri="{FF2B5EF4-FFF2-40B4-BE49-F238E27FC236}">
                <a16:creationId xmlns:a16="http://schemas.microsoft.com/office/drawing/2014/main" id="{51C18D15-5C03-45AB-9034-867A8B8AF3F6}"/>
              </a:ext>
            </a:extLst>
          </p:cNvPr>
          <p:cNvSpPr txBox="1"/>
          <p:nvPr/>
        </p:nvSpPr>
        <p:spPr>
          <a:xfrm>
            <a:off x="3838042" y="1506022"/>
            <a:ext cx="4515916" cy="369332"/>
          </a:xfrm>
          <a:prstGeom prst="rect">
            <a:avLst/>
          </a:prstGeom>
          <a:noFill/>
        </p:spPr>
        <p:txBody>
          <a:bodyPr wrap="none" rtlCol="0">
            <a:spAutoFit/>
          </a:bodyPr>
          <a:lstStyle/>
          <a:p>
            <a:r>
              <a:rPr lang="en-US" dirty="0"/>
              <a:t>Table 4: Real-Time Accuracy of the Model</a:t>
            </a:r>
          </a:p>
        </p:txBody>
      </p:sp>
    </p:spTree>
    <p:extLst>
      <p:ext uri="{BB962C8B-B14F-4D97-AF65-F5344CB8AC3E}">
        <p14:creationId xmlns:p14="http://schemas.microsoft.com/office/powerpoint/2010/main" val="306031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r>
              <a:rPr lang="en-US" sz="2400" dirty="0">
                <a:effectLst/>
                <a:ea typeface="Calibri" panose="020F0502020204030204" pitchFamily="34" charset="0"/>
              </a:rPr>
              <a:t>Using Raspberry pi over wi-fi, home appliances like light, fan, door </a:t>
            </a:r>
            <a:r>
              <a:rPr lang="en-US" sz="2400" dirty="0" err="1">
                <a:effectLst/>
                <a:ea typeface="Calibri" panose="020F0502020204030204" pitchFamily="34" charset="0"/>
              </a:rPr>
              <a:t>etc</a:t>
            </a:r>
            <a:r>
              <a:rPr lang="en-US" sz="2400" dirty="0">
                <a:effectLst/>
                <a:ea typeface="Calibri" panose="020F0502020204030204" pitchFamily="34" charset="0"/>
              </a:rPr>
              <a:t> can be controlled.</a:t>
            </a:r>
            <a:endParaRPr lang="en-US" sz="3200" dirty="0">
              <a:effectLst/>
              <a:ea typeface="Calibri" panose="020F0502020204030204" pitchFamily="34" charset="0"/>
            </a:endParaRPr>
          </a:p>
          <a:p>
            <a:endParaRPr lang="en-US" sz="1000" dirty="0">
              <a:ea typeface="Calibri" panose="020F0502020204030204" pitchFamily="34" charset="0"/>
              <a:cs typeface="Vrinda" panose="020B0502040204020203" pitchFamily="34" charset="0"/>
            </a:endParaRPr>
          </a:p>
          <a:p>
            <a:r>
              <a:rPr lang="en-US" sz="2400" dirty="0">
                <a:ea typeface="Calibri" panose="020F0502020204030204" pitchFamily="34" charset="0"/>
                <a:cs typeface="Vrinda" panose="020B0502040204020203" pitchFamily="34" charset="0"/>
              </a:rPr>
              <a:t>C</a:t>
            </a:r>
            <a:r>
              <a:rPr lang="en-US" sz="2400" dirty="0">
                <a:effectLst/>
                <a:ea typeface="Calibri" panose="020F0502020204030204" pitchFamily="34" charset="0"/>
                <a:cs typeface="Vrinda" panose="020B0502040204020203" pitchFamily="34" charset="0"/>
              </a:rPr>
              <a:t>ommand over voice to the module that turn on or off the appliance.</a:t>
            </a:r>
          </a:p>
          <a:p>
            <a:endParaRPr lang="en-US" sz="1000" dirty="0">
              <a:effectLst/>
              <a:ea typeface="Calibri" panose="020F0502020204030204" pitchFamily="34" charset="0"/>
              <a:cs typeface="Vrinda" panose="020B0502040204020203" pitchFamily="34" charset="0"/>
            </a:endParaRPr>
          </a:p>
          <a:p>
            <a:r>
              <a:rPr lang="en-US" sz="2400" dirty="0">
                <a:effectLst/>
                <a:ea typeface="Calibri" panose="020F0502020204030204" pitchFamily="34" charset="0"/>
              </a:rPr>
              <a:t>The proposed system obtained a test accuracy of 96%.</a:t>
            </a:r>
          </a:p>
        </p:txBody>
      </p:sp>
    </p:spTree>
    <p:extLst>
      <p:ext uri="{BB962C8B-B14F-4D97-AF65-F5344CB8AC3E}">
        <p14:creationId xmlns:p14="http://schemas.microsoft.com/office/powerpoint/2010/main" val="1682164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p>
        </p:txBody>
      </p:sp>
      <p:sp>
        <p:nvSpPr>
          <p:cNvPr id="3" name="Content Placeholder 2"/>
          <p:cNvSpPr>
            <a:spLocks noGrp="1"/>
          </p:cNvSpPr>
          <p:nvPr>
            <p:ph idx="1"/>
          </p:nvPr>
        </p:nvSpPr>
        <p:spPr/>
        <p:txBody>
          <a:bodyPr>
            <a:normAutofit/>
          </a:bodyPr>
          <a:lstStyle/>
          <a:p>
            <a:r>
              <a:rPr lang="en-US" sz="2400" dirty="0">
                <a:ea typeface="Calibri" panose="020F0502020204030204" pitchFamily="34" charset="0"/>
              </a:rPr>
              <a:t>E</a:t>
            </a:r>
            <a:r>
              <a:rPr lang="en-US" sz="2400" dirty="0">
                <a:effectLst/>
                <a:ea typeface="Calibri" panose="020F0502020204030204" pitchFamily="34" charset="0"/>
              </a:rPr>
              <a:t>xtension of integrating give user full control over the appliances.</a:t>
            </a:r>
          </a:p>
          <a:p>
            <a:endParaRPr lang="en-US" sz="1000" dirty="0">
              <a:ea typeface="Calibri" panose="020F0502020204030204" pitchFamily="34" charset="0"/>
            </a:endParaRPr>
          </a:p>
          <a:p>
            <a:r>
              <a:rPr lang="en-US" sz="2400" dirty="0">
                <a:ea typeface="Calibri" panose="020F0502020204030204" pitchFamily="34" charset="0"/>
              </a:rPr>
              <a:t>Remote control implementation</a:t>
            </a:r>
            <a:r>
              <a:rPr lang="en-US" sz="2400" dirty="0">
                <a:effectLst/>
                <a:ea typeface="Calibri" panose="020F0502020204030204" pitchFamily="34" charset="0"/>
              </a:rPr>
              <a:t>.</a:t>
            </a:r>
          </a:p>
          <a:p>
            <a:endParaRPr lang="en-US" sz="1000" dirty="0">
              <a:effectLst/>
              <a:ea typeface="Calibri" panose="020F0502020204030204" pitchFamily="34" charset="0"/>
            </a:endParaRPr>
          </a:p>
          <a:p>
            <a:r>
              <a:rPr lang="en-US" sz="2400" dirty="0">
                <a:ea typeface="Calibri" panose="020F0502020204030204" pitchFamily="34" charset="0"/>
              </a:rPr>
              <a:t>I</a:t>
            </a:r>
            <a:r>
              <a:rPr lang="en-US" sz="2400" dirty="0">
                <a:effectLst/>
                <a:ea typeface="Calibri" panose="020F0502020204030204" pitchFamily="34" charset="0"/>
              </a:rPr>
              <a:t>mplementation of automation in factories and manufacturing plants.</a:t>
            </a:r>
            <a:endParaRPr lang="en-US" sz="2400" dirty="0"/>
          </a:p>
        </p:txBody>
      </p:sp>
    </p:spTree>
    <p:extLst>
      <p:ext uri="{BB962C8B-B14F-4D97-AF65-F5344CB8AC3E}">
        <p14:creationId xmlns:p14="http://schemas.microsoft.com/office/powerpoint/2010/main" val="4087185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pPr>
              <a:lnSpc>
                <a:spcPct val="105000"/>
              </a:lnSpc>
              <a:spcBef>
                <a:spcPts val="0"/>
              </a:spcBef>
              <a:spcAft>
                <a:spcPts val="800"/>
              </a:spcAft>
            </a:pPr>
            <a:r>
              <a:rPr lang="en-GB" sz="4400" b="1" dirty="0">
                <a:effectLst/>
                <a:latin typeface="Century Gothic" panose="020B0502020202020204" pitchFamily="34" charset="0"/>
                <a:ea typeface="Calibri" panose="020F0502020204030204" pitchFamily="34" charset="0"/>
                <a:cs typeface="Calibri" panose="020F0502020204030204" pitchFamily="34" charset="0"/>
              </a:rPr>
              <a:t>References</a:t>
            </a:r>
            <a:endParaRPr lang="en-US" sz="44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a:xfrm>
            <a:off x="838200" y="1664871"/>
            <a:ext cx="10515600" cy="4254334"/>
          </a:xfrm>
        </p:spPr>
        <p:txBody>
          <a:bodyPr>
            <a:noAutofit/>
          </a:bodyPr>
          <a:lstStyle/>
          <a:p>
            <a:pPr marL="0" marR="0" indent="0" algn="just">
              <a:lnSpc>
                <a:spcPct val="100000"/>
              </a:lnSpc>
              <a:spcBef>
                <a:spcPts val="600"/>
              </a:spcBef>
              <a:spcAft>
                <a:spcPts val="1400"/>
              </a:spcAft>
              <a:buNone/>
              <a:tabLst>
                <a:tab pos="1314450" algn="l"/>
              </a:tabLst>
            </a:pPr>
            <a:r>
              <a:rPr lang="en-GB" sz="2000" dirty="0">
                <a:effectLst/>
                <a:ea typeface="Calibri" panose="020F0502020204030204" pitchFamily="34" charset="0"/>
                <a:cs typeface="Times New Roman" panose="02020603050405020304" pitchFamily="18" charset="0"/>
              </a:rPr>
              <a:t>[1] </a:t>
            </a:r>
            <a:r>
              <a:rPr lang="en-US" sz="2000" dirty="0">
                <a:solidFill>
                  <a:srgbClr val="000000"/>
                </a:solidFill>
                <a:effectLst/>
                <a:ea typeface="Calibri" panose="020F0502020204030204" pitchFamily="34" charset="0"/>
                <a:cs typeface="Vrinda" panose="020B0502040204020203" pitchFamily="34" charset="0"/>
              </a:rPr>
              <a:t>S. Ahmed </a:t>
            </a:r>
            <a:r>
              <a:rPr lang="en-US" sz="2000" dirty="0" err="1">
                <a:solidFill>
                  <a:srgbClr val="000000"/>
                </a:solidFill>
                <a:effectLst/>
                <a:ea typeface="Calibri" panose="020F0502020204030204" pitchFamily="34" charset="0"/>
                <a:cs typeface="Vrinda" panose="020B0502040204020203" pitchFamily="34" charset="0"/>
              </a:rPr>
              <a:t>Sumon</a:t>
            </a:r>
            <a:r>
              <a:rPr lang="en-US" sz="2000" dirty="0">
                <a:solidFill>
                  <a:srgbClr val="000000"/>
                </a:solidFill>
                <a:effectLst/>
                <a:ea typeface="Calibri" panose="020F0502020204030204" pitchFamily="34" charset="0"/>
                <a:cs typeface="Vrinda" panose="020B0502040204020203" pitchFamily="34" charset="0"/>
              </a:rPr>
              <a:t>, J. Chowdhury, S. Debnath, N. Mohammed and S. </a:t>
            </a:r>
            <a:r>
              <a:rPr lang="en-US" sz="2000" dirty="0" err="1">
                <a:solidFill>
                  <a:srgbClr val="000000"/>
                </a:solidFill>
                <a:effectLst/>
                <a:ea typeface="Calibri" panose="020F0502020204030204" pitchFamily="34" charset="0"/>
                <a:cs typeface="Vrinda" panose="020B0502040204020203" pitchFamily="34" charset="0"/>
              </a:rPr>
              <a:t>Momen</a:t>
            </a:r>
            <a:r>
              <a:rPr lang="en-US" sz="2000" dirty="0">
                <a:solidFill>
                  <a:srgbClr val="000000"/>
                </a:solidFill>
                <a:effectLst/>
                <a:ea typeface="Calibri" panose="020F0502020204030204" pitchFamily="34" charset="0"/>
                <a:cs typeface="Vrinda" panose="020B0502040204020203" pitchFamily="34" charset="0"/>
              </a:rPr>
              <a:t>, "Bangla Short Speech Commands Recognition Using Convolutional Neural Networks," </a:t>
            </a:r>
            <a:r>
              <a:rPr lang="en-US" sz="2000" i="1" dirty="0">
                <a:solidFill>
                  <a:srgbClr val="000000"/>
                </a:solidFill>
                <a:effectLst/>
                <a:ea typeface="Calibri" panose="020F0502020204030204" pitchFamily="34" charset="0"/>
                <a:cs typeface="Vrinda" panose="020B0502040204020203" pitchFamily="34" charset="0"/>
              </a:rPr>
              <a:t>2018 International Conference on Bangla Speech and Language Processing (ICBSLP)</a:t>
            </a:r>
            <a:r>
              <a:rPr lang="en-US" sz="2000" dirty="0">
                <a:solidFill>
                  <a:srgbClr val="000000"/>
                </a:solidFill>
                <a:effectLst/>
                <a:ea typeface="Calibri" panose="020F0502020204030204" pitchFamily="34" charset="0"/>
                <a:cs typeface="Vrinda" panose="020B0502040204020203" pitchFamily="34" charset="0"/>
              </a:rPr>
              <a:t>, 2018, pp. 1-6, </a:t>
            </a:r>
            <a:r>
              <a:rPr lang="en-US" sz="2000" dirty="0" err="1">
                <a:solidFill>
                  <a:srgbClr val="000000"/>
                </a:solidFill>
                <a:effectLst/>
                <a:ea typeface="Calibri" panose="020F0502020204030204" pitchFamily="34" charset="0"/>
                <a:cs typeface="Vrinda" panose="020B0502040204020203" pitchFamily="34" charset="0"/>
              </a:rPr>
              <a:t>doi</a:t>
            </a:r>
            <a:r>
              <a:rPr lang="en-US" sz="2000" dirty="0">
                <a:solidFill>
                  <a:srgbClr val="000000"/>
                </a:solidFill>
                <a:effectLst/>
                <a:ea typeface="Calibri" panose="020F0502020204030204" pitchFamily="34" charset="0"/>
                <a:cs typeface="Vrinda" panose="020B0502040204020203" pitchFamily="34" charset="0"/>
              </a:rPr>
              <a:t>: 10.1109/ICBSLP.2018.8554395.</a:t>
            </a:r>
            <a:endParaRPr lang="en-US" sz="2000" dirty="0">
              <a:effectLst/>
              <a:ea typeface="Calibri" panose="020F0502020204030204" pitchFamily="34" charset="0"/>
              <a:cs typeface="Vrinda" panose="020B0502040204020203" pitchFamily="34" charset="0"/>
            </a:endParaRPr>
          </a:p>
          <a:p>
            <a:pPr marL="0" indent="0" algn="just">
              <a:lnSpc>
                <a:spcPct val="100000"/>
              </a:lnSpc>
              <a:spcBef>
                <a:spcPts val="0"/>
              </a:spcBef>
              <a:spcAft>
                <a:spcPts val="800"/>
              </a:spcAft>
              <a:buNone/>
            </a:pPr>
            <a:r>
              <a:rPr lang="en-US" sz="2000" b="0" dirty="0">
                <a:effectLst/>
                <a:ea typeface="Times New Roman" panose="02020603050405020304" pitchFamily="18" charset="0"/>
              </a:rPr>
              <a:t>[</a:t>
            </a:r>
            <a:r>
              <a:rPr lang="en-US" sz="2000" dirty="0">
                <a:ea typeface="Times New Roman" panose="02020603050405020304" pitchFamily="18" charset="0"/>
              </a:rPr>
              <a:t>2</a:t>
            </a:r>
            <a:r>
              <a:rPr lang="en-US" sz="2000" b="0" dirty="0">
                <a:effectLst/>
                <a:ea typeface="Times New Roman" panose="02020603050405020304" pitchFamily="18" charset="0"/>
              </a:rPr>
              <a:t>] </a:t>
            </a:r>
            <a:r>
              <a:rPr lang="en-US" sz="2000" dirty="0" err="1">
                <a:solidFill>
                  <a:srgbClr val="000000"/>
                </a:solidFill>
                <a:effectLst/>
                <a:ea typeface="Calibri" panose="020F0502020204030204" pitchFamily="34" charset="0"/>
              </a:rPr>
              <a:t>Riffat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Sharmin</a:t>
            </a:r>
            <a:r>
              <a:rPr lang="en-US" sz="2000" dirty="0">
                <a:solidFill>
                  <a:srgbClr val="000000"/>
                </a:solidFill>
                <a:effectLst/>
                <a:ea typeface="Calibri" panose="020F0502020204030204" pitchFamily="34" charset="0"/>
              </a:rPr>
              <a:t>, Shantanu Kumar </a:t>
            </a:r>
            <a:r>
              <a:rPr lang="en-US" sz="2000" dirty="0" err="1">
                <a:solidFill>
                  <a:srgbClr val="000000"/>
                </a:solidFill>
                <a:effectLst/>
                <a:ea typeface="Calibri" panose="020F0502020204030204" pitchFamily="34" charset="0"/>
              </a:rPr>
              <a:t>Rahut</a:t>
            </a:r>
            <a:r>
              <a:rPr lang="en-US" sz="2000" dirty="0">
                <a:solidFill>
                  <a:srgbClr val="000000"/>
                </a:solidFill>
                <a:effectLst/>
                <a:ea typeface="Calibri" panose="020F0502020204030204" pitchFamily="34" charset="0"/>
              </a:rPr>
              <a:t>, Mohammad </a:t>
            </a:r>
            <a:r>
              <a:rPr lang="en-US" sz="2000" dirty="0" err="1">
                <a:solidFill>
                  <a:srgbClr val="000000"/>
                </a:solidFill>
                <a:effectLst/>
                <a:ea typeface="Calibri" panose="020F0502020204030204" pitchFamily="34" charset="0"/>
              </a:rPr>
              <a:t>Rezwanul</a:t>
            </a:r>
            <a:r>
              <a:rPr lang="en-US" sz="2000" dirty="0">
                <a:solidFill>
                  <a:srgbClr val="000000"/>
                </a:solidFill>
                <a:effectLst/>
                <a:ea typeface="Calibri" panose="020F0502020204030204" pitchFamily="34" charset="0"/>
              </a:rPr>
              <a:t> Huq, “Bengali Spoken Digit Classification: A Deep Learning Approach Using Convolutional Neural Network,” Procedia Computer Science, Volume 171, 2020, Pages 1381-1388, ISSN 1877-0509.</a:t>
            </a:r>
            <a:endParaRPr lang="en-GB" sz="2000" dirty="0">
              <a:solidFill>
                <a:srgbClr val="000000"/>
              </a:solidFill>
              <a:ea typeface="Calibri" panose="020F0502020204030204" pitchFamily="34" charset="0"/>
              <a:cs typeface="Times New Roman" panose="02020603050405020304" pitchFamily="18" charset="0"/>
            </a:endParaRPr>
          </a:p>
          <a:p>
            <a:pPr marL="0" indent="0" algn="just">
              <a:lnSpc>
                <a:spcPct val="100000"/>
              </a:lnSpc>
              <a:spcBef>
                <a:spcPts val="0"/>
              </a:spcBef>
              <a:spcAft>
                <a:spcPts val="800"/>
              </a:spcAft>
              <a:buNone/>
            </a:pPr>
            <a:r>
              <a:rPr lang="en-GB" sz="2000" dirty="0">
                <a:effectLst/>
                <a:ea typeface="Calibri" panose="020F0502020204030204" pitchFamily="34" charset="0"/>
                <a:cs typeface="Times New Roman" panose="02020603050405020304" pitchFamily="18" charset="0"/>
              </a:rPr>
              <a:t>[</a:t>
            </a:r>
            <a:r>
              <a:rPr lang="en-GB" sz="2000" dirty="0">
                <a:ea typeface="Calibri" panose="020F0502020204030204" pitchFamily="34" charset="0"/>
                <a:cs typeface="Times New Roman" panose="02020603050405020304" pitchFamily="18" charset="0"/>
              </a:rPr>
              <a:t>3</a:t>
            </a:r>
            <a:r>
              <a:rPr lang="en-GB"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Vrinda" panose="020B0502040204020203" pitchFamily="34" charset="0"/>
              </a:rPr>
              <a:t>Mohammed </a:t>
            </a:r>
            <a:r>
              <a:rPr lang="en-US" sz="2000" dirty="0" err="1">
                <a:effectLst/>
                <a:ea typeface="Calibri" panose="020F0502020204030204" pitchFamily="34" charset="0"/>
                <a:cs typeface="Vrinda" panose="020B0502040204020203" pitchFamily="34" charset="0"/>
              </a:rPr>
              <a:t>Arif</a:t>
            </a:r>
            <a:r>
              <a:rPr lang="en-US" sz="2000" dirty="0">
                <a:effectLst/>
                <a:ea typeface="Calibri" panose="020F0502020204030204" pitchFamily="34" charset="0"/>
                <a:cs typeface="Vrinda" panose="020B0502040204020203" pitchFamily="34" charset="0"/>
              </a:rPr>
              <a:t> Hasan Chowdhury, </a:t>
            </a:r>
            <a:r>
              <a:rPr lang="en-US" sz="2000" dirty="0" err="1">
                <a:effectLst/>
                <a:ea typeface="Calibri" panose="020F0502020204030204" pitchFamily="34" charset="0"/>
                <a:cs typeface="Vrinda" panose="020B0502040204020203" pitchFamily="34" charset="0"/>
              </a:rPr>
              <a:t>Jeenat</a:t>
            </a:r>
            <a:r>
              <a:rPr lang="en-US" sz="2000" dirty="0">
                <a:effectLst/>
                <a:ea typeface="Calibri" panose="020F0502020204030204" pitchFamily="34" charset="0"/>
                <a:cs typeface="Vrinda" panose="020B0502040204020203" pitchFamily="34" charset="0"/>
              </a:rPr>
              <a:t> Sultana. Bangla Voice Recognition Based Home Automation for Elderly and Disabled Patient (https://www.academia.edu/37475623/IRJET_Bangla_Voice_Recognition_Based_Home _</a:t>
            </a:r>
            <a:r>
              <a:rPr lang="en-US" sz="2000" dirty="0" err="1">
                <a:effectLst/>
                <a:ea typeface="Calibri" panose="020F0502020204030204" pitchFamily="34" charset="0"/>
                <a:cs typeface="Vrinda" panose="020B0502040204020203" pitchFamily="34" charset="0"/>
              </a:rPr>
              <a:t>Automation_for_Elderly_and_Disabled_Patient</a:t>
            </a:r>
            <a:r>
              <a:rPr lang="en-US" sz="2000" dirty="0">
                <a:effectLst/>
                <a:ea typeface="Calibri" panose="020F0502020204030204" pitchFamily="34" charset="0"/>
                <a:cs typeface="Vrinda" panose="020B0502040204020203" pitchFamily="34" charset="0"/>
              </a:rPr>
              <a:t>).</a:t>
            </a:r>
          </a:p>
          <a:p>
            <a:pPr marL="0" marR="0" indent="0" algn="just">
              <a:lnSpc>
                <a:spcPct val="100000"/>
              </a:lnSpc>
              <a:spcBef>
                <a:spcPts val="0"/>
              </a:spcBef>
              <a:spcAft>
                <a:spcPts val="800"/>
              </a:spcAft>
              <a:buNone/>
            </a:pPr>
            <a:r>
              <a:rPr lang="en-US" sz="2000" b="0" dirty="0">
                <a:effectLst/>
                <a:ea typeface="Times New Roman" panose="02020603050405020304" pitchFamily="18" charset="0"/>
              </a:rPr>
              <a:t>[4]</a:t>
            </a:r>
            <a:r>
              <a:rPr lang="en-US" sz="2000" b="1" dirty="0">
                <a:effectLst/>
                <a:ea typeface="Times New Roman" panose="02020603050405020304" pitchFamily="18" charset="0"/>
              </a:rPr>
              <a:t> </a:t>
            </a:r>
            <a:r>
              <a:rPr lang="en-US" sz="2000" dirty="0" err="1">
                <a:solidFill>
                  <a:srgbClr val="000000"/>
                </a:solidFill>
                <a:effectLst/>
                <a:ea typeface="Calibri" panose="020F0502020204030204" pitchFamily="34" charset="0"/>
                <a:cs typeface="Vrinda" panose="020B0502040204020203" pitchFamily="34" charset="0"/>
              </a:rPr>
              <a:t>Ar</a:t>
            </a:r>
            <a:r>
              <a:rPr lang="en-US" sz="2000" dirty="0">
                <a:solidFill>
                  <a:srgbClr val="000000"/>
                </a:solidFill>
                <a:effectLst/>
                <a:ea typeface="Calibri" panose="020F0502020204030204" pitchFamily="34" charset="0"/>
                <a:cs typeface="Vrinda" panose="020B0502040204020203" pitchFamily="34" charset="0"/>
              </a:rPr>
              <a:t> Rafi, Farhan. (2018). Application of Android and Raspberry Pi for Home Automation.</a:t>
            </a:r>
            <a:endParaRPr lang="en-US" sz="2000" dirty="0">
              <a:effectLst/>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58499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pPr marL="0" indent="0">
              <a:buNone/>
            </a:pPr>
            <a:r>
              <a:rPr lang="en-US" dirty="0"/>
              <a:t>                                        </a:t>
            </a:r>
            <a:r>
              <a:rPr lang="en-US" sz="4000" b="1" dirty="0"/>
              <a:t>THANK YOU</a:t>
            </a:r>
          </a:p>
        </p:txBody>
      </p:sp>
    </p:spTree>
    <p:extLst>
      <p:ext uri="{BB962C8B-B14F-4D97-AF65-F5344CB8AC3E}">
        <p14:creationId xmlns:p14="http://schemas.microsoft.com/office/powerpoint/2010/main" val="426098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CCAA-C20D-4753-86AE-6CCEC4C9109C}"/>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C371E7CA-9B8A-4791-8A1D-9805F96BF79B}"/>
              </a:ext>
            </a:extLst>
          </p:cNvPr>
          <p:cNvSpPr>
            <a:spLocks noGrp="1"/>
          </p:cNvSpPr>
          <p:nvPr>
            <p:ph idx="1"/>
          </p:nvPr>
        </p:nvSpPr>
        <p:spPr/>
        <p:txBody>
          <a:bodyPr>
            <a:normAutofit/>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98B80651-B5C5-4F0F-88E5-ABAB19BEC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243" y="1931898"/>
            <a:ext cx="4491790" cy="2994203"/>
          </a:xfrm>
          <a:prstGeom prst="rect">
            <a:avLst/>
          </a:prstGeom>
        </p:spPr>
      </p:pic>
      <p:sp>
        <p:nvSpPr>
          <p:cNvPr id="6" name="TextBox 5">
            <a:extLst>
              <a:ext uri="{FF2B5EF4-FFF2-40B4-BE49-F238E27FC236}">
                <a16:creationId xmlns:a16="http://schemas.microsoft.com/office/drawing/2014/main" id="{9B65BDEE-C21C-4019-9A03-7512F9E41608}"/>
              </a:ext>
            </a:extLst>
          </p:cNvPr>
          <p:cNvSpPr txBox="1"/>
          <p:nvPr/>
        </p:nvSpPr>
        <p:spPr>
          <a:xfrm>
            <a:off x="838200" y="1924225"/>
            <a:ext cx="6493043" cy="3662541"/>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Global Home Automation market size and opportunities.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effectLst/>
                <a:ea typeface="Calibri" panose="020F0502020204030204" pitchFamily="34" charset="0"/>
              </a:rPr>
              <a:t>Bangla Speech Recognition contribution in Home Automation System</a:t>
            </a:r>
            <a:endParaRPr lang="en-US" sz="2400" dirty="0"/>
          </a:p>
          <a:p>
            <a:pPr marL="342900" indent="-342900">
              <a:buFont typeface="Arial" panose="020B0604020202020204" pitchFamily="34" charset="0"/>
              <a:buChar char="•"/>
            </a:pPr>
            <a:endParaRPr lang="en-US" sz="2400" dirty="0">
              <a:effectLst/>
              <a:ea typeface="Calibri" panose="020F0502020204030204" pitchFamily="34" charset="0"/>
            </a:endParaRPr>
          </a:p>
          <a:p>
            <a:pPr marL="342900" indent="-342900">
              <a:buFont typeface="Arial" panose="020B0604020202020204" pitchFamily="34" charset="0"/>
              <a:buChar char="•"/>
            </a:pPr>
            <a:r>
              <a:rPr lang="en-US" sz="2400" dirty="0">
                <a:effectLst/>
                <a:ea typeface="Calibri" panose="020F0502020204030204" pitchFamily="34" charset="0"/>
              </a:rPr>
              <a:t>Bangla voice-controlled home automation system.</a:t>
            </a:r>
          </a:p>
          <a:p>
            <a:endParaRPr lang="en-US" sz="2000" dirty="0"/>
          </a:p>
          <a:p>
            <a:endParaRPr lang="en-US" sz="2000" dirty="0"/>
          </a:p>
        </p:txBody>
      </p:sp>
    </p:spTree>
    <p:extLst>
      <p:ext uri="{BB962C8B-B14F-4D97-AF65-F5344CB8AC3E}">
        <p14:creationId xmlns:p14="http://schemas.microsoft.com/office/powerpoint/2010/main" val="48276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FA94-F86A-4F15-895E-D4C54005EDA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FCBA2A52-D1F2-4E9A-AE6F-0D8635D849AC}"/>
              </a:ext>
            </a:extLst>
          </p:cNvPr>
          <p:cNvSpPr>
            <a:spLocks noGrp="1"/>
          </p:cNvSpPr>
          <p:nvPr>
            <p:ph idx="1"/>
          </p:nvPr>
        </p:nvSpPr>
        <p:spPr/>
        <p:txBody>
          <a:bodyPr>
            <a:normAutofit/>
          </a:bodyPr>
          <a:lstStyle/>
          <a:p>
            <a:r>
              <a:rPr lang="en-US" sz="2400" dirty="0">
                <a:solidFill>
                  <a:srgbClr val="202124"/>
                </a:solidFill>
              </a:rPr>
              <a:t>To develop a </a:t>
            </a:r>
            <a:r>
              <a:rPr lang="en-US" sz="2400" b="1" i="0" dirty="0">
                <a:solidFill>
                  <a:srgbClr val="202124"/>
                </a:solidFill>
                <a:effectLst/>
              </a:rPr>
              <a:t>Home automation</a:t>
            </a:r>
            <a:r>
              <a:rPr lang="en-US" sz="2400" b="0" i="0" dirty="0">
                <a:solidFill>
                  <a:srgbClr val="202124"/>
                </a:solidFill>
                <a:effectLst/>
              </a:rPr>
              <a:t> in local Voice Command.</a:t>
            </a:r>
          </a:p>
          <a:p>
            <a:endParaRPr lang="en-US" sz="2400" b="0" i="0" dirty="0">
              <a:solidFill>
                <a:srgbClr val="202124"/>
              </a:solidFill>
              <a:effectLst/>
            </a:endParaRPr>
          </a:p>
          <a:p>
            <a:r>
              <a:rPr lang="en-US" sz="2400" dirty="0">
                <a:solidFill>
                  <a:srgbClr val="202124"/>
                </a:solidFill>
              </a:rPr>
              <a:t>User c</a:t>
            </a:r>
            <a:r>
              <a:rPr lang="en-US" sz="2400" b="0" i="0" dirty="0">
                <a:solidFill>
                  <a:srgbClr val="202124"/>
                </a:solidFill>
                <a:effectLst/>
              </a:rPr>
              <a:t>ontrol </a:t>
            </a:r>
            <a:r>
              <a:rPr lang="en-US" sz="2400" dirty="0">
                <a:solidFill>
                  <a:srgbClr val="202124"/>
                </a:solidFill>
              </a:rPr>
              <a:t>from one place.</a:t>
            </a:r>
            <a:endParaRPr lang="en-US" sz="2400" b="0" i="0" dirty="0">
              <a:solidFill>
                <a:srgbClr val="202124"/>
              </a:solidFill>
              <a:effectLst/>
            </a:endParaRPr>
          </a:p>
          <a:p>
            <a:pPr marL="0" indent="0">
              <a:buNone/>
            </a:pPr>
            <a:endParaRPr lang="en-US" sz="2400" dirty="0">
              <a:solidFill>
                <a:srgbClr val="202124"/>
              </a:solidFill>
              <a:ea typeface="Calibri" panose="020F0502020204030204" pitchFamily="34" charset="0"/>
              <a:cs typeface="Vrinda" panose="020B0502040204020203" pitchFamily="34" charset="0"/>
            </a:endParaRPr>
          </a:p>
          <a:p>
            <a:r>
              <a:rPr lang="en-US" sz="2400" dirty="0">
                <a:effectLst/>
                <a:ea typeface="Calibri" panose="020F0502020204030204" pitchFamily="34" charset="0"/>
                <a:cs typeface="Vrinda" panose="020B0502040204020203" pitchFamily="34" charset="0"/>
              </a:rPr>
              <a:t>Remote control of home functions.</a:t>
            </a:r>
          </a:p>
        </p:txBody>
      </p:sp>
    </p:spTree>
    <p:extLst>
      <p:ext uri="{BB962C8B-B14F-4D97-AF65-F5344CB8AC3E}">
        <p14:creationId xmlns:p14="http://schemas.microsoft.com/office/powerpoint/2010/main" val="355599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DDA2-F763-4879-9477-C92C6DD14B19}"/>
              </a:ext>
            </a:extLst>
          </p:cNvPr>
          <p:cNvSpPr>
            <a:spLocks noGrp="1"/>
          </p:cNvSpPr>
          <p:nvPr>
            <p:ph type="title"/>
          </p:nvPr>
        </p:nvSpPr>
        <p:spPr/>
        <p:txBody>
          <a:bodyPr/>
          <a:lstStyle/>
          <a:p>
            <a:r>
              <a:rPr lang="en-US" b="1" dirty="0"/>
              <a:t>Related Works</a:t>
            </a:r>
          </a:p>
        </p:txBody>
      </p:sp>
      <p:sp>
        <p:nvSpPr>
          <p:cNvPr id="3" name="Content Placeholder 2">
            <a:extLst>
              <a:ext uri="{FF2B5EF4-FFF2-40B4-BE49-F238E27FC236}">
                <a16:creationId xmlns:a16="http://schemas.microsoft.com/office/drawing/2014/main" id="{052BEE29-23CA-430B-959E-4916DF1070B6}"/>
              </a:ext>
            </a:extLst>
          </p:cNvPr>
          <p:cNvSpPr>
            <a:spLocks noGrp="1"/>
          </p:cNvSpPr>
          <p:nvPr>
            <p:ph idx="1"/>
          </p:nvPr>
        </p:nvSpPr>
        <p:spPr/>
        <p:txBody>
          <a:bodyPr>
            <a:normAutofit/>
          </a:bodyPr>
          <a:lstStyle/>
          <a:p>
            <a:r>
              <a:rPr lang="en-US" sz="2400" dirty="0">
                <a:solidFill>
                  <a:srgbClr val="000000"/>
                </a:solidFill>
                <a:effectLst/>
                <a:ea typeface="Calibri" panose="020F0502020204030204" pitchFamily="34" charset="0"/>
              </a:rPr>
              <a:t>Ahmed</a:t>
            </a:r>
            <a:r>
              <a:rPr lang="en-US" sz="2400" dirty="0">
                <a:effectLst/>
                <a:ea typeface="Calibri" panose="020F0502020204030204" pitchFamily="34" charset="0"/>
              </a:rPr>
              <a:t> et al. [1] proposed convolutional neural network (CNN) architectures to recognize Bangla short speech commands.</a:t>
            </a:r>
          </a:p>
          <a:p>
            <a:endParaRPr lang="en-US" sz="1000" dirty="0">
              <a:effectLst/>
              <a:ea typeface="Calibri" panose="020F0502020204030204" pitchFamily="34" charset="0"/>
            </a:endParaRPr>
          </a:p>
          <a:p>
            <a:r>
              <a:rPr lang="en-US" sz="2400" dirty="0" err="1">
                <a:solidFill>
                  <a:srgbClr val="000000"/>
                </a:solidFill>
                <a:effectLst/>
                <a:ea typeface="Calibri" panose="020F0502020204030204" pitchFamily="34" charset="0"/>
              </a:rPr>
              <a:t>Sharmin</a:t>
            </a:r>
            <a:r>
              <a:rPr lang="en-US" sz="2400" dirty="0">
                <a:effectLst/>
                <a:ea typeface="Calibri" panose="020F0502020204030204" pitchFamily="34" charset="0"/>
              </a:rPr>
              <a:t> et al. [2] proposed Bengali speech recognition system which is the process of Bengali spoken digit classification.</a:t>
            </a:r>
          </a:p>
          <a:p>
            <a:endParaRPr lang="en-US" sz="1000" dirty="0">
              <a:effectLst/>
              <a:ea typeface="Calibri" panose="020F0502020204030204" pitchFamily="34" charset="0"/>
            </a:endParaRPr>
          </a:p>
          <a:p>
            <a:r>
              <a:rPr lang="en-US" sz="2400" dirty="0">
                <a:effectLst/>
                <a:ea typeface="Calibri" panose="020F0502020204030204" pitchFamily="34" charset="0"/>
                <a:cs typeface="Vrinda" panose="020B0502040204020203" pitchFamily="34" charset="0"/>
              </a:rPr>
              <a:t>Chowdhury &amp; Sultana </a:t>
            </a:r>
            <a:r>
              <a:rPr lang="en-US" sz="2400" dirty="0">
                <a:effectLst/>
                <a:ea typeface="Calibri" panose="020F0502020204030204" pitchFamily="34" charset="0"/>
              </a:rPr>
              <a:t>[3] proposed  </a:t>
            </a:r>
            <a:r>
              <a:rPr lang="en-US" sz="2400" dirty="0">
                <a:ea typeface="Calibri" panose="020F0502020204030204" pitchFamily="34" charset="0"/>
              </a:rPr>
              <a:t>ZigBee</a:t>
            </a:r>
            <a:r>
              <a:rPr lang="en-US" sz="2400" dirty="0">
                <a:effectLst/>
                <a:ea typeface="Calibri" panose="020F0502020204030204" pitchFamily="34" charset="0"/>
              </a:rPr>
              <a:t> based home automation system.</a:t>
            </a:r>
          </a:p>
          <a:p>
            <a:endParaRPr lang="en-US" sz="1000" dirty="0">
              <a:ea typeface="Calibri" panose="020F0502020204030204" pitchFamily="34" charset="0"/>
            </a:endParaRPr>
          </a:p>
          <a:p>
            <a:r>
              <a:rPr lang="en-US" sz="2400" dirty="0">
                <a:effectLst/>
                <a:ea typeface="Calibri" panose="020F0502020204030204" pitchFamily="34" charset="0"/>
              </a:rPr>
              <a:t>Rafi and Farhan [4] proposed h</a:t>
            </a:r>
            <a:r>
              <a:rPr lang="en-US" sz="2400" dirty="0">
                <a:effectLst/>
                <a:ea typeface="Calibri" panose="020F0502020204030204" pitchFamily="34" charset="0"/>
                <a:cs typeface="Vrinda" panose="020B0502040204020203" pitchFamily="34" charset="0"/>
              </a:rPr>
              <a:t>ome Automation Using Raspberry Pi.</a:t>
            </a:r>
          </a:p>
        </p:txBody>
      </p:sp>
    </p:spTree>
    <p:extLst>
      <p:ext uri="{BB962C8B-B14F-4D97-AF65-F5344CB8AC3E}">
        <p14:creationId xmlns:p14="http://schemas.microsoft.com/office/powerpoint/2010/main" val="219435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92B3-EEC9-4D97-A407-7F641F5019DF}"/>
              </a:ext>
            </a:extLst>
          </p:cNvPr>
          <p:cNvSpPr>
            <a:spLocks noGrp="1"/>
          </p:cNvSpPr>
          <p:nvPr>
            <p:ph type="title"/>
          </p:nvPr>
        </p:nvSpPr>
        <p:spPr/>
        <p:txBody>
          <a:bodyPr/>
          <a:lstStyle/>
          <a:p>
            <a:r>
              <a:rPr lang="en-US" b="1" dirty="0"/>
              <a:t>Methodology</a:t>
            </a:r>
          </a:p>
        </p:txBody>
      </p:sp>
      <p:pic>
        <p:nvPicPr>
          <p:cNvPr id="5" name="Content Placeholder 4">
            <a:extLst>
              <a:ext uri="{FF2B5EF4-FFF2-40B4-BE49-F238E27FC236}">
                <a16:creationId xmlns:a16="http://schemas.microsoft.com/office/drawing/2014/main" id="{17AEA79D-7CA8-445B-9F44-3A2E5EEC4A0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5824" y="4849271"/>
            <a:ext cx="1524003" cy="1524003"/>
          </a:xfrm>
        </p:spPr>
      </p:pic>
      <p:pic>
        <p:nvPicPr>
          <p:cNvPr id="9" name="Picture 8">
            <a:extLst>
              <a:ext uri="{FF2B5EF4-FFF2-40B4-BE49-F238E27FC236}">
                <a16:creationId xmlns:a16="http://schemas.microsoft.com/office/drawing/2014/main" id="{23BBF152-E1A4-4C30-8215-129E1DE8AF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9745" y="5470288"/>
            <a:ext cx="707715" cy="707715"/>
          </a:xfrm>
          <a:prstGeom prst="rect">
            <a:avLst/>
          </a:prstGeom>
        </p:spPr>
      </p:pic>
      <p:pic>
        <p:nvPicPr>
          <p:cNvPr id="13" name="Picture 12">
            <a:extLst>
              <a:ext uri="{FF2B5EF4-FFF2-40B4-BE49-F238E27FC236}">
                <a16:creationId xmlns:a16="http://schemas.microsoft.com/office/drawing/2014/main" id="{0D75400E-3149-4E93-ABAF-D508A39F70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0905" y="4519947"/>
            <a:ext cx="1972928" cy="1972928"/>
          </a:xfrm>
          <a:prstGeom prst="rect">
            <a:avLst/>
          </a:prstGeom>
        </p:spPr>
      </p:pic>
      <p:sp>
        <p:nvSpPr>
          <p:cNvPr id="14" name="Arrow: Right 13">
            <a:extLst>
              <a:ext uri="{FF2B5EF4-FFF2-40B4-BE49-F238E27FC236}">
                <a16:creationId xmlns:a16="http://schemas.microsoft.com/office/drawing/2014/main" id="{D468E1FC-F603-44E6-AD98-B752CE957194}"/>
              </a:ext>
            </a:extLst>
          </p:cNvPr>
          <p:cNvSpPr/>
          <p:nvPr/>
        </p:nvSpPr>
        <p:spPr>
          <a:xfrm>
            <a:off x="4117943" y="5506411"/>
            <a:ext cx="729915" cy="20972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3C2C018-4C62-4F96-9F1E-8ED92127C691}"/>
              </a:ext>
            </a:extLst>
          </p:cNvPr>
          <p:cNvSpPr/>
          <p:nvPr/>
        </p:nvSpPr>
        <p:spPr>
          <a:xfrm>
            <a:off x="8916095" y="5457061"/>
            <a:ext cx="729915" cy="22650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A7C20A4-748A-4E72-91DE-E63F776EE366}"/>
              </a:ext>
            </a:extLst>
          </p:cNvPr>
          <p:cNvSpPr/>
          <p:nvPr/>
        </p:nvSpPr>
        <p:spPr>
          <a:xfrm>
            <a:off x="6251231" y="5506411"/>
            <a:ext cx="729915" cy="22650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9709820-3586-4EAC-9D00-C13AB1303988}"/>
              </a:ext>
            </a:extLst>
          </p:cNvPr>
          <p:cNvSpPr txBox="1"/>
          <p:nvPr/>
        </p:nvSpPr>
        <p:spPr>
          <a:xfrm>
            <a:off x="838200" y="1691746"/>
            <a:ext cx="10515600" cy="2923877"/>
          </a:xfrm>
          <a:prstGeom prst="rect">
            <a:avLst/>
          </a:prstGeom>
          <a:noFill/>
        </p:spPr>
        <p:txBody>
          <a:bodyPr wrap="square" rtlCol="0">
            <a:spAutoFit/>
          </a:bodyPr>
          <a:lstStyle/>
          <a:p>
            <a:r>
              <a:rPr lang="en-US" sz="2400" dirty="0">
                <a:solidFill>
                  <a:schemeClr val="dk1"/>
                </a:solidFill>
                <a:ea typeface="Times New Roman"/>
                <a:cs typeface="Times New Roman"/>
                <a:sym typeface="Times New Roman"/>
              </a:rPr>
              <a:t>Main components of the method are :</a:t>
            </a:r>
          </a:p>
          <a:p>
            <a:endParaRPr lang="en-US" sz="1000" dirty="0"/>
          </a:p>
          <a:p>
            <a:pPr marL="342900" indent="-342900">
              <a:buAutoNum type="arabicPeriod"/>
            </a:pPr>
            <a:r>
              <a:rPr lang="en-US" sz="2400" dirty="0"/>
              <a:t>Preparing Bangla Voice Dataset</a:t>
            </a:r>
          </a:p>
          <a:p>
            <a:pPr marL="342900" indent="-342900">
              <a:buAutoNum type="arabicPeriod"/>
            </a:pPr>
            <a:endParaRPr lang="en-US" sz="1000" dirty="0"/>
          </a:p>
          <a:p>
            <a:pPr marL="342900" indent="-342900">
              <a:buAutoNum type="arabicPeriod"/>
            </a:pPr>
            <a:r>
              <a:rPr lang="en-US" sz="2400" dirty="0"/>
              <a:t>Build a Bangla Voice Command Recognition Model</a:t>
            </a:r>
          </a:p>
          <a:p>
            <a:pPr marL="342900" indent="-342900">
              <a:buAutoNum type="arabicPeriod"/>
            </a:pPr>
            <a:endParaRPr lang="en-US" sz="1000" dirty="0"/>
          </a:p>
          <a:p>
            <a:pPr marL="342900" indent="-342900">
              <a:buAutoNum type="arabicPeriod"/>
            </a:pPr>
            <a:r>
              <a:rPr lang="en-US" sz="2400" dirty="0"/>
              <a:t>Build a Realtime Voice input Recognition System</a:t>
            </a:r>
          </a:p>
          <a:p>
            <a:pPr marL="342900" indent="-342900">
              <a:buAutoNum type="arabicPeriod"/>
            </a:pPr>
            <a:endParaRPr lang="en-US" sz="1000" dirty="0"/>
          </a:p>
          <a:p>
            <a:pPr marL="342900" indent="-342900">
              <a:buAutoNum type="arabicPeriod"/>
            </a:pPr>
            <a:r>
              <a:rPr lang="en-US" sz="2400" dirty="0"/>
              <a:t>Hardware (Raspberry Pi) Implementation</a:t>
            </a:r>
          </a:p>
          <a:p>
            <a:endParaRPr lang="en-US" sz="2400" dirty="0"/>
          </a:p>
        </p:txBody>
      </p:sp>
      <p:pic>
        <p:nvPicPr>
          <p:cNvPr id="6" name="Picture 5">
            <a:extLst>
              <a:ext uri="{FF2B5EF4-FFF2-40B4-BE49-F238E27FC236}">
                <a16:creationId xmlns:a16="http://schemas.microsoft.com/office/drawing/2014/main" id="{D040FF6A-3783-427B-83FE-35256E82E4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7071453" y="5002753"/>
            <a:ext cx="1725458" cy="1135118"/>
          </a:xfrm>
          <a:prstGeom prst="rect">
            <a:avLst/>
          </a:prstGeom>
        </p:spPr>
      </p:pic>
      <p:pic>
        <p:nvPicPr>
          <p:cNvPr id="19" name="Content Placeholder 4">
            <a:extLst>
              <a:ext uri="{FF2B5EF4-FFF2-40B4-BE49-F238E27FC236}">
                <a16:creationId xmlns:a16="http://schemas.microsoft.com/office/drawing/2014/main" id="{968F9F58-90A1-4D58-BEB9-5B034FD81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1629" y="4968053"/>
            <a:ext cx="707715" cy="707715"/>
          </a:xfrm>
          <a:prstGeom prst="rect">
            <a:avLst/>
          </a:prstGeom>
        </p:spPr>
      </p:pic>
    </p:spTree>
    <p:extLst>
      <p:ext uri="{BB962C8B-B14F-4D97-AF65-F5344CB8AC3E}">
        <p14:creationId xmlns:p14="http://schemas.microsoft.com/office/powerpoint/2010/main" val="91097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Cont.</a:t>
            </a:r>
            <a:br>
              <a:rPr lang="en-US" b="1" dirty="0"/>
            </a:br>
            <a:endParaRPr lang="en-US" dirty="0"/>
          </a:p>
        </p:txBody>
      </p:sp>
      <p:sp>
        <p:nvSpPr>
          <p:cNvPr id="6" name="Content Placeholder 5"/>
          <p:cNvSpPr>
            <a:spLocks noGrp="1"/>
          </p:cNvSpPr>
          <p:nvPr>
            <p:ph idx="1"/>
          </p:nvPr>
        </p:nvSpPr>
        <p:spPr>
          <a:xfrm>
            <a:off x="838200" y="1051133"/>
            <a:ext cx="10515600" cy="5742774"/>
          </a:xfrm>
        </p:spPr>
        <p:txBody>
          <a:bodyPr>
            <a:normAutofit/>
          </a:bodyPr>
          <a:lstStyle/>
          <a:p>
            <a:pPr marL="0" indent="0">
              <a:buNone/>
            </a:pPr>
            <a:r>
              <a:rPr lang="en-US" sz="2400" b="1" dirty="0"/>
              <a:t>Diagram: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Fig 1: Proposed model</a:t>
            </a:r>
          </a:p>
        </p:txBody>
      </p:sp>
      <p:sp>
        <p:nvSpPr>
          <p:cNvPr id="7" name="Oval 6"/>
          <p:cNvSpPr/>
          <p:nvPr/>
        </p:nvSpPr>
        <p:spPr>
          <a:xfrm>
            <a:off x="2514953" y="1278836"/>
            <a:ext cx="1286944" cy="9144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Begin</a:t>
            </a:r>
          </a:p>
        </p:txBody>
      </p:sp>
      <p:sp>
        <p:nvSpPr>
          <p:cNvPr id="10" name="Rectangle 9"/>
          <p:cNvSpPr/>
          <p:nvPr/>
        </p:nvSpPr>
        <p:spPr>
          <a:xfrm>
            <a:off x="4443455" y="1361882"/>
            <a:ext cx="1179320" cy="7995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Dataset</a:t>
            </a:r>
          </a:p>
        </p:txBody>
      </p:sp>
      <p:sp>
        <p:nvSpPr>
          <p:cNvPr id="11" name="Rectangle 10"/>
          <p:cNvSpPr/>
          <p:nvPr/>
        </p:nvSpPr>
        <p:spPr>
          <a:xfrm>
            <a:off x="4460904" y="2398507"/>
            <a:ext cx="1179320" cy="66166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Compute MFCC</a:t>
            </a:r>
          </a:p>
        </p:txBody>
      </p:sp>
      <p:sp>
        <p:nvSpPr>
          <p:cNvPr id="12" name="Rectangle 11"/>
          <p:cNvSpPr/>
          <p:nvPr/>
        </p:nvSpPr>
        <p:spPr>
          <a:xfrm>
            <a:off x="4460904" y="3328625"/>
            <a:ext cx="1179320" cy="67831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CNN model</a:t>
            </a:r>
          </a:p>
        </p:txBody>
      </p:sp>
      <p:sp>
        <p:nvSpPr>
          <p:cNvPr id="13" name="Rectangle 12"/>
          <p:cNvSpPr/>
          <p:nvPr/>
        </p:nvSpPr>
        <p:spPr>
          <a:xfrm>
            <a:off x="6096000" y="1361882"/>
            <a:ext cx="914400" cy="8075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Train</a:t>
            </a:r>
          </a:p>
        </p:txBody>
      </p:sp>
      <p:sp>
        <p:nvSpPr>
          <p:cNvPr id="14" name="Rectangle 13"/>
          <p:cNvSpPr/>
          <p:nvPr/>
        </p:nvSpPr>
        <p:spPr>
          <a:xfrm>
            <a:off x="7402793" y="1385658"/>
            <a:ext cx="914400" cy="8075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Test</a:t>
            </a:r>
          </a:p>
        </p:txBody>
      </p:sp>
      <p:sp>
        <p:nvSpPr>
          <p:cNvPr id="15" name="Rectangle 14"/>
          <p:cNvSpPr/>
          <p:nvPr/>
        </p:nvSpPr>
        <p:spPr>
          <a:xfrm>
            <a:off x="4481557" y="4218484"/>
            <a:ext cx="1179320" cy="670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2"/>
                </a:solidFill>
              </a:rPr>
              <a:t>Performance Evaluation</a:t>
            </a:r>
          </a:p>
        </p:txBody>
      </p:sp>
      <p:cxnSp>
        <p:nvCxnSpPr>
          <p:cNvPr id="21" name="Straight Arrow Connector 20"/>
          <p:cNvCxnSpPr>
            <a:endCxn id="10" idx="1"/>
          </p:cNvCxnSpPr>
          <p:nvPr/>
        </p:nvCxnSpPr>
        <p:spPr>
          <a:xfrm>
            <a:off x="3694273" y="1751614"/>
            <a:ext cx="749182" cy="100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0"/>
          </p:cNvCxnSpPr>
          <p:nvPr/>
        </p:nvCxnSpPr>
        <p:spPr>
          <a:xfrm>
            <a:off x="5071217" y="3965749"/>
            <a:ext cx="0" cy="252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614017" y="5165255"/>
            <a:ext cx="914400" cy="914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End</a:t>
            </a:r>
          </a:p>
        </p:txBody>
      </p:sp>
      <p:cxnSp>
        <p:nvCxnSpPr>
          <p:cNvPr id="40" name="Straight Arrow Connector 39"/>
          <p:cNvCxnSpPr>
            <a:stCxn id="15" idx="2"/>
            <a:endCxn id="28" idx="0"/>
          </p:cNvCxnSpPr>
          <p:nvPr/>
        </p:nvCxnSpPr>
        <p:spPr>
          <a:xfrm>
            <a:off x="5071217" y="4888762"/>
            <a:ext cx="0" cy="276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3"/>
            <a:endCxn id="13" idx="1"/>
          </p:cNvCxnSpPr>
          <p:nvPr/>
        </p:nvCxnSpPr>
        <p:spPr>
          <a:xfrm>
            <a:off x="5622775" y="1761639"/>
            <a:ext cx="473225" cy="403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0" idx="2"/>
            <a:endCxn id="11" idx="0"/>
          </p:cNvCxnSpPr>
          <p:nvPr/>
        </p:nvCxnSpPr>
        <p:spPr>
          <a:xfrm>
            <a:off x="5033115" y="2161396"/>
            <a:ext cx="17449" cy="23711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2"/>
            <a:endCxn id="12" idx="0"/>
          </p:cNvCxnSpPr>
          <p:nvPr/>
        </p:nvCxnSpPr>
        <p:spPr>
          <a:xfrm>
            <a:off x="5050564" y="3060172"/>
            <a:ext cx="0" cy="2684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2" idx="3"/>
          </p:cNvCxnSpPr>
          <p:nvPr/>
        </p:nvCxnSpPr>
        <p:spPr>
          <a:xfrm flipH="1">
            <a:off x="5640224" y="2169460"/>
            <a:ext cx="912976" cy="1498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4" idx="2"/>
            <a:endCxn id="15" idx="3"/>
          </p:cNvCxnSpPr>
          <p:nvPr/>
        </p:nvCxnSpPr>
        <p:spPr>
          <a:xfrm flipH="1">
            <a:off x="5660877" y="2193236"/>
            <a:ext cx="2199116" cy="2360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Content Placeholder 4">
            <a:extLst>
              <a:ext uri="{FF2B5EF4-FFF2-40B4-BE49-F238E27FC236}">
                <a16:creationId xmlns:a16="http://schemas.microsoft.com/office/drawing/2014/main" id="{019DC3A5-3E17-4432-9922-D6968A5878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9797" y="4923365"/>
            <a:ext cx="1524003" cy="1524003"/>
          </a:xfrm>
          <a:prstGeom prst="rect">
            <a:avLst/>
          </a:prstGeom>
        </p:spPr>
      </p:pic>
    </p:spTree>
    <p:extLst>
      <p:ext uri="{BB962C8B-B14F-4D97-AF65-F5344CB8AC3E}">
        <p14:creationId xmlns:p14="http://schemas.microsoft.com/office/powerpoint/2010/main" val="181036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C9ED-08D9-475B-978D-75437F541778}"/>
              </a:ext>
            </a:extLst>
          </p:cNvPr>
          <p:cNvSpPr>
            <a:spLocks noGrp="1"/>
          </p:cNvSpPr>
          <p:nvPr>
            <p:ph type="title"/>
          </p:nvPr>
        </p:nvSpPr>
        <p:spPr/>
        <p:txBody>
          <a:bodyPr/>
          <a:lstStyle/>
          <a:p>
            <a:r>
              <a:rPr lang="en-US" b="1" dirty="0"/>
              <a:t>Methodology Cont.</a:t>
            </a:r>
            <a:endParaRPr lang="en-US" dirty="0"/>
          </a:p>
        </p:txBody>
      </p:sp>
      <p:sp>
        <p:nvSpPr>
          <p:cNvPr id="3" name="Content Placeholder 2">
            <a:extLst>
              <a:ext uri="{FF2B5EF4-FFF2-40B4-BE49-F238E27FC236}">
                <a16:creationId xmlns:a16="http://schemas.microsoft.com/office/drawing/2014/main" id="{6CDE98F7-2375-45E3-89B1-96537AE5EF96}"/>
              </a:ext>
            </a:extLst>
          </p:cNvPr>
          <p:cNvSpPr>
            <a:spLocks noGrp="1"/>
          </p:cNvSpPr>
          <p:nvPr>
            <p:ph idx="1"/>
          </p:nvPr>
        </p:nvSpPr>
        <p:spPr/>
        <p:txBody>
          <a:bodyPr>
            <a:normAutofit/>
          </a:bodyPr>
          <a:lstStyle/>
          <a:p>
            <a:pPr marL="0" indent="0">
              <a:buNone/>
            </a:pPr>
            <a:r>
              <a:rPr lang="en-GB" sz="2400" b="1" dirty="0">
                <a:effectLst/>
                <a:ea typeface="Calibri" panose="020F0502020204030204" pitchFamily="34" charset="0"/>
                <a:cs typeface="Times New Roman" panose="02020603050405020304" pitchFamily="18" charset="0"/>
              </a:rPr>
              <a:t>Dataset</a:t>
            </a:r>
          </a:p>
          <a:p>
            <a:pPr marL="0" indent="0">
              <a:buNone/>
            </a:pPr>
            <a:endParaRPr lang="en-GB" sz="1000" b="1" dirty="0">
              <a:effectLst/>
              <a:ea typeface="Calibri" panose="020F0502020204030204" pitchFamily="34" charset="0"/>
              <a:cs typeface="Times New Roman" panose="02020603050405020304" pitchFamily="18" charset="0"/>
            </a:endParaRPr>
          </a:p>
          <a:p>
            <a:r>
              <a:rPr lang="en-US" sz="2400" dirty="0">
                <a:ea typeface="Calibri" panose="020F0502020204030204" pitchFamily="34" charset="0"/>
                <a:cs typeface="Vrinda" panose="020B0502040204020203" pitchFamily="34" charset="0"/>
              </a:rPr>
              <a:t>Dataset has been created for home automation.</a:t>
            </a:r>
            <a:endParaRPr lang="en-GB" sz="2400" dirty="0">
              <a:effectLst/>
              <a:ea typeface="Calibri" panose="020F0502020204030204" pitchFamily="34" charset="0"/>
              <a:cs typeface="Times New Roman" panose="02020603050405020304" pitchFamily="18" charset="0"/>
            </a:endParaRPr>
          </a:p>
          <a:p>
            <a:pPr marL="0" indent="0">
              <a:buNone/>
            </a:pPr>
            <a:endParaRPr lang="en-GB" sz="1000" b="1" dirty="0">
              <a:effectLst/>
              <a:ea typeface="Calibri" panose="020F0502020204030204" pitchFamily="34" charset="0"/>
              <a:cs typeface="Times New Roman" panose="02020603050405020304" pitchFamily="18" charset="0"/>
            </a:endParaRPr>
          </a:p>
          <a:p>
            <a:r>
              <a:rPr lang="en-GB" sz="2400" dirty="0">
                <a:ea typeface="Calibri" panose="020F0502020204030204" pitchFamily="34" charset="0"/>
                <a:cs typeface="Times New Roman" panose="02020603050405020304" pitchFamily="18" charset="0"/>
              </a:rPr>
              <a:t>Total 2853 audio files was recorded with microphone. </a:t>
            </a:r>
          </a:p>
          <a:p>
            <a:endParaRPr lang="en-GB" sz="1000" dirty="0">
              <a:ea typeface="Calibri" panose="020F0502020204030204" pitchFamily="34" charset="0"/>
              <a:cs typeface="Times New Roman" panose="02020603050405020304" pitchFamily="18" charset="0"/>
            </a:endParaRPr>
          </a:p>
          <a:p>
            <a:r>
              <a:rPr lang="en-US" sz="2400" dirty="0">
                <a:effectLst/>
                <a:ea typeface="Calibri" panose="020F0502020204030204" pitchFamily="34" charset="0"/>
              </a:rPr>
              <a:t>The dataset contains total 10 command. </a:t>
            </a:r>
          </a:p>
          <a:p>
            <a:endParaRPr lang="en-US" sz="1000" dirty="0">
              <a:effectLst/>
              <a:ea typeface="Calibri" panose="020F0502020204030204" pitchFamily="34" charset="0"/>
            </a:endParaRPr>
          </a:p>
          <a:p>
            <a:r>
              <a:rPr lang="en-US" sz="2400" dirty="0">
                <a:ea typeface="Calibri" panose="020F0502020204030204" pitchFamily="34" charset="0"/>
              </a:rPr>
              <a:t>S</a:t>
            </a:r>
            <a:r>
              <a:rPr lang="en-US" sz="2400" dirty="0">
                <a:effectLst/>
                <a:ea typeface="Calibri" panose="020F0502020204030204" pitchFamily="34" charset="0"/>
              </a:rPr>
              <a:t>ampling rate </a:t>
            </a:r>
            <a:r>
              <a:rPr lang="en-US" sz="2400" dirty="0">
                <a:ea typeface="Calibri" panose="020F0502020204030204" pitchFamily="34" charset="0"/>
              </a:rPr>
              <a:t>of</a:t>
            </a:r>
            <a:r>
              <a:rPr lang="en-US" sz="2400" dirty="0">
                <a:effectLst/>
                <a:ea typeface="Calibri" panose="020F0502020204030204" pitchFamily="34" charset="0"/>
              </a:rPr>
              <a:t> 44080 Hz and bit rate </a:t>
            </a:r>
            <a:r>
              <a:rPr lang="en-US" sz="2400" dirty="0">
                <a:ea typeface="Calibri" panose="020F0502020204030204" pitchFamily="34" charset="0"/>
              </a:rPr>
              <a:t>of</a:t>
            </a:r>
            <a:r>
              <a:rPr lang="en-US" sz="2400" dirty="0">
                <a:effectLst/>
                <a:ea typeface="Calibri" panose="020F0502020204030204" pitchFamily="34" charset="0"/>
              </a:rPr>
              <a:t> 320 kbps.</a:t>
            </a:r>
            <a:endParaRPr lang="en-GB" sz="2400" dirty="0">
              <a:ea typeface="Calibri" panose="020F0502020204030204" pitchFamily="34"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B634A4F-EC4B-4272-B648-F7BF6D17C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9797" y="4923365"/>
            <a:ext cx="1524003" cy="1524003"/>
          </a:xfrm>
          <a:prstGeom prst="rect">
            <a:avLst/>
          </a:prstGeom>
        </p:spPr>
      </p:pic>
    </p:spTree>
    <p:extLst>
      <p:ext uri="{BB962C8B-B14F-4D97-AF65-F5344CB8AC3E}">
        <p14:creationId xmlns:p14="http://schemas.microsoft.com/office/powerpoint/2010/main" val="119564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2A6-3D1A-4142-B120-D7B65688B0CC}"/>
              </a:ext>
            </a:extLst>
          </p:cNvPr>
          <p:cNvSpPr>
            <a:spLocks noGrp="1"/>
          </p:cNvSpPr>
          <p:nvPr>
            <p:ph type="title"/>
          </p:nvPr>
        </p:nvSpPr>
        <p:spPr/>
        <p:txBody>
          <a:bodyPr/>
          <a:lstStyle/>
          <a:p>
            <a:r>
              <a:rPr lang="en-US" b="1" dirty="0"/>
              <a:t>Methodology Cont.</a:t>
            </a:r>
          </a:p>
        </p:txBody>
      </p:sp>
      <p:sp>
        <p:nvSpPr>
          <p:cNvPr id="3" name="Content Placeholder 2">
            <a:extLst>
              <a:ext uri="{FF2B5EF4-FFF2-40B4-BE49-F238E27FC236}">
                <a16:creationId xmlns:a16="http://schemas.microsoft.com/office/drawing/2014/main" id="{0C94EA42-5C7A-41AF-A902-02AF79650C15}"/>
              </a:ext>
            </a:extLst>
          </p:cNvPr>
          <p:cNvSpPr>
            <a:spLocks noGrp="1"/>
          </p:cNvSpPr>
          <p:nvPr>
            <p:ph idx="1"/>
          </p:nvPr>
        </p:nvSpPr>
        <p:spPr/>
        <p:txBody>
          <a:bodyPr>
            <a:normAutofit/>
          </a:bodyPr>
          <a:lstStyle/>
          <a:p>
            <a:pPr marL="0" indent="0">
              <a:buNone/>
            </a:pPr>
            <a:r>
              <a:rPr lang="en-GB" sz="2000" b="1" dirty="0">
                <a:solidFill>
                  <a:srgbClr val="202122"/>
                </a:solidFill>
              </a:rPr>
              <a:t>Mel Frequency Cepstral Coefficient</a:t>
            </a:r>
          </a:p>
          <a:p>
            <a:pPr marL="0" indent="0">
              <a:buNone/>
            </a:pPr>
            <a:r>
              <a:rPr lang="en-GB" sz="2000" dirty="0"/>
              <a:t>Mel-frequency cepstral coefficients (MFCCs) are coefficients that collectively make up an MFC. They are derived from a type of cepstral representation of the audio clip.</a:t>
            </a:r>
          </a:p>
          <a:p>
            <a:pPr marL="0" indent="0">
              <a:buNone/>
            </a:pPr>
            <a:endParaRPr lang="en-GB" sz="2000" b="1" dirty="0">
              <a:solidFill>
                <a:srgbClr val="202122"/>
              </a:solidFill>
            </a:endParaRPr>
          </a:p>
          <a:p>
            <a:pPr marL="0" indent="0">
              <a:buNone/>
            </a:pPr>
            <a:r>
              <a:rPr lang="en-GB" sz="2000" dirty="0"/>
              <a:t>After getting the voice data, we extracted the features by using Mel-frequency Cepstral Coefficients. By MFCC we will find the coefficients and the data were carefully labelled as 0,1,2,3, 4.. and etc. MFCC features were extracted from the audio files using the "</a:t>
            </a:r>
            <a:r>
              <a:rPr lang="en-GB" sz="2000" dirty="0" err="1"/>
              <a:t>librosa</a:t>
            </a:r>
            <a:r>
              <a:rPr lang="en-GB" sz="2000" dirty="0"/>
              <a:t>” module of python.</a:t>
            </a:r>
            <a:endParaRPr lang="en-US" sz="2000" dirty="0"/>
          </a:p>
        </p:txBody>
      </p:sp>
    </p:spTree>
    <p:extLst>
      <p:ext uri="{BB962C8B-B14F-4D97-AF65-F5344CB8AC3E}">
        <p14:creationId xmlns:p14="http://schemas.microsoft.com/office/powerpoint/2010/main" val="3330346414"/>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Shapes</Template>
  <TotalTime>940</TotalTime>
  <Words>1402</Words>
  <Application>Microsoft Office PowerPoint</Application>
  <PresentationFormat>Widescreen</PresentationFormat>
  <Paragraphs>307</Paragraphs>
  <Slides>28</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Calibri</vt:lpstr>
      <vt:lpstr>Century Gothic</vt:lpstr>
      <vt:lpstr>Tw Cen MT</vt:lpstr>
      <vt:lpstr>ShapesVTI</vt:lpstr>
      <vt:lpstr>Smart Home Automation Using Bangla Voice Command</vt:lpstr>
      <vt:lpstr>Outlines</vt:lpstr>
      <vt:lpstr>Introduction</vt:lpstr>
      <vt:lpstr>Objectives</vt:lpstr>
      <vt:lpstr>Related Works</vt:lpstr>
      <vt:lpstr>Methodology</vt:lpstr>
      <vt:lpstr>Methodology Cont. </vt:lpstr>
      <vt:lpstr>Methodology Cont.</vt:lpstr>
      <vt:lpstr>Methodology Cont.</vt:lpstr>
      <vt:lpstr>Methodology Cont.</vt:lpstr>
      <vt:lpstr>Methodology Cont.</vt:lpstr>
      <vt:lpstr>Methodology Cont.</vt:lpstr>
      <vt:lpstr>Methodology Cont.</vt:lpstr>
      <vt:lpstr>Methodology Cont.</vt:lpstr>
      <vt:lpstr>Methodology Cont.</vt:lpstr>
      <vt:lpstr>Hardware Implementation</vt:lpstr>
      <vt:lpstr>Hardware Implementation</vt:lpstr>
      <vt:lpstr>Circuit Design</vt:lpstr>
      <vt:lpstr>Result and Analysis</vt:lpstr>
      <vt:lpstr>Result and Analysis Cont. </vt:lpstr>
      <vt:lpstr>Result and Analysis Cont. </vt:lpstr>
      <vt:lpstr>Result and Analysis Cont. </vt:lpstr>
      <vt:lpstr>Result and Analysis Cont. </vt:lpstr>
      <vt:lpstr>Result and Analysis Cont. </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Voice-Controlled Home Automation Using Bangla Voice Command</dc:title>
  <dc:creator>Pranto</dc:creator>
  <cp:lastModifiedBy>Pranto</cp:lastModifiedBy>
  <cp:revision>84</cp:revision>
  <dcterms:created xsi:type="dcterms:W3CDTF">2021-01-31T20:31:39Z</dcterms:created>
  <dcterms:modified xsi:type="dcterms:W3CDTF">2022-03-27T02:27:13Z</dcterms:modified>
</cp:coreProperties>
</file>