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80" r:id="rId5"/>
    <p:sldId id="281" r:id="rId6"/>
    <p:sldId id="283" r:id="rId7"/>
    <p:sldId id="284" r:id="rId8"/>
    <p:sldId id="285" r:id="rId9"/>
    <p:sldId id="286" r:id="rId10"/>
    <p:sldId id="287" r:id="rId11"/>
    <p:sldId id="288" r:id="rId12"/>
    <p:sldId id="289" r:id="rId13"/>
    <p:sldId id="290" r:id="rId14"/>
    <p:sldId id="291" r:id="rId15"/>
    <p:sldId id="293" r:id="rId16"/>
    <p:sldId id="262" r:id="rId17"/>
    <p:sldId id="263" r:id="rId18"/>
    <p:sldId id="264" r:id="rId19"/>
    <p:sldId id="258" r:id="rId20"/>
    <p:sldId id="265" r:id="rId21"/>
    <p:sldId id="266" r:id="rId22"/>
    <p:sldId id="267" r:id="rId23"/>
    <p:sldId id="268" r:id="rId24"/>
    <p:sldId id="269" r:id="rId25"/>
    <p:sldId id="270" r:id="rId26"/>
    <p:sldId id="271" r:id="rId27"/>
    <p:sldId id="272" r:id="rId28"/>
    <p:sldId id="273" r:id="rId29"/>
    <p:sldId id="274" r:id="rId30"/>
    <p:sldId id="275" r:id="rId31"/>
    <p:sldId id="260" r:id="rId32"/>
    <p:sldId id="276"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47" d="100"/>
          <a:sy n="47" d="100"/>
        </p:scale>
        <p:origin x="54"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Diseño de SOA para Andes </a:t>
            </a:r>
            <a:r>
              <a:rPr lang="es-EC" dirty="0" err="1" smtClean="0"/>
              <a:t>Petroleum</a:t>
            </a:r>
            <a:r>
              <a:rPr lang="es-EC" dirty="0" smtClean="0"/>
              <a:t> LTD. </a:t>
            </a:r>
            <a:endParaRPr lang="es-EC" dirty="0"/>
          </a:p>
        </p:txBody>
      </p:sp>
      <p:sp>
        <p:nvSpPr>
          <p:cNvPr id="3" name="Subtítulo 2"/>
          <p:cNvSpPr>
            <a:spLocks noGrp="1"/>
          </p:cNvSpPr>
          <p:nvPr>
            <p:ph type="subTitle" idx="1"/>
          </p:nvPr>
        </p:nvSpPr>
        <p:spPr>
          <a:xfrm>
            <a:off x="-667722" y="5761101"/>
            <a:ext cx="7766936" cy="1096899"/>
          </a:xfrm>
        </p:spPr>
        <p:txBody>
          <a:bodyPr/>
          <a:lstStyle/>
          <a:p>
            <a:r>
              <a:rPr lang="es-EC" dirty="0" smtClean="0"/>
              <a:t>INTEGRANTES: EDISON ASTO</a:t>
            </a:r>
          </a:p>
          <a:p>
            <a:r>
              <a:rPr lang="es-EC" dirty="0" smtClean="0"/>
              <a:t>NOHEMI DUCHI</a:t>
            </a:r>
            <a:endParaRPr lang="es-EC" dirty="0"/>
          </a:p>
        </p:txBody>
      </p:sp>
    </p:spTree>
    <p:extLst>
      <p:ext uri="{BB962C8B-B14F-4D97-AF65-F5344CB8AC3E}">
        <p14:creationId xmlns:p14="http://schemas.microsoft.com/office/powerpoint/2010/main" val="197652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HERRAMIENTAS PARA DISEÑAR SERVICIOS DE LA </a:t>
            </a:r>
            <a:r>
              <a:rPr lang="es-EC" b="1" dirty="0" smtClean="0"/>
              <a:t>ORGANIZACIÓN</a:t>
            </a:r>
            <a:endParaRPr lang="es-EC" dirty="0"/>
          </a:p>
        </p:txBody>
      </p:sp>
      <p:sp>
        <p:nvSpPr>
          <p:cNvPr id="3" name="Marcador de contenido 2"/>
          <p:cNvSpPr>
            <a:spLocks noGrp="1"/>
          </p:cNvSpPr>
          <p:nvPr>
            <p:ph idx="1"/>
          </p:nvPr>
        </p:nvSpPr>
        <p:spPr/>
        <p:txBody>
          <a:bodyPr/>
          <a:lstStyle/>
          <a:p>
            <a:pPr lvl="0" algn="just"/>
            <a:endParaRPr lang="es-EC" dirty="0" smtClean="0"/>
          </a:p>
          <a:p>
            <a:pPr lvl="0" algn="just"/>
            <a:endParaRPr lang="es-EC" dirty="0"/>
          </a:p>
          <a:p>
            <a:pPr lvl="0" algn="just"/>
            <a:r>
              <a:rPr lang="es-EC" dirty="0" smtClean="0"/>
              <a:t>No </a:t>
            </a:r>
            <a:r>
              <a:rPr lang="es-EC" dirty="0"/>
              <a:t>existe ninguna herramienta para modelar servicios </a:t>
            </a:r>
          </a:p>
          <a:p>
            <a:pPr lvl="0" algn="just"/>
            <a:r>
              <a:rPr lang="es-EC" dirty="0"/>
              <a:t>Existen aplicaciones con código orientado a objetos </a:t>
            </a:r>
          </a:p>
          <a:p>
            <a:pPr lvl="0" algn="just"/>
            <a:r>
              <a:rPr lang="es-EC" dirty="0"/>
              <a:t>Se maneja el concepto de rehusar </a:t>
            </a:r>
            <a:r>
              <a:rPr lang="es-EC" dirty="0" smtClean="0"/>
              <a:t>código</a:t>
            </a:r>
            <a:endParaRPr lang="es-EC" dirty="0"/>
          </a:p>
        </p:txBody>
      </p:sp>
    </p:spTree>
    <p:extLst>
      <p:ext uri="{BB962C8B-B14F-4D97-AF65-F5344CB8AC3E}">
        <p14:creationId xmlns:p14="http://schemas.microsoft.com/office/powerpoint/2010/main" val="3873045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C" sz="2800" b="1" dirty="0"/>
              <a:t>NIVELES </a:t>
            </a:r>
            <a:r>
              <a:rPr lang="es-EC" sz="2800" b="1" dirty="0" smtClean="0"/>
              <a:t>EN QUE </a:t>
            </a:r>
            <a:r>
              <a:rPr lang="es-EC" sz="2800" b="1" dirty="0"/>
              <a:t>SE ENCUENTRA LA </a:t>
            </a:r>
            <a:r>
              <a:rPr lang="es-EC" sz="2800" b="1" dirty="0" smtClean="0"/>
              <a:t>ORGANIZACIÓN RESPECTO </a:t>
            </a:r>
            <a:r>
              <a:rPr lang="es-EC" sz="2800" b="1" dirty="0"/>
              <a:t>A LA HABILIDAD DE CREAR NUEVAS </a:t>
            </a:r>
            <a:r>
              <a:rPr lang="es-EC" sz="2800" b="1" dirty="0" smtClean="0"/>
              <a:t>APLICACIONES</a:t>
            </a:r>
            <a:endParaRPr lang="es-EC" sz="2800" dirty="0"/>
          </a:p>
        </p:txBody>
      </p:sp>
      <p:sp>
        <p:nvSpPr>
          <p:cNvPr id="3" name="Marcador de contenido 2"/>
          <p:cNvSpPr>
            <a:spLocks noGrp="1"/>
          </p:cNvSpPr>
          <p:nvPr>
            <p:ph idx="1"/>
          </p:nvPr>
        </p:nvSpPr>
        <p:spPr/>
        <p:txBody>
          <a:bodyPr/>
          <a:lstStyle/>
          <a:p>
            <a:pPr lvl="0" algn="just"/>
            <a:endParaRPr lang="es-EC" dirty="0" smtClean="0"/>
          </a:p>
          <a:p>
            <a:pPr lvl="0" algn="just"/>
            <a:endParaRPr lang="es-EC" dirty="0"/>
          </a:p>
          <a:p>
            <a:pPr lvl="0" algn="just"/>
            <a:r>
              <a:rPr lang="es-EC" dirty="0" smtClean="0"/>
              <a:t>Se </a:t>
            </a:r>
            <a:r>
              <a:rPr lang="es-EC" dirty="0"/>
              <a:t>ha desarrollado una interfaz que permite la interacción de dos aplicaciones heterogenias orientada a prestar un servicio local no ha nivel empresarial. </a:t>
            </a:r>
          </a:p>
          <a:p>
            <a:pPr lvl="0" algn="just"/>
            <a:r>
              <a:rPr lang="es-EC" dirty="0"/>
              <a:t>No se ha desarrollado soluciones orientadas a servicios en la organización. </a:t>
            </a:r>
          </a:p>
          <a:p>
            <a:pPr lvl="0" algn="just"/>
            <a:r>
              <a:rPr lang="es-EC" dirty="0"/>
              <a:t>La empresa está en una etapa inicial en el desarrollo de aplicaciones que involucren servicios en la organización</a:t>
            </a:r>
            <a:r>
              <a:rPr lang="es-EC" dirty="0" smtClean="0"/>
              <a:t>.</a:t>
            </a:r>
            <a:endParaRPr lang="es-EC" dirty="0"/>
          </a:p>
        </p:txBody>
      </p:sp>
    </p:spTree>
    <p:extLst>
      <p:ext uri="{BB962C8B-B14F-4D97-AF65-F5344CB8AC3E}">
        <p14:creationId xmlns:p14="http://schemas.microsoft.com/office/powerpoint/2010/main" val="1862255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sz="3000" b="1" dirty="0"/>
              <a:t>CAPACIDAD </a:t>
            </a:r>
            <a:r>
              <a:rPr lang="es-EC" sz="3000" b="1" dirty="0" smtClean="0"/>
              <a:t>PARA </a:t>
            </a:r>
            <a:r>
              <a:rPr lang="es-EC" sz="3000" b="1" dirty="0"/>
              <a:t>CREAR </a:t>
            </a:r>
            <a:r>
              <a:rPr lang="es-EC" sz="3000" b="1" dirty="0" smtClean="0"/>
              <a:t>SERVICIOS: </a:t>
            </a:r>
            <a:r>
              <a:rPr lang="es-EC" sz="3000" b="1" dirty="0"/>
              <a:t>RÁPIDA Y FÁCILMENTE POR </a:t>
            </a:r>
            <a:r>
              <a:rPr lang="es-EC" sz="3000" b="1" dirty="0" smtClean="0"/>
              <a:t>PARTE </a:t>
            </a:r>
            <a:r>
              <a:rPr lang="es-EC" sz="3000" b="1" dirty="0"/>
              <a:t>DE LA ORGANIZACIÓN</a:t>
            </a:r>
            <a:endParaRPr lang="es-EC" sz="3000" dirty="0"/>
          </a:p>
        </p:txBody>
      </p:sp>
      <p:sp>
        <p:nvSpPr>
          <p:cNvPr id="3" name="Marcador de contenido 2"/>
          <p:cNvSpPr>
            <a:spLocks noGrp="1"/>
          </p:cNvSpPr>
          <p:nvPr>
            <p:ph idx="1"/>
          </p:nvPr>
        </p:nvSpPr>
        <p:spPr/>
        <p:txBody>
          <a:bodyPr/>
          <a:lstStyle/>
          <a:p>
            <a:pPr lvl="0" algn="just"/>
            <a:endParaRPr lang="es-EC" dirty="0" smtClean="0"/>
          </a:p>
          <a:p>
            <a:pPr lvl="0" algn="just"/>
            <a:endParaRPr lang="es-EC" dirty="0"/>
          </a:p>
          <a:p>
            <a:pPr lvl="0" algn="just"/>
            <a:r>
              <a:rPr lang="es-EC" dirty="0" smtClean="0"/>
              <a:t>No </a:t>
            </a:r>
            <a:r>
              <a:rPr lang="es-EC" dirty="0"/>
              <a:t>se tiene definidas técnicas para la creación de servicios en la organización. </a:t>
            </a:r>
          </a:p>
          <a:p>
            <a:pPr lvl="0" algn="just"/>
            <a:r>
              <a:rPr lang="es-EC" dirty="0"/>
              <a:t>La arquitectura actual de la organización no permite fácilmente la identificación de servicios. </a:t>
            </a:r>
          </a:p>
        </p:txBody>
      </p:sp>
    </p:spTree>
    <p:extLst>
      <p:ext uri="{BB962C8B-B14F-4D97-AF65-F5344CB8AC3E}">
        <p14:creationId xmlns:p14="http://schemas.microsoft.com/office/powerpoint/2010/main" val="1527796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REUSO DE APLICACIONES EXISTENTES PARTE DE LA ORGANIZACIÓN</a:t>
            </a:r>
            <a:endParaRPr lang="es-EC" dirty="0"/>
          </a:p>
        </p:txBody>
      </p:sp>
      <p:sp>
        <p:nvSpPr>
          <p:cNvPr id="3" name="Marcador de contenido 2"/>
          <p:cNvSpPr>
            <a:spLocks noGrp="1"/>
          </p:cNvSpPr>
          <p:nvPr>
            <p:ph idx="1"/>
          </p:nvPr>
        </p:nvSpPr>
        <p:spPr/>
        <p:txBody>
          <a:bodyPr/>
          <a:lstStyle/>
          <a:p>
            <a:pPr algn="just"/>
            <a:endParaRPr lang="es-EC" dirty="0" smtClean="0"/>
          </a:p>
          <a:p>
            <a:pPr algn="just"/>
            <a:endParaRPr lang="es-EC" dirty="0"/>
          </a:p>
          <a:p>
            <a:pPr algn="just"/>
            <a:r>
              <a:rPr lang="es-EC" dirty="0" smtClean="0"/>
              <a:t>La </a:t>
            </a:r>
            <a:r>
              <a:rPr lang="es-EC" dirty="0"/>
              <a:t>reutilización de código es un punto fundamental por el cual la organización tomo la decisión de adoptar SOA. </a:t>
            </a:r>
          </a:p>
          <a:p>
            <a:pPr algn="just"/>
            <a:r>
              <a:rPr lang="es-EC" dirty="0" smtClean="0"/>
              <a:t>Es </a:t>
            </a:r>
            <a:r>
              <a:rPr lang="es-EC" dirty="0"/>
              <a:t>muy limitada la reutilización de funciones de aplicaciones para resolver problemas de otras </a:t>
            </a:r>
          </a:p>
          <a:p>
            <a:pPr algn="just"/>
            <a:r>
              <a:rPr lang="es-EC" dirty="0" smtClean="0"/>
              <a:t>Ha </a:t>
            </a:r>
            <a:r>
              <a:rPr lang="es-EC" dirty="0"/>
              <a:t>habido casos de rehusó de código, de manera aislada </a:t>
            </a:r>
          </a:p>
        </p:txBody>
      </p:sp>
    </p:spTree>
    <p:extLst>
      <p:ext uri="{BB962C8B-B14F-4D97-AF65-F5344CB8AC3E}">
        <p14:creationId xmlns:p14="http://schemas.microsoft.com/office/powerpoint/2010/main" val="1402895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RELACIÓN ENTRE EL NEGOCIO E IT </a:t>
            </a:r>
            <a:endParaRPr lang="es-EC" dirty="0"/>
          </a:p>
        </p:txBody>
      </p:sp>
      <p:sp>
        <p:nvSpPr>
          <p:cNvPr id="3" name="Marcador de contenido 2"/>
          <p:cNvSpPr>
            <a:spLocks noGrp="1"/>
          </p:cNvSpPr>
          <p:nvPr>
            <p:ph idx="1"/>
          </p:nvPr>
        </p:nvSpPr>
        <p:spPr/>
        <p:txBody>
          <a:bodyPr/>
          <a:lstStyle/>
          <a:p>
            <a:pPr lvl="0" algn="just"/>
            <a:endParaRPr lang="es-EC" dirty="0" smtClean="0"/>
          </a:p>
          <a:p>
            <a:pPr lvl="0" algn="just"/>
            <a:endParaRPr lang="es-EC" dirty="0"/>
          </a:p>
          <a:p>
            <a:pPr lvl="0" algn="just"/>
            <a:r>
              <a:rPr lang="es-EC" dirty="0" smtClean="0"/>
              <a:t>El </a:t>
            </a:r>
            <a:r>
              <a:rPr lang="es-EC" dirty="0"/>
              <a:t>nivel de unión de IT y el negocio es medio </a:t>
            </a:r>
          </a:p>
          <a:p>
            <a:pPr lvl="0" algn="just"/>
            <a:r>
              <a:rPr lang="es-EC" dirty="0"/>
              <a:t>No se tiene totalmente definido el concepto de servicios en la organización </a:t>
            </a:r>
          </a:p>
          <a:p>
            <a:pPr lvl="0" algn="just"/>
            <a:r>
              <a:rPr lang="es-EC" dirty="0"/>
              <a:t>La arquitectura actual es todavía muy </a:t>
            </a:r>
            <a:r>
              <a:rPr lang="es-EC" dirty="0" smtClean="0"/>
              <a:t>estática</a:t>
            </a:r>
            <a:endParaRPr lang="es-EC" dirty="0"/>
          </a:p>
        </p:txBody>
      </p:sp>
    </p:spTree>
    <p:extLst>
      <p:ext uri="{BB962C8B-B14F-4D97-AF65-F5344CB8AC3E}">
        <p14:creationId xmlns:p14="http://schemas.microsoft.com/office/powerpoint/2010/main" val="32152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C" sz="2800" b="1" dirty="0"/>
              <a:t>NIVEL DE INFRAESTRUCTURA DE LA ORGANIZACIÓN PARA </a:t>
            </a:r>
            <a:r>
              <a:rPr lang="es-EC" sz="2800" b="1" dirty="0" smtClean="0"/>
              <a:t>SOPORTAR SERVICIOS </a:t>
            </a:r>
            <a:r>
              <a:rPr lang="es-EC" sz="2800" b="1" dirty="0"/>
              <a:t>ORIENTADOS A LA COMPUTACIÓN </a:t>
            </a:r>
            <a:endParaRPr lang="es-EC" sz="2800" dirty="0"/>
          </a:p>
        </p:txBody>
      </p:sp>
      <p:sp>
        <p:nvSpPr>
          <p:cNvPr id="3" name="Marcador de contenido 2"/>
          <p:cNvSpPr>
            <a:spLocks noGrp="1"/>
          </p:cNvSpPr>
          <p:nvPr>
            <p:ph idx="1"/>
          </p:nvPr>
        </p:nvSpPr>
        <p:spPr/>
        <p:txBody>
          <a:bodyPr/>
          <a:lstStyle/>
          <a:p>
            <a:endParaRPr lang="es-EC" dirty="0" smtClean="0"/>
          </a:p>
          <a:p>
            <a:endParaRPr lang="es-EC" dirty="0"/>
          </a:p>
          <a:p>
            <a:pPr algn="just"/>
            <a:endParaRPr lang="es-EC" dirty="0" smtClean="0"/>
          </a:p>
          <a:p>
            <a:pPr algn="just"/>
            <a:r>
              <a:rPr lang="es-EC" dirty="0" smtClean="0"/>
              <a:t>La </a:t>
            </a:r>
            <a:r>
              <a:rPr lang="es-EC" dirty="0"/>
              <a:t>infraestructura de la organización es robusta y puede facilitar la implementación de SOA</a:t>
            </a:r>
          </a:p>
        </p:txBody>
      </p:sp>
    </p:spTree>
    <p:extLst>
      <p:ext uri="{BB962C8B-B14F-4D97-AF65-F5344CB8AC3E}">
        <p14:creationId xmlns:p14="http://schemas.microsoft.com/office/powerpoint/2010/main" val="1481495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Metodología a Utilizar</a:t>
            </a:r>
            <a:endParaRPr lang="es-EC" dirty="0"/>
          </a:p>
        </p:txBody>
      </p:sp>
      <p:sp>
        <p:nvSpPr>
          <p:cNvPr id="3" name="Marcador de contenido 2"/>
          <p:cNvSpPr>
            <a:spLocks noGrp="1"/>
          </p:cNvSpPr>
          <p:nvPr>
            <p:ph idx="1"/>
          </p:nvPr>
        </p:nvSpPr>
        <p:spPr/>
        <p:txBody>
          <a:bodyPr/>
          <a:lstStyle/>
          <a:p>
            <a:r>
              <a:rPr lang="es-EC" dirty="0" smtClean="0"/>
              <a:t>La metodología a utilizar es la presentada por IBM.</a:t>
            </a:r>
          </a:p>
          <a:p>
            <a:r>
              <a:rPr lang="es-EC" dirty="0" smtClean="0"/>
              <a:t>El ciclo de vida SOA, tiene como base principal el Gobierno de SOA y los procesos.</a:t>
            </a:r>
          </a:p>
          <a:p>
            <a:r>
              <a:rPr lang="es-EC" dirty="0" smtClean="0"/>
              <a:t>CICLO DE VIDA SOA</a:t>
            </a:r>
          </a:p>
          <a:p>
            <a:pPr lvl="1"/>
            <a:r>
              <a:rPr lang="es-EC" dirty="0" smtClean="0"/>
              <a:t>1raFase.- Modelo</a:t>
            </a:r>
          </a:p>
          <a:p>
            <a:pPr lvl="1"/>
            <a:r>
              <a:rPr lang="es-EC" dirty="0" smtClean="0"/>
              <a:t>2daFase.- Ensamblaje</a:t>
            </a:r>
          </a:p>
          <a:p>
            <a:pPr lvl="1"/>
            <a:r>
              <a:rPr lang="es-EC" dirty="0" smtClean="0"/>
              <a:t>3raFase.- Despliegue</a:t>
            </a:r>
          </a:p>
          <a:p>
            <a:pPr lvl="1"/>
            <a:r>
              <a:rPr lang="es-EC" dirty="0" smtClean="0"/>
              <a:t>4ta.- Gestionar</a:t>
            </a:r>
          </a:p>
          <a:p>
            <a:endParaRPr lang="es-EC" dirty="0"/>
          </a:p>
        </p:txBody>
      </p:sp>
      <p:pic>
        <p:nvPicPr>
          <p:cNvPr id="4"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4570" y="3326064"/>
            <a:ext cx="3748484" cy="3431946"/>
          </a:xfrm>
          <a:prstGeom prst="rect">
            <a:avLst/>
          </a:prstGeom>
        </p:spPr>
      </p:pic>
    </p:spTree>
    <p:extLst>
      <p:ext uri="{BB962C8B-B14F-4D97-AF65-F5344CB8AC3E}">
        <p14:creationId xmlns:p14="http://schemas.microsoft.com/office/powerpoint/2010/main" val="3803847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Ciclo de vida del Gobierno SOA </a:t>
            </a:r>
            <a:endParaRPr lang="es-EC" dirty="0"/>
          </a:p>
        </p:txBody>
      </p:sp>
      <p:sp>
        <p:nvSpPr>
          <p:cNvPr id="5" name="Marcador de contenido 4"/>
          <p:cNvSpPr>
            <a:spLocks noGrp="1"/>
          </p:cNvSpPr>
          <p:nvPr>
            <p:ph idx="1"/>
          </p:nvPr>
        </p:nvSpPr>
        <p:spPr/>
        <p:txBody>
          <a:bodyPr/>
          <a:lstStyle/>
          <a:p>
            <a:r>
              <a:rPr lang="es-EC" dirty="0" smtClean="0"/>
              <a:t>Plantear la necesidad de gobernabilidad.</a:t>
            </a:r>
          </a:p>
          <a:p>
            <a:r>
              <a:rPr lang="es-EC" dirty="0" smtClean="0"/>
              <a:t>Definir el enfoque de gobernabilidad.</a:t>
            </a:r>
          </a:p>
          <a:p>
            <a:r>
              <a:rPr lang="es-EC" dirty="0" smtClean="0"/>
              <a:t>Habilitar el modelo de gobernabilidad de manera incremental</a:t>
            </a:r>
          </a:p>
          <a:p>
            <a:r>
              <a:rPr lang="es-EC" dirty="0" smtClean="0"/>
              <a:t>Monitorear y gestionar los procesos de gobernabilidad.</a:t>
            </a:r>
            <a:endParaRPr lang="es-EC" dirty="0"/>
          </a:p>
        </p:txBody>
      </p:sp>
      <p:pic>
        <p:nvPicPr>
          <p:cNvPr id="7"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t="34201"/>
          <a:stretch/>
        </p:blipFill>
        <p:spPr>
          <a:xfrm>
            <a:off x="3101426" y="4100975"/>
            <a:ext cx="3748484" cy="2258199"/>
          </a:xfrm>
          <a:prstGeom prst="rect">
            <a:avLst/>
          </a:prstGeom>
        </p:spPr>
      </p:pic>
    </p:spTree>
    <p:extLst>
      <p:ext uri="{BB962C8B-B14F-4D97-AF65-F5344CB8AC3E}">
        <p14:creationId xmlns:p14="http://schemas.microsoft.com/office/powerpoint/2010/main" val="359849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Ciclo de vida de SOA</a:t>
            </a:r>
            <a:endParaRPr lang="es-EC" dirty="0"/>
          </a:p>
        </p:txBody>
      </p:sp>
      <p:sp>
        <p:nvSpPr>
          <p:cNvPr id="3" name="Marcador de contenido 2"/>
          <p:cNvSpPr>
            <a:spLocks noGrp="1"/>
          </p:cNvSpPr>
          <p:nvPr>
            <p:ph sz="half" idx="1"/>
          </p:nvPr>
        </p:nvSpPr>
        <p:spPr/>
        <p:txBody>
          <a:bodyPr>
            <a:normAutofit fontScale="92500" lnSpcReduction="10000"/>
          </a:bodyPr>
          <a:lstStyle/>
          <a:p>
            <a:pPr lvl="1"/>
            <a:r>
              <a:rPr lang="es-EC" dirty="0">
                <a:solidFill>
                  <a:schemeClr val="tx1"/>
                </a:solidFill>
              </a:rPr>
              <a:t>1raFase.- </a:t>
            </a:r>
            <a:r>
              <a:rPr lang="es-EC" dirty="0" smtClean="0">
                <a:solidFill>
                  <a:schemeClr val="tx1"/>
                </a:solidFill>
              </a:rPr>
              <a:t>Modelo</a:t>
            </a:r>
          </a:p>
          <a:p>
            <a:pPr marL="457200" lvl="1" indent="0">
              <a:buNone/>
            </a:pPr>
            <a:r>
              <a:rPr lang="es-EC" dirty="0" smtClean="0"/>
              <a:t>Recopila y analiza los requerimiento del negocio, también diseña, estimula y optimiza los procesos del negocio.</a:t>
            </a:r>
          </a:p>
          <a:p>
            <a:pPr lvl="1"/>
            <a:r>
              <a:rPr lang="es-EC" dirty="0" smtClean="0"/>
              <a:t>2daFase</a:t>
            </a:r>
            <a:r>
              <a:rPr lang="es-EC" dirty="0"/>
              <a:t>.- </a:t>
            </a:r>
            <a:r>
              <a:rPr lang="es-EC" dirty="0" smtClean="0"/>
              <a:t>Ensamblaje</a:t>
            </a:r>
          </a:p>
          <a:p>
            <a:pPr marL="457200" lvl="1" indent="0">
              <a:buNone/>
            </a:pPr>
            <a:r>
              <a:rPr lang="es-EC" dirty="0" smtClean="0"/>
              <a:t>Montar los servicios nuevos y existentes para formar los procesos del negocio y optimizarlos.</a:t>
            </a:r>
            <a:endParaRPr lang="es-EC" dirty="0"/>
          </a:p>
          <a:p>
            <a:pPr lvl="1"/>
            <a:r>
              <a:rPr lang="es-EC" dirty="0"/>
              <a:t>3raFase.- </a:t>
            </a:r>
            <a:r>
              <a:rPr lang="es-EC" dirty="0" smtClean="0"/>
              <a:t>Despliegue</a:t>
            </a:r>
          </a:p>
          <a:p>
            <a:pPr marL="457200" lvl="1" indent="0">
              <a:buNone/>
            </a:pPr>
            <a:r>
              <a:rPr lang="es-EC" dirty="0" smtClean="0"/>
              <a:t>Implementar los procesos de negocio.</a:t>
            </a:r>
            <a:endParaRPr lang="es-EC" dirty="0"/>
          </a:p>
          <a:p>
            <a:pPr lvl="1"/>
            <a:r>
              <a:rPr lang="es-EC" dirty="0"/>
              <a:t>4ta.- </a:t>
            </a:r>
            <a:r>
              <a:rPr lang="es-EC" dirty="0" smtClean="0"/>
              <a:t>Gestionar</a:t>
            </a:r>
          </a:p>
          <a:p>
            <a:pPr marL="457200" lvl="1" indent="0">
              <a:buNone/>
            </a:pPr>
            <a:r>
              <a:rPr lang="es-EC" dirty="0" smtClean="0"/>
              <a:t>Administrar y supervisar estos procesos de negocio tanto de la TI y de la perspectiva de negocios.</a:t>
            </a:r>
            <a:endParaRPr lang="es-EC" dirty="0"/>
          </a:p>
          <a:p>
            <a:endParaRPr lang="es-EC" dirty="0"/>
          </a:p>
        </p:txBody>
      </p:sp>
      <p:pic>
        <p:nvPicPr>
          <p:cNvPr id="2054" name="Picture 6" descr="http://bpmnaveia.typepad.com/photos/uncategorized/2008/08/03/ciclodevida.jpg"/>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14385"/>
          <a:stretch/>
        </p:blipFill>
        <p:spPr bwMode="auto">
          <a:xfrm>
            <a:off x="5319712" y="2629695"/>
            <a:ext cx="3724275" cy="251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224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Análisis de la gestión de servicios (Modelaje) </a:t>
            </a:r>
            <a:endParaRPr lang="es-EC" dirty="0"/>
          </a:p>
        </p:txBody>
      </p:sp>
      <p:sp>
        <p:nvSpPr>
          <p:cNvPr id="3" name="Marcador de contenido 2"/>
          <p:cNvSpPr>
            <a:spLocks noGrp="1"/>
          </p:cNvSpPr>
          <p:nvPr>
            <p:ph idx="1"/>
          </p:nvPr>
        </p:nvSpPr>
        <p:spPr/>
        <p:txBody>
          <a:bodyPr/>
          <a:lstStyle/>
          <a:p>
            <a:r>
              <a:rPr lang="es-EC" dirty="0" smtClean="0"/>
              <a:t>Análisis de Requerimientos de negocio.</a:t>
            </a:r>
          </a:p>
          <a:p>
            <a:pPr marL="0" indent="0">
              <a:buNone/>
            </a:pPr>
            <a:r>
              <a:rPr lang="es-EC" dirty="0" smtClean="0"/>
              <a:t>	La organización describe como una empresa orientada a funciones y no a 	procesos</a:t>
            </a:r>
          </a:p>
          <a:p>
            <a:pPr marL="0" indent="0">
              <a:buNone/>
            </a:pPr>
            <a:r>
              <a:rPr lang="es-EC" dirty="0"/>
              <a:t>	E</a:t>
            </a:r>
            <a:r>
              <a:rPr lang="es-EC" dirty="0" smtClean="0"/>
              <a:t>sto quiere decir que no existe tareas comunes entre departamentos (c/u 	cumple con su función), esto no afecta en forma directa a los  	departamentos.</a:t>
            </a:r>
          </a:p>
          <a:p>
            <a:pPr marL="0" indent="0">
              <a:buNone/>
            </a:pPr>
            <a:r>
              <a:rPr lang="es-EC" dirty="0"/>
              <a:t>	</a:t>
            </a:r>
            <a:endParaRPr lang="es-EC" dirty="0" smtClean="0"/>
          </a:p>
          <a:p>
            <a:pPr marL="0" indent="0">
              <a:buNone/>
            </a:pPr>
            <a:r>
              <a:rPr lang="es-EC" dirty="0"/>
              <a:t>	</a:t>
            </a:r>
          </a:p>
        </p:txBody>
      </p:sp>
      <p:pic>
        <p:nvPicPr>
          <p:cNvPr id="4" name="Imagen 3"/>
          <p:cNvPicPr>
            <a:picLocks noChangeAspect="1"/>
          </p:cNvPicPr>
          <p:nvPr/>
        </p:nvPicPr>
        <p:blipFill>
          <a:blip r:embed="rId2"/>
          <a:stretch>
            <a:fillRect/>
          </a:stretch>
        </p:blipFill>
        <p:spPr>
          <a:xfrm>
            <a:off x="1327858" y="4361420"/>
            <a:ext cx="7946144" cy="1910131"/>
          </a:xfrm>
          <a:prstGeom prst="rect">
            <a:avLst/>
          </a:prstGeom>
        </p:spPr>
      </p:pic>
    </p:spTree>
    <p:extLst>
      <p:ext uri="{BB962C8B-B14F-4D97-AF65-F5344CB8AC3E}">
        <p14:creationId xmlns:p14="http://schemas.microsoft.com/office/powerpoint/2010/main" val="225436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INTRODUCCION</a:t>
            </a:r>
            <a:endParaRPr lang="es-EC" dirty="0"/>
          </a:p>
        </p:txBody>
      </p:sp>
      <p:sp>
        <p:nvSpPr>
          <p:cNvPr id="3" name="Marcador de contenido 2"/>
          <p:cNvSpPr>
            <a:spLocks noGrp="1"/>
          </p:cNvSpPr>
          <p:nvPr>
            <p:ph idx="1"/>
          </p:nvPr>
        </p:nvSpPr>
        <p:spPr/>
        <p:txBody>
          <a:bodyPr>
            <a:normAutofit lnSpcReduction="10000"/>
          </a:bodyPr>
          <a:lstStyle/>
          <a:p>
            <a:pPr algn="just"/>
            <a:r>
              <a:rPr lang="es-EC" sz="2400" dirty="0" smtClean="0"/>
              <a:t>El objetivo, es </a:t>
            </a:r>
            <a:r>
              <a:rPr lang="es-EC" sz="2400" dirty="0"/>
              <a:t>observar que existen varias aplicaciones que trabajan </a:t>
            </a:r>
            <a:r>
              <a:rPr lang="es-EC" sz="2400" dirty="0" smtClean="0"/>
              <a:t>independientemente, </a:t>
            </a:r>
            <a:r>
              <a:rPr lang="es-EC" sz="2400" dirty="0"/>
              <a:t>por lo que podemos tener una redundancia al momento de consultar alguna información, por lo que la empresa desea implementar SOA, para poder tener un desarrollo tecnológico en el departamento IT</a:t>
            </a:r>
            <a:r>
              <a:rPr lang="es-EC" sz="2400" dirty="0" smtClean="0"/>
              <a:t>.</a:t>
            </a:r>
          </a:p>
          <a:p>
            <a:pPr algn="just"/>
            <a:endParaRPr lang="es-EC" sz="2400" dirty="0"/>
          </a:p>
          <a:p>
            <a:pPr algn="just"/>
            <a:r>
              <a:rPr lang="es-EC" sz="2400" dirty="0"/>
              <a:t>También observamos que la empresa está orientada a funciones distintas ya que cada departamento cumple una tarea diferente</a:t>
            </a:r>
            <a:r>
              <a:rPr lang="es-EC" sz="2400" dirty="0" smtClean="0"/>
              <a:t>.</a:t>
            </a:r>
            <a:endParaRPr lang="es-EC" dirty="0"/>
          </a:p>
        </p:txBody>
      </p:sp>
    </p:spTree>
    <p:extLst>
      <p:ext uri="{BB962C8B-B14F-4D97-AF65-F5344CB8AC3E}">
        <p14:creationId xmlns:p14="http://schemas.microsoft.com/office/powerpoint/2010/main" val="1821867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C" dirty="0" smtClean="0"/>
              <a:t>Requerimientos funcionales</a:t>
            </a:r>
            <a:endParaRPr lang="es-EC" dirty="0"/>
          </a:p>
        </p:txBody>
      </p:sp>
      <p:sp>
        <p:nvSpPr>
          <p:cNvPr id="3" name="2 Marcador de contenido"/>
          <p:cNvSpPr>
            <a:spLocks noGrp="1"/>
          </p:cNvSpPr>
          <p:nvPr>
            <p:ph idx="1"/>
          </p:nvPr>
        </p:nvSpPr>
        <p:spPr>
          <a:xfrm>
            <a:off x="677334" y="2160589"/>
            <a:ext cx="8596668" cy="4445951"/>
          </a:xfrm>
        </p:spPr>
        <p:txBody>
          <a:bodyPr>
            <a:normAutofit/>
          </a:bodyPr>
          <a:lstStyle/>
          <a:p>
            <a:r>
              <a:rPr lang="es-EC" dirty="0" smtClean="0"/>
              <a:t>Integración de sistemas</a:t>
            </a:r>
          </a:p>
          <a:p>
            <a:r>
              <a:rPr lang="es-EC" dirty="0" smtClean="0"/>
              <a:t>Las aplicaciones de Operación y exportación se puede ver que funcionan de manera independiente.</a:t>
            </a:r>
          </a:p>
          <a:p>
            <a:r>
              <a:rPr lang="es-EC" dirty="0" smtClean="0"/>
              <a:t>Al momento de integrar se busca solucionar los siguientes requerimientos</a:t>
            </a:r>
          </a:p>
          <a:p>
            <a:pPr lvl="1"/>
            <a:r>
              <a:rPr lang="es-EC" dirty="0" smtClean="0"/>
              <a:t>Modularidad.-Se realiza servicios y deja las funciones de negocio  </a:t>
            </a:r>
          </a:p>
          <a:p>
            <a:pPr marL="457200" lvl="1" indent="0">
              <a:buNone/>
            </a:pPr>
            <a:r>
              <a:rPr lang="es-EC" dirty="0" smtClean="0"/>
              <a:t>desacoplados</a:t>
            </a:r>
          </a:p>
          <a:p>
            <a:pPr lvl="1"/>
            <a:r>
              <a:rPr lang="es-EC" dirty="0" smtClean="0"/>
              <a:t>Encapsulamiento.-Oculta la complejidad interna del servicio mientras</a:t>
            </a:r>
          </a:p>
          <a:p>
            <a:pPr marL="457200" lvl="1" indent="0">
              <a:buNone/>
            </a:pPr>
            <a:r>
              <a:rPr lang="es-EC" dirty="0"/>
              <a:t>q</a:t>
            </a:r>
            <a:r>
              <a:rPr lang="es-EC" dirty="0" smtClean="0"/>
              <a:t>ue su funcionalidad es expuesta.</a:t>
            </a:r>
          </a:p>
          <a:p>
            <a:pPr lvl="1"/>
            <a:r>
              <a:rPr lang="es-EC" dirty="0" smtClean="0"/>
              <a:t>Desacoplamiento.-El objetivo es minimizar las dependencias y si es </a:t>
            </a:r>
          </a:p>
          <a:p>
            <a:pPr marL="457200" lvl="1" indent="0">
              <a:buNone/>
            </a:pPr>
            <a:r>
              <a:rPr lang="es-EC" dirty="0" smtClean="0"/>
              <a:t>posible eliminarles en la forma de interacción entre las aplicaciones.</a:t>
            </a:r>
          </a:p>
          <a:p>
            <a:pPr lvl="1"/>
            <a:r>
              <a:rPr lang="es-EC" dirty="0" smtClean="0"/>
              <a:t>Seguridad.- tener un control de accesos a las redes de transportes de</a:t>
            </a:r>
          </a:p>
          <a:p>
            <a:pPr marL="457200" lvl="1" indent="0">
              <a:buNone/>
            </a:pPr>
            <a:r>
              <a:rPr lang="es-EC" dirty="0" smtClean="0"/>
              <a:t>La información .</a:t>
            </a:r>
          </a:p>
          <a:p>
            <a:endParaRPr lang="es-EC"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030" t="53647" r="61838" b="14941"/>
          <a:stretch/>
        </p:blipFill>
        <p:spPr bwMode="auto">
          <a:xfrm>
            <a:off x="7880481" y="3738283"/>
            <a:ext cx="4311519" cy="311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2501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Identificación de servicios ( Análisis Top-Down)</a:t>
            </a:r>
            <a:endParaRPr lang="es-EC" dirty="0"/>
          </a:p>
        </p:txBody>
      </p:sp>
      <p:sp>
        <p:nvSpPr>
          <p:cNvPr id="3" name="Marcador de contenido 2"/>
          <p:cNvSpPr>
            <a:spLocks noGrp="1"/>
          </p:cNvSpPr>
          <p:nvPr>
            <p:ph idx="1"/>
          </p:nvPr>
        </p:nvSpPr>
        <p:spPr/>
        <p:txBody>
          <a:bodyPr/>
          <a:lstStyle/>
          <a:p>
            <a:r>
              <a:rPr lang="es-EC" dirty="0" smtClean="0"/>
              <a:t>Es un análisis de arriba hacia abajo es decir de los procesos a los servicios.</a:t>
            </a:r>
          </a:p>
          <a:p>
            <a:r>
              <a:rPr lang="es-EC" dirty="0" smtClean="0"/>
              <a:t>Pasos </a:t>
            </a:r>
          </a:p>
          <a:p>
            <a:pPr lvl="1"/>
            <a:r>
              <a:rPr lang="es-EC" dirty="0" smtClean="0"/>
              <a:t>Identificar el procesos a analizar.</a:t>
            </a:r>
          </a:p>
          <a:p>
            <a:pPr lvl="1"/>
            <a:r>
              <a:rPr lang="es-EC" dirty="0" smtClean="0"/>
              <a:t>Análisis  de flujo de procesos y sub procesos de cada aplicación a integrar</a:t>
            </a:r>
          </a:p>
          <a:p>
            <a:pPr lvl="1"/>
            <a:r>
              <a:rPr lang="es-EC" dirty="0" smtClean="0"/>
              <a:t>Identificar los casos de uso </a:t>
            </a:r>
          </a:p>
          <a:p>
            <a:pPr lvl="1"/>
            <a:r>
              <a:rPr lang="es-EC" dirty="0" smtClean="0"/>
              <a:t>Exponer los casos de uso como servicios del negocio.</a:t>
            </a:r>
          </a:p>
          <a:p>
            <a:pPr lvl="1"/>
            <a:endParaRPr lang="es-EC" dirty="0"/>
          </a:p>
        </p:txBody>
      </p:sp>
      <p:pic>
        <p:nvPicPr>
          <p:cNvPr id="4" name="Imagen 3"/>
          <p:cNvPicPr>
            <a:picLocks noChangeAspect="1"/>
          </p:cNvPicPr>
          <p:nvPr/>
        </p:nvPicPr>
        <p:blipFill rotWithShape="1">
          <a:blip r:embed="rId2"/>
          <a:srcRect l="12302" t="20410" r="63039" b="69823"/>
          <a:stretch/>
        </p:blipFill>
        <p:spPr>
          <a:xfrm>
            <a:off x="677334" y="4649118"/>
            <a:ext cx="7876916" cy="1949986"/>
          </a:xfrm>
          <a:prstGeom prst="rect">
            <a:avLst/>
          </a:prstGeom>
        </p:spPr>
      </p:pic>
    </p:spTree>
    <p:extLst>
      <p:ext uri="{BB962C8B-B14F-4D97-AF65-F5344CB8AC3E}">
        <p14:creationId xmlns:p14="http://schemas.microsoft.com/office/powerpoint/2010/main" val="253380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Análisis del proceso gestionar viajes</a:t>
            </a:r>
            <a:endParaRPr lang="es-EC" dirty="0"/>
          </a:p>
        </p:txBody>
      </p:sp>
      <p:pic>
        <p:nvPicPr>
          <p:cNvPr id="4" name="Marcador de contenido 3"/>
          <p:cNvPicPr>
            <a:picLocks noGrp="1" noChangeAspect="1"/>
          </p:cNvPicPr>
          <p:nvPr>
            <p:ph idx="1"/>
          </p:nvPr>
        </p:nvPicPr>
        <p:blipFill>
          <a:blip r:embed="rId2"/>
          <a:stretch>
            <a:fillRect/>
          </a:stretch>
        </p:blipFill>
        <p:spPr>
          <a:xfrm>
            <a:off x="1986581" y="1580039"/>
            <a:ext cx="5978173" cy="5049361"/>
          </a:xfrm>
          <a:prstGeom prst="rect">
            <a:avLst/>
          </a:prstGeom>
        </p:spPr>
      </p:pic>
    </p:spTree>
    <p:extLst>
      <p:ext uri="{BB962C8B-B14F-4D97-AF65-F5344CB8AC3E}">
        <p14:creationId xmlns:p14="http://schemas.microsoft.com/office/powerpoint/2010/main" val="2351307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Diagrama de proceso de gestión de viajes</a:t>
            </a:r>
            <a:endParaRPr lang="es-EC" dirty="0"/>
          </a:p>
        </p:txBody>
      </p:sp>
      <p:pic>
        <p:nvPicPr>
          <p:cNvPr id="6" name="Marcador de contenido 5"/>
          <p:cNvPicPr>
            <a:picLocks noGrp="1" noChangeAspect="1"/>
          </p:cNvPicPr>
          <p:nvPr>
            <p:ph idx="1"/>
          </p:nvPr>
        </p:nvPicPr>
        <p:blipFill>
          <a:blip r:embed="rId2"/>
          <a:stretch>
            <a:fillRect/>
          </a:stretch>
        </p:blipFill>
        <p:spPr>
          <a:xfrm>
            <a:off x="-1199495" y="2133600"/>
            <a:ext cx="6889326" cy="5099039"/>
          </a:xfrm>
          <a:prstGeom prst="rect">
            <a:avLst/>
          </a:prstGeom>
        </p:spPr>
      </p:pic>
    </p:spTree>
    <p:extLst>
      <p:ext uri="{BB962C8B-B14F-4D97-AF65-F5344CB8AC3E}">
        <p14:creationId xmlns:p14="http://schemas.microsoft.com/office/powerpoint/2010/main" val="965143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Casos de Uso expuestos como servicios</a:t>
            </a:r>
            <a:endParaRPr lang="es-EC" dirty="0"/>
          </a:p>
        </p:txBody>
      </p:sp>
      <p:sp>
        <p:nvSpPr>
          <p:cNvPr id="3" name="Marcador de contenido 2"/>
          <p:cNvSpPr>
            <a:spLocks noGrp="1"/>
          </p:cNvSpPr>
          <p:nvPr>
            <p:ph idx="1"/>
          </p:nvPr>
        </p:nvSpPr>
        <p:spPr/>
        <p:txBody>
          <a:bodyPr/>
          <a:lstStyle/>
          <a:p>
            <a:r>
              <a:rPr lang="es-EC" dirty="0" smtClean="0"/>
              <a:t>Solicitar viaje.- Este servicio consiste en la posibilidad de que cada empleado solicite viajes atreves de la locaciones de la organización</a:t>
            </a:r>
          </a:p>
          <a:p>
            <a:r>
              <a:rPr lang="es-EC" dirty="0" smtClean="0"/>
              <a:t>Aprobar Viaje.-El gerente encargado del empleado tiene que aprobar la solicitud o negarla. Lo que brinda al gerente un servicio de aplicación de solicitudes</a:t>
            </a:r>
          </a:p>
          <a:p>
            <a:endParaRPr lang="es-EC" dirty="0" smtClean="0"/>
          </a:p>
          <a:p>
            <a:endParaRPr lang="es-EC" dirty="0"/>
          </a:p>
        </p:txBody>
      </p:sp>
      <p:pic>
        <p:nvPicPr>
          <p:cNvPr id="5" name="Imagen 4"/>
          <p:cNvPicPr>
            <a:picLocks noChangeAspect="1"/>
          </p:cNvPicPr>
          <p:nvPr/>
        </p:nvPicPr>
        <p:blipFill>
          <a:blip r:embed="rId2"/>
          <a:stretch>
            <a:fillRect/>
          </a:stretch>
        </p:blipFill>
        <p:spPr>
          <a:xfrm>
            <a:off x="1135380" y="3825240"/>
            <a:ext cx="3733800" cy="990600"/>
          </a:xfrm>
          <a:prstGeom prst="rect">
            <a:avLst/>
          </a:prstGeom>
        </p:spPr>
      </p:pic>
      <p:pic>
        <p:nvPicPr>
          <p:cNvPr id="6" name="Imagen 5"/>
          <p:cNvPicPr>
            <a:picLocks noChangeAspect="1"/>
          </p:cNvPicPr>
          <p:nvPr/>
        </p:nvPicPr>
        <p:blipFill>
          <a:blip r:embed="rId3"/>
          <a:stretch>
            <a:fillRect/>
          </a:stretch>
        </p:blipFill>
        <p:spPr>
          <a:xfrm>
            <a:off x="4869181" y="4743450"/>
            <a:ext cx="4594860" cy="2114550"/>
          </a:xfrm>
          <a:prstGeom prst="rect">
            <a:avLst/>
          </a:prstGeom>
        </p:spPr>
      </p:pic>
    </p:spTree>
    <p:extLst>
      <p:ext uri="{BB962C8B-B14F-4D97-AF65-F5344CB8AC3E}">
        <p14:creationId xmlns:p14="http://schemas.microsoft.com/office/powerpoint/2010/main" val="4203701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Análisis de proceso gestionar ausencias</a:t>
            </a:r>
            <a:endParaRPr lang="es-EC" dirty="0"/>
          </a:p>
        </p:txBody>
      </p:sp>
      <p:pic>
        <p:nvPicPr>
          <p:cNvPr id="4" name="Marcador de contenido 3"/>
          <p:cNvPicPr>
            <a:picLocks noGrp="1" noChangeAspect="1"/>
          </p:cNvPicPr>
          <p:nvPr>
            <p:ph idx="1"/>
          </p:nvPr>
        </p:nvPicPr>
        <p:blipFill>
          <a:blip r:embed="rId2"/>
          <a:stretch>
            <a:fillRect/>
          </a:stretch>
        </p:blipFill>
        <p:spPr>
          <a:xfrm>
            <a:off x="2090230" y="1566228"/>
            <a:ext cx="5770876" cy="4697412"/>
          </a:xfrm>
          <a:prstGeom prst="rect">
            <a:avLst/>
          </a:prstGeom>
        </p:spPr>
      </p:pic>
    </p:spTree>
    <p:extLst>
      <p:ext uri="{BB962C8B-B14F-4D97-AF65-F5344CB8AC3E}">
        <p14:creationId xmlns:p14="http://schemas.microsoft.com/office/powerpoint/2010/main" val="3397846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pic>
        <p:nvPicPr>
          <p:cNvPr id="4" name="Marcador de contenido 3"/>
          <p:cNvPicPr>
            <a:picLocks noGrp="1" noChangeAspect="1"/>
          </p:cNvPicPr>
          <p:nvPr>
            <p:ph idx="1"/>
          </p:nvPr>
        </p:nvPicPr>
        <p:blipFill>
          <a:blip r:embed="rId2"/>
          <a:stretch>
            <a:fillRect/>
          </a:stretch>
        </p:blipFill>
        <p:spPr>
          <a:xfrm>
            <a:off x="-618066" y="203200"/>
            <a:ext cx="8583892" cy="4307668"/>
          </a:xfrm>
          <a:prstGeom prst="rect">
            <a:avLst/>
          </a:prstGeom>
        </p:spPr>
      </p:pic>
    </p:spTree>
    <p:extLst>
      <p:ext uri="{BB962C8B-B14F-4D97-AF65-F5344CB8AC3E}">
        <p14:creationId xmlns:p14="http://schemas.microsoft.com/office/powerpoint/2010/main" val="274793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Casos de Uso expuestos como servicios</a:t>
            </a:r>
          </a:p>
        </p:txBody>
      </p:sp>
      <p:sp>
        <p:nvSpPr>
          <p:cNvPr id="3" name="Marcador de contenido 2"/>
          <p:cNvSpPr>
            <a:spLocks noGrp="1"/>
          </p:cNvSpPr>
          <p:nvPr>
            <p:ph idx="1"/>
          </p:nvPr>
        </p:nvSpPr>
        <p:spPr/>
        <p:txBody>
          <a:bodyPr/>
          <a:lstStyle/>
          <a:p>
            <a:r>
              <a:rPr lang="es-EC" dirty="0" smtClean="0"/>
              <a:t>Solicitar ausencia.- El empleado puede solicitar ausencia e ingresar la justificación para la aprobación de la misma.</a:t>
            </a:r>
          </a:p>
          <a:p>
            <a:endParaRPr lang="es-EC" dirty="0" smtClean="0"/>
          </a:p>
          <a:p>
            <a:endParaRPr lang="es-EC" dirty="0" smtClean="0"/>
          </a:p>
          <a:p>
            <a:endParaRPr lang="es-EC" dirty="0"/>
          </a:p>
          <a:p>
            <a:endParaRPr lang="es-EC" dirty="0"/>
          </a:p>
          <a:p>
            <a:r>
              <a:rPr lang="es-EC" dirty="0" smtClean="0"/>
              <a:t>Validar Usuario.- Da seguridad a la información del usuario exigiendo el ingreso de la calve del mismo</a:t>
            </a:r>
          </a:p>
          <a:p>
            <a:endParaRPr lang="es-EC" dirty="0"/>
          </a:p>
        </p:txBody>
      </p:sp>
      <p:pic>
        <p:nvPicPr>
          <p:cNvPr id="4" name="Imagen 3"/>
          <p:cNvPicPr>
            <a:picLocks noChangeAspect="1"/>
          </p:cNvPicPr>
          <p:nvPr/>
        </p:nvPicPr>
        <p:blipFill>
          <a:blip r:embed="rId2"/>
          <a:stretch>
            <a:fillRect/>
          </a:stretch>
        </p:blipFill>
        <p:spPr>
          <a:xfrm>
            <a:off x="3049905" y="3062750"/>
            <a:ext cx="3486150" cy="1038225"/>
          </a:xfrm>
          <a:prstGeom prst="rect">
            <a:avLst/>
          </a:prstGeom>
        </p:spPr>
      </p:pic>
      <p:pic>
        <p:nvPicPr>
          <p:cNvPr id="5" name="Imagen 4"/>
          <p:cNvPicPr>
            <a:picLocks noChangeAspect="1"/>
          </p:cNvPicPr>
          <p:nvPr/>
        </p:nvPicPr>
        <p:blipFill>
          <a:blip r:embed="rId3"/>
          <a:stretch>
            <a:fillRect/>
          </a:stretch>
        </p:blipFill>
        <p:spPr>
          <a:xfrm>
            <a:off x="3049905" y="5588924"/>
            <a:ext cx="4076700" cy="904875"/>
          </a:xfrm>
          <a:prstGeom prst="rect">
            <a:avLst/>
          </a:prstGeom>
        </p:spPr>
      </p:pic>
    </p:spTree>
    <p:extLst>
      <p:ext uri="{BB962C8B-B14F-4D97-AF65-F5344CB8AC3E}">
        <p14:creationId xmlns:p14="http://schemas.microsoft.com/office/powerpoint/2010/main" val="1426651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Casos de Uso expuestos como servicios</a:t>
            </a:r>
          </a:p>
        </p:txBody>
      </p:sp>
      <p:sp>
        <p:nvSpPr>
          <p:cNvPr id="3" name="Marcador de contenido 2"/>
          <p:cNvSpPr>
            <a:spLocks noGrp="1"/>
          </p:cNvSpPr>
          <p:nvPr>
            <p:ph idx="1"/>
          </p:nvPr>
        </p:nvSpPr>
        <p:spPr/>
        <p:txBody>
          <a:bodyPr/>
          <a:lstStyle/>
          <a:p>
            <a:r>
              <a:rPr lang="es-EC" dirty="0"/>
              <a:t>Aprobar solicitud.- permite que la solicitud del empleado sea analizada por su supervisor para aprobarla o no .</a:t>
            </a:r>
          </a:p>
          <a:p>
            <a:endParaRPr lang="es-EC" dirty="0"/>
          </a:p>
        </p:txBody>
      </p:sp>
      <p:pic>
        <p:nvPicPr>
          <p:cNvPr id="4" name="Imagen 3"/>
          <p:cNvPicPr>
            <a:picLocks noChangeAspect="1"/>
          </p:cNvPicPr>
          <p:nvPr/>
        </p:nvPicPr>
        <p:blipFill>
          <a:blip r:embed="rId2"/>
          <a:stretch>
            <a:fillRect/>
          </a:stretch>
        </p:blipFill>
        <p:spPr>
          <a:xfrm>
            <a:off x="3361180" y="2976562"/>
            <a:ext cx="4114040" cy="2026680"/>
          </a:xfrm>
          <a:prstGeom prst="rect">
            <a:avLst/>
          </a:prstGeom>
        </p:spPr>
      </p:pic>
    </p:spTree>
    <p:extLst>
      <p:ext uri="{BB962C8B-B14F-4D97-AF65-F5344CB8AC3E}">
        <p14:creationId xmlns:p14="http://schemas.microsoft.com/office/powerpoint/2010/main" val="2824666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Cuadro de servicios obtenidos</a:t>
            </a:r>
            <a:endParaRPr lang="es-EC" dirty="0"/>
          </a:p>
        </p:txBody>
      </p:sp>
      <p:pic>
        <p:nvPicPr>
          <p:cNvPr id="4" name="Marcador de contenido 3"/>
          <p:cNvPicPr>
            <a:picLocks noGrp="1" noChangeAspect="1"/>
          </p:cNvPicPr>
          <p:nvPr>
            <p:ph idx="1"/>
          </p:nvPr>
        </p:nvPicPr>
        <p:blipFill>
          <a:blip r:embed="rId2"/>
          <a:stretch>
            <a:fillRect/>
          </a:stretch>
        </p:blipFill>
        <p:spPr>
          <a:xfrm>
            <a:off x="1126984" y="1270000"/>
            <a:ext cx="6942595" cy="5593375"/>
          </a:xfrm>
          <a:prstGeom prst="rect">
            <a:avLst/>
          </a:prstGeom>
        </p:spPr>
      </p:pic>
    </p:spTree>
    <p:extLst>
      <p:ext uri="{BB962C8B-B14F-4D97-AF65-F5344CB8AC3E}">
        <p14:creationId xmlns:p14="http://schemas.microsoft.com/office/powerpoint/2010/main" val="2178455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IT en la organización </a:t>
            </a:r>
            <a:endParaRPr lang="es-EC" dirty="0"/>
          </a:p>
        </p:txBody>
      </p:sp>
      <p:sp>
        <p:nvSpPr>
          <p:cNvPr id="3" name="Marcador de contenido 2"/>
          <p:cNvSpPr>
            <a:spLocks noGrp="1"/>
          </p:cNvSpPr>
          <p:nvPr>
            <p:ph idx="1"/>
          </p:nvPr>
        </p:nvSpPr>
        <p:spPr/>
        <p:txBody>
          <a:bodyPr>
            <a:normAutofit/>
          </a:bodyPr>
          <a:lstStyle/>
          <a:p>
            <a:pPr algn="just"/>
            <a:r>
              <a:rPr lang="es-EC" sz="2600" dirty="0"/>
              <a:t>Andes </a:t>
            </a:r>
            <a:r>
              <a:rPr lang="es-EC" sz="2600" dirty="0" err="1"/>
              <a:t>Petroleum</a:t>
            </a:r>
            <a:r>
              <a:rPr lang="es-EC" sz="2600" dirty="0"/>
              <a:t> es una empresa dedicada a la extracción y producción de petróleo la cual maneja un sin número de </a:t>
            </a:r>
            <a:r>
              <a:rPr lang="es-EC" sz="2600" dirty="0" smtClean="0"/>
              <a:t>procesos, </a:t>
            </a:r>
            <a:r>
              <a:rPr lang="es-EC" sz="2600" dirty="0"/>
              <a:t>los cuales tienen relación al manejo de reservas y el manejo de los flujos de hidrocarburos a través de sus facilidades de producción hacia los puntos de almacenamiento y entrega.</a:t>
            </a:r>
          </a:p>
        </p:txBody>
      </p:sp>
    </p:spTree>
    <p:extLst>
      <p:ext uri="{BB962C8B-B14F-4D97-AF65-F5344CB8AC3E}">
        <p14:creationId xmlns:p14="http://schemas.microsoft.com/office/powerpoint/2010/main" val="3699272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Cuál seria la mejora en la empresa si se implementa SOA?</a:t>
            </a:r>
            <a:endParaRPr lang="es-EC" dirty="0"/>
          </a:p>
        </p:txBody>
      </p:sp>
      <p:sp>
        <p:nvSpPr>
          <p:cNvPr id="3" name="Marcador de contenido 2"/>
          <p:cNvSpPr>
            <a:spLocks noGrp="1"/>
          </p:cNvSpPr>
          <p:nvPr>
            <p:ph idx="1"/>
          </p:nvPr>
        </p:nvSpPr>
        <p:spPr>
          <a:xfrm>
            <a:off x="2940474" y="2526349"/>
            <a:ext cx="8596668" cy="3880773"/>
          </a:xfrm>
        </p:spPr>
        <p:txBody>
          <a:bodyPr/>
          <a:lstStyle/>
          <a:p>
            <a:r>
              <a:rPr lang="es-EC" b="1" dirty="0" smtClean="0"/>
              <a:t>Integración empresarial</a:t>
            </a:r>
          </a:p>
          <a:p>
            <a:r>
              <a:rPr lang="es-EC" dirty="0" smtClean="0"/>
              <a:t>Usuarios y canales de atención </a:t>
            </a:r>
          </a:p>
          <a:p>
            <a:r>
              <a:rPr lang="es-EC" dirty="0"/>
              <a:t>Usuarios y canales de atención </a:t>
            </a:r>
          </a:p>
          <a:p>
            <a:endParaRPr lang="es-EC" dirty="0"/>
          </a:p>
        </p:txBody>
      </p:sp>
    </p:spTree>
    <p:extLst>
      <p:ext uri="{BB962C8B-B14F-4D97-AF65-F5344CB8AC3E}">
        <p14:creationId xmlns:p14="http://schemas.microsoft.com/office/powerpoint/2010/main" val="2516004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Integración empresarial</a:t>
            </a:r>
          </a:p>
        </p:txBody>
      </p:sp>
      <p:sp>
        <p:nvSpPr>
          <p:cNvPr id="3" name="Marcador de contenido 2"/>
          <p:cNvSpPr>
            <a:spLocks noGrp="1"/>
          </p:cNvSpPr>
          <p:nvPr>
            <p:ph idx="1"/>
          </p:nvPr>
        </p:nvSpPr>
        <p:spPr/>
        <p:txBody>
          <a:bodyPr/>
          <a:lstStyle/>
          <a:p>
            <a:r>
              <a:rPr lang="es-EC" dirty="0" smtClean="0"/>
              <a:t>Permitir integrar a los sistemas del campo para que den información en el tiempo real a los sistemas de información sin la necesidad de la intervención del ser humano.</a:t>
            </a:r>
          </a:p>
          <a:p>
            <a:r>
              <a:rPr lang="es-EC" dirty="0" smtClean="0"/>
              <a:t>Monitorear puntos de falla claves en procesos del negocio.</a:t>
            </a:r>
          </a:p>
          <a:p>
            <a:r>
              <a:rPr lang="es-EC" dirty="0" smtClean="0"/>
              <a:t>Eliminar los repositorios redundantes</a:t>
            </a:r>
          </a:p>
          <a:p>
            <a:r>
              <a:rPr lang="es-EC" dirty="0" smtClean="0"/>
              <a:t>Mejorar la calidad de los servicios.</a:t>
            </a:r>
          </a:p>
          <a:p>
            <a:endParaRPr lang="es-EC" dirty="0"/>
          </a:p>
          <a:p>
            <a:r>
              <a:rPr lang="es-EC" dirty="0" smtClean="0"/>
              <a:t>Flexibilidad</a:t>
            </a:r>
          </a:p>
          <a:p>
            <a:r>
              <a:rPr lang="es-EC" dirty="0" smtClean="0"/>
              <a:t>Eliminar procesos manuales permitiendo la consistencia de información entre aplicaciones y administrando la intervención humana para reducir errores.</a:t>
            </a:r>
          </a:p>
          <a:p>
            <a:pPr marL="0" indent="0">
              <a:buNone/>
            </a:pPr>
            <a:endParaRPr lang="es-EC" dirty="0" smtClean="0"/>
          </a:p>
          <a:p>
            <a:endParaRPr lang="es-EC" dirty="0"/>
          </a:p>
        </p:txBody>
      </p:sp>
    </p:spTree>
    <p:extLst>
      <p:ext uri="{BB962C8B-B14F-4D97-AF65-F5344CB8AC3E}">
        <p14:creationId xmlns:p14="http://schemas.microsoft.com/office/powerpoint/2010/main" val="2546880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a:t>Usuarios y canales de atención </a:t>
            </a:r>
            <a:br>
              <a:rPr lang="es-EC" dirty="0"/>
            </a:br>
            <a:endParaRPr lang="es-EC" dirty="0"/>
          </a:p>
        </p:txBody>
      </p:sp>
      <p:sp>
        <p:nvSpPr>
          <p:cNvPr id="3" name="Marcador de contenido 2"/>
          <p:cNvSpPr>
            <a:spLocks noGrp="1"/>
          </p:cNvSpPr>
          <p:nvPr>
            <p:ph idx="1"/>
          </p:nvPr>
        </p:nvSpPr>
        <p:spPr/>
        <p:txBody>
          <a:bodyPr/>
          <a:lstStyle/>
          <a:p>
            <a:r>
              <a:rPr lang="es-EC" dirty="0" smtClean="0"/>
              <a:t>Permitirá a los funcionarios el acceder a las funciones aplicando a través de varios canales.</a:t>
            </a:r>
          </a:p>
          <a:p>
            <a:pPr lvl="1"/>
            <a:r>
              <a:rPr lang="es-EC" dirty="0" smtClean="0"/>
              <a:t>Intranet	</a:t>
            </a:r>
          </a:p>
          <a:p>
            <a:pPr lvl="1"/>
            <a:r>
              <a:rPr lang="es-EC" dirty="0" smtClean="0"/>
              <a:t>Desde la aplicación de la empresa utilizando protocolos de comunicación establecido.</a:t>
            </a:r>
            <a:endParaRPr lang="es-EC" dirty="0"/>
          </a:p>
        </p:txBody>
      </p:sp>
    </p:spTree>
    <p:extLst>
      <p:ext uri="{BB962C8B-B14F-4D97-AF65-F5344CB8AC3E}">
        <p14:creationId xmlns:p14="http://schemas.microsoft.com/office/powerpoint/2010/main" val="2977019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a:t>Usuarios y canales de atención </a:t>
            </a:r>
            <a:br>
              <a:rPr lang="es-EC" dirty="0"/>
            </a:br>
            <a:endParaRPr lang="es-EC" dirty="0"/>
          </a:p>
        </p:txBody>
      </p:sp>
      <p:sp>
        <p:nvSpPr>
          <p:cNvPr id="3" name="Marcador de contenido 2"/>
          <p:cNvSpPr>
            <a:spLocks noGrp="1"/>
          </p:cNvSpPr>
          <p:nvPr>
            <p:ph idx="1"/>
          </p:nvPr>
        </p:nvSpPr>
        <p:spPr/>
        <p:txBody>
          <a:bodyPr/>
          <a:lstStyle/>
          <a:p>
            <a:r>
              <a:rPr lang="es-EC" dirty="0" smtClean="0"/>
              <a:t>Tendrá una interfaz diferente pero se accede  y presenta la misma información y funciones de negocio almacenadas.</a:t>
            </a:r>
          </a:p>
          <a:p>
            <a:r>
              <a:rPr lang="es-EC" dirty="0" smtClean="0"/>
              <a:t>Tipos de función de negocio</a:t>
            </a:r>
          </a:p>
          <a:p>
            <a:pPr lvl="1"/>
            <a:r>
              <a:rPr lang="es-EC" dirty="0" smtClean="0"/>
              <a:t>Función de autentificación y autorización </a:t>
            </a:r>
          </a:p>
          <a:p>
            <a:pPr lvl="1"/>
            <a:r>
              <a:rPr lang="es-EC" dirty="0" smtClean="0"/>
              <a:t>Función de registros</a:t>
            </a:r>
          </a:p>
          <a:p>
            <a:pPr lvl="1"/>
            <a:r>
              <a:rPr lang="es-EC" dirty="0" smtClean="0"/>
              <a:t>Función de aprobación</a:t>
            </a:r>
          </a:p>
          <a:p>
            <a:pPr lvl="1"/>
            <a:r>
              <a:rPr lang="es-EC" dirty="0" smtClean="0"/>
              <a:t>Función de beneficios</a:t>
            </a:r>
          </a:p>
          <a:p>
            <a:pPr lvl="1"/>
            <a:r>
              <a:rPr lang="es-EC" dirty="0" smtClean="0"/>
              <a:t>Función de consulta de datos personales</a:t>
            </a:r>
          </a:p>
          <a:p>
            <a:pPr lvl="1"/>
            <a:r>
              <a:rPr lang="es-EC" dirty="0" smtClean="0"/>
              <a:t>Función de reportes </a:t>
            </a:r>
          </a:p>
          <a:p>
            <a:pPr lvl="1"/>
            <a:r>
              <a:rPr lang="es-EC" dirty="0" smtClean="0"/>
              <a:t>Función de noticias</a:t>
            </a:r>
          </a:p>
          <a:p>
            <a:endParaRPr lang="es-EC" dirty="0"/>
          </a:p>
        </p:txBody>
      </p:sp>
    </p:spTree>
    <p:extLst>
      <p:ext uri="{BB962C8B-B14F-4D97-AF65-F5344CB8AC3E}">
        <p14:creationId xmlns:p14="http://schemas.microsoft.com/office/powerpoint/2010/main" val="260302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Estructura del departamento de </a:t>
            </a:r>
            <a:r>
              <a:rPr lang="es-EC" b="1" dirty="0" smtClean="0"/>
              <a:t>IT</a:t>
            </a:r>
            <a:endParaRPr lang="es-EC" dirty="0"/>
          </a:p>
        </p:txBody>
      </p:sp>
      <p:sp>
        <p:nvSpPr>
          <p:cNvPr id="3" name="Marcador de contenido 2"/>
          <p:cNvSpPr>
            <a:spLocks noGrp="1"/>
          </p:cNvSpPr>
          <p:nvPr>
            <p:ph idx="1"/>
          </p:nvPr>
        </p:nvSpPr>
        <p:spPr/>
        <p:txBody>
          <a:bodyPr>
            <a:normAutofit/>
          </a:bodyPr>
          <a:lstStyle/>
          <a:p>
            <a:pPr algn="just"/>
            <a:r>
              <a:rPr lang="es-EC" sz="2000" dirty="0" smtClean="0"/>
              <a:t>Se </a:t>
            </a:r>
            <a:r>
              <a:rPr lang="es-EC" sz="2000" dirty="0"/>
              <a:t>encuentra en un nivel asesor, aunque no se encuentra en medio de la cadena de valor de la organización, da soporte a todo el proceso del negocio. </a:t>
            </a:r>
            <a:r>
              <a:rPr lang="es-EC" sz="2000" dirty="0" smtClean="0"/>
              <a:t>Dando a conocer así su estructura:</a:t>
            </a:r>
            <a:endParaRPr lang="es-EC" sz="2000" dirty="0"/>
          </a:p>
          <a:p>
            <a:pPr lvl="1" algn="just"/>
            <a:r>
              <a:rPr lang="es-EC" sz="2000" dirty="0" smtClean="0"/>
              <a:t>Infraestructura </a:t>
            </a:r>
            <a:endParaRPr lang="es-EC" sz="2000" dirty="0"/>
          </a:p>
          <a:p>
            <a:pPr lvl="1" algn="just"/>
            <a:r>
              <a:rPr lang="es-EC" sz="2000" dirty="0" smtClean="0"/>
              <a:t>Redes </a:t>
            </a:r>
            <a:endParaRPr lang="es-EC" sz="2000" dirty="0"/>
          </a:p>
          <a:p>
            <a:pPr lvl="1" algn="just"/>
            <a:r>
              <a:rPr lang="es-EC" sz="2000" dirty="0" smtClean="0"/>
              <a:t>Telecomunicaciones </a:t>
            </a:r>
            <a:endParaRPr lang="es-EC" sz="2000" dirty="0"/>
          </a:p>
          <a:p>
            <a:pPr lvl="1" algn="just"/>
            <a:r>
              <a:rPr lang="es-EC" sz="2000" dirty="0" smtClean="0"/>
              <a:t>Soluciones </a:t>
            </a:r>
            <a:r>
              <a:rPr lang="es-EC" sz="2000" dirty="0"/>
              <a:t>de negocios </a:t>
            </a:r>
          </a:p>
          <a:p>
            <a:pPr lvl="1" algn="just"/>
            <a:r>
              <a:rPr lang="es-EC" sz="2000" dirty="0" smtClean="0"/>
              <a:t>Servicio </a:t>
            </a:r>
            <a:r>
              <a:rPr lang="es-EC" sz="2000" dirty="0"/>
              <a:t>al </a:t>
            </a:r>
            <a:r>
              <a:rPr lang="es-EC" sz="2000" dirty="0" smtClean="0"/>
              <a:t>cliente</a:t>
            </a:r>
            <a:endParaRPr lang="es-EC" sz="2000" dirty="0"/>
          </a:p>
        </p:txBody>
      </p:sp>
    </p:spTree>
    <p:extLst>
      <p:ext uri="{BB962C8B-B14F-4D97-AF65-F5344CB8AC3E}">
        <p14:creationId xmlns:p14="http://schemas.microsoft.com/office/powerpoint/2010/main" val="4156519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Arquitectura </a:t>
            </a:r>
            <a:r>
              <a:rPr lang="es-EC" b="1" dirty="0" smtClean="0"/>
              <a:t>de </a:t>
            </a:r>
            <a:r>
              <a:rPr lang="es-EC" b="1" dirty="0"/>
              <a:t>la </a:t>
            </a:r>
            <a:r>
              <a:rPr lang="es-EC" b="1" dirty="0" smtClean="0"/>
              <a:t>Organización</a:t>
            </a:r>
            <a:endParaRPr lang="es-EC" dirty="0"/>
          </a:p>
        </p:txBody>
      </p:sp>
      <p:pic>
        <p:nvPicPr>
          <p:cNvPr id="4" name="Marcador de contenido 3"/>
          <p:cNvPicPr>
            <a:picLocks noGrp="1"/>
          </p:cNvPicPr>
          <p:nvPr>
            <p:ph idx="1"/>
          </p:nvPr>
        </p:nvPicPr>
        <p:blipFill>
          <a:blip r:embed="rId2"/>
          <a:stretch>
            <a:fillRect/>
          </a:stretch>
        </p:blipFill>
        <p:spPr>
          <a:xfrm>
            <a:off x="1487278" y="1498294"/>
            <a:ext cx="5883007" cy="5067759"/>
          </a:xfrm>
          <a:prstGeom prst="rect">
            <a:avLst/>
          </a:prstGeom>
        </p:spPr>
      </p:pic>
    </p:spTree>
    <p:extLst>
      <p:ext uri="{BB962C8B-B14F-4D97-AF65-F5344CB8AC3E}">
        <p14:creationId xmlns:p14="http://schemas.microsoft.com/office/powerpoint/2010/main" val="400208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ANÁLISIS DE LOS </a:t>
            </a:r>
            <a:r>
              <a:rPr lang="es-EC" b="1" dirty="0" smtClean="0"/>
              <a:t>RESULTADOS</a:t>
            </a:r>
            <a:endParaRPr lang="es-EC" dirty="0"/>
          </a:p>
        </p:txBody>
      </p:sp>
      <p:sp>
        <p:nvSpPr>
          <p:cNvPr id="3" name="Marcador de contenido 2"/>
          <p:cNvSpPr>
            <a:spLocks noGrp="1"/>
          </p:cNvSpPr>
          <p:nvPr>
            <p:ph idx="1"/>
          </p:nvPr>
        </p:nvSpPr>
        <p:spPr>
          <a:xfrm>
            <a:off x="677334" y="2160589"/>
            <a:ext cx="8596668" cy="3667717"/>
          </a:xfrm>
        </p:spPr>
        <p:txBody>
          <a:bodyPr>
            <a:normAutofit fontScale="92500" lnSpcReduction="10000"/>
          </a:bodyPr>
          <a:lstStyle/>
          <a:p>
            <a:pPr algn="just"/>
            <a:r>
              <a:rPr lang="es-EC" dirty="0"/>
              <a:t>Para la parte de Procesos la evaluación se centra en cuatro puntos fundamentales los cuales sean analizados uno por uno en la evaluación correspondiente con el fin de obtener el nivel respecto a procesos de la organización en SOA</a:t>
            </a:r>
            <a:r>
              <a:rPr lang="es-EC" dirty="0" smtClean="0"/>
              <a:t>:</a:t>
            </a:r>
          </a:p>
          <a:p>
            <a:pPr lvl="1" algn="just"/>
            <a:r>
              <a:rPr lang="es-EC" b="1" dirty="0" smtClean="0"/>
              <a:t>Experiencia de la organización en SOA </a:t>
            </a:r>
            <a:endParaRPr lang="es-EC" dirty="0" smtClean="0"/>
          </a:p>
          <a:p>
            <a:pPr lvl="1" algn="just"/>
            <a:r>
              <a:rPr lang="es-EC" b="1" dirty="0" smtClean="0"/>
              <a:t>Nivel de la organización para soportar SOA </a:t>
            </a:r>
            <a:endParaRPr lang="es-EC" dirty="0" smtClean="0"/>
          </a:p>
          <a:p>
            <a:pPr lvl="1" algn="just"/>
            <a:r>
              <a:rPr lang="es-EC" b="1" dirty="0" smtClean="0"/>
              <a:t>Nivel de percepción de SOA por parte de los </a:t>
            </a:r>
            <a:r>
              <a:rPr lang="es-EC" b="1" dirty="0" err="1" smtClean="0"/>
              <a:t>stakeholders</a:t>
            </a:r>
            <a:r>
              <a:rPr lang="es-EC" b="1" dirty="0" smtClean="0"/>
              <a:t> en la organización </a:t>
            </a:r>
            <a:endParaRPr lang="es-EC" dirty="0" smtClean="0"/>
          </a:p>
          <a:p>
            <a:pPr lvl="1" algn="just"/>
            <a:r>
              <a:rPr lang="es-EC" b="1" dirty="0" smtClean="0"/>
              <a:t>Herramientas para diseñar servicios de la organización</a:t>
            </a:r>
          </a:p>
          <a:p>
            <a:pPr lvl="1"/>
            <a:r>
              <a:rPr lang="es-EC" b="1" dirty="0" smtClean="0"/>
              <a:t>Niveles en los que se encuentra la organización con respecto a la habilidad de crear nuevas aplicaciones desde servicios existentes  </a:t>
            </a:r>
            <a:endParaRPr lang="es-EC" dirty="0" smtClean="0"/>
          </a:p>
          <a:p>
            <a:pPr lvl="1"/>
            <a:r>
              <a:rPr lang="es-EC" b="1" dirty="0" smtClean="0"/>
              <a:t>Capacidad de la organización para crear servicios rápida y fácilmente por parte de la organización. </a:t>
            </a:r>
            <a:endParaRPr lang="es-EC" dirty="0" smtClean="0"/>
          </a:p>
          <a:p>
            <a:pPr lvl="1"/>
            <a:r>
              <a:rPr lang="es-EC" b="1" dirty="0" err="1" smtClean="0"/>
              <a:t>Reuso</a:t>
            </a:r>
            <a:r>
              <a:rPr lang="es-EC" b="1" dirty="0" smtClean="0"/>
              <a:t> de aplicaciones existentes parte de la organización.</a:t>
            </a:r>
            <a:endParaRPr lang="es-EC" dirty="0"/>
          </a:p>
        </p:txBody>
      </p:sp>
    </p:spTree>
    <p:extLst>
      <p:ext uri="{BB962C8B-B14F-4D97-AF65-F5344CB8AC3E}">
        <p14:creationId xmlns:p14="http://schemas.microsoft.com/office/powerpoint/2010/main" val="305359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a:t>EXPERIENCIA DE LA ORGANIZACIÓN EN SOA </a:t>
            </a:r>
            <a:endParaRPr lang="es-EC" dirty="0"/>
          </a:p>
        </p:txBody>
      </p:sp>
      <p:sp>
        <p:nvSpPr>
          <p:cNvPr id="3" name="Marcador de contenido 2"/>
          <p:cNvSpPr>
            <a:spLocks noGrp="1"/>
          </p:cNvSpPr>
          <p:nvPr>
            <p:ph idx="1"/>
          </p:nvPr>
        </p:nvSpPr>
        <p:spPr/>
        <p:txBody>
          <a:bodyPr/>
          <a:lstStyle/>
          <a:p>
            <a:pPr lvl="0" algn="just"/>
            <a:r>
              <a:rPr lang="es-EC" dirty="0"/>
              <a:t>En el momento actual la empresa no posee un diseño ni implementación de SOA a nivel empresarial y muy poca en sus líneas de negocio </a:t>
            </a:r>
          </a:p>
          <a:p>
            <a:pPr lvl="0" algn="just"/>
            <a:r>
              <a:rPr lang="es-EC" dirty="0"/>
              <a:t>La organización tiene en un nivel conceptual el diseño de un Bus de Servicios corporativos parte fundamental para la implementación de SOA. podemos agregar a esto que se ha realizado la compra de las herramientas necesarias para poder implementar un ESB </a:t>
            </a:r>
          </a:p>
          <a:p>
            <a:pPr lvl="0" algn="just"/>
            <a:r>
              <a:rPr lang="es-EC" dirty="0"/>
              <a:t>Se ha realizado la implementación de conectores entre aplicaciones heterogenias de manera aislada </a:t>
            </a:r>
          </a:p>
          <a:p>
            <a:pPr lvl="0" algn="just"/>
            <a:r>
              <a:rPr lang="es-EC" dirty="0"/>
              <a:t>No se ha podido realizar una integración completa entre aplicaciones de infraestructura </a:t>
            </a:r>
            <a:r>
              <a:rPr lang="es-EC" dirty="0" smtClean="0"/>
              <a:t>base</a:t>
            </a:r>
            <a:endParaRPr lang="es-EC" dirty="0"/>
          </a:p>
        </p:txBody>
      </p:sp>
    </p:spTree>
    <p:extLst>
      <p:ext uri="{BB962C8B-B14F-4D97-AF65-F5344CB8AC3E}">
        <p14:creationId xmlns:p14="http://schemas.microsoft.com/office/powerpoint/2010/main" val="2561587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NIVEL DE LA ORGANIZACIÓN PARA SOPORTAR SOA</a:t>
            </a:r>
            <a:endParaRPr lang="es-EC" dirty="0"/>
          </a:p>
        </p:txBody>
      </p:sp>
      <p:sp>
        <p:nvSpPr>
          <p:cNvPr id="3" name="Marcador de contenido 2"/>
          <p:cNvSpPr>
            <a:spLocks noGrp="1"/>
          </p:cNvSpPr>
          <p:nvPr>
            <p:ph idx="1"/>
          </p:nvPr>
        </p:nvSpPr>
        <p:spPr/>
        <p:txBody>
          <a:bodyPr>
            <a:normAutofit/>
          </a:bodyPr>
          <a:lstStyle/>
          <a:p>
            <a:r>
              <a:rPr lang="es-EC" dirty="0"/>
              <a:t>Se definido el nivel de flexibilidad e integración que la organización de lo cual se ha obtenido qué.</a:t>
            </a:r>
          </a:p>
          <a:p>
            <a:pPr lvl="1"/>
            <a:r>
              <a:rPr lang="es-EC" dirty="0"/>
              <a:t>Las aplicaciones orientadas a servicios presentes en la organización son muy escasas. </a:t>
            </a:r>
          </a:p>
          <a:p>
            <a:pPr lvl="1"/>
            <a:r>
              <a:rPr lang="es-EC" dirty="0"/>
              <a:t>No se ha definido los procesos de la organización orientados a servicios ni tampoco se posee una arquitectura de referencia que facilite la implementación de SOA. </a:t>
            </a:r>
          </a:p>
          <a:p>
            <a:pPr lvl="1"/>
            <a:r>
              <a:rPr lang="es-EC" dirty="0"/>
              <a:t>La mayoría de las aplicaciones en la organización se encuentran interconectadas a través de interfaces codificadas y especificas entre los diferentes componentes de infraestructura </a:t>
            </a:r>
          </a:p>
          <a:p>
            <a:pPr lvl="1"/>
            <a:r>
              <a:rPr lang="es-EC" dirty="0"/>
              <a:t>No se tiene implementado intercambio de información vía Web </a:t>
            </a:r>
            <a:r>
              <a:rPr lang="es-EC" dirty="0" err="1"/>
              <a:t>services</a:t>
            </a:r>
            <a:r>
              <a:rPr lang="es-EC" dirty="0"/>
              <a:t> en la organización</a:t>
            </a:r>
          </a:p>
          <a:p>
            <a:endParaRPr lang="es-EC" dirty="0"/>
          </a:p>
        </p:txBody>
      </p:sp>
    </p:spTree>
    <p:extLst>
      <p:ext uri="{BB962C8B-B14F-4D97-AF65-F5344CB8AC3E}">
        <p14:creationId xmlns:p14="http://schemas.microsoft.com/office/powerpoint/2010/main" val="652432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b="1" dirty="0" smtClean="0"/>
              <a:t>NIVEL DE PERSEPCION DE SOA</a:t>
            </a:r>
            <a:endParaRPr lang="es-EC" dirty="0"/>
          </a:p>
        </p:txBody>
      </p:sp>
      <p:sp>
        <p:nvSpPr>
          <p:cNvPr id="3" name="Marcador de contenido 2"/>
          <p:cNvSpPr>
            <a:spLocks noGrp="1"/>
          </p:cNvSpPr>
          <p:nvPr>
            <p:ph idx="1"/>
          </p:nvPr>
        </p:nvSpPr>
        <p:spPr/>
        <p:txBody>
          <a:bodyPr/>
          <a:lstStyle/>
          <a:p>
            <a:pPr lvl="0" algn="just"/>
            <a:r>
              <a:rPr lang="es-EC" dirty="0"/>
              <a:t>Lastimosamente los ejecutivos en la organización no han sido comunicados acerca de los nuevos conceptos de orientación a servicios. </a:t>
            </a:r>
          </a:p>
          <a:p>
            <a:pPr lvl="0" algn="just"/>
            <a:r>
              <a:rPr lang="es-EC" dirty="0"/>
              <a:t>La posibilidad de desarrollo de SOA en la organización se maneja como un proyecto interno de IT. </a:t>
            </a:r>
          </a:p>
          <a:p>
            <a:pPr lvl="0" algn="just"/>
            <a:r>
              <a:rPr lang="es-EC" dirty="0"/>
              <a:t>Los ejecutivos no entienden el impacto tecnológico y organizacional de la implementación de SOA en la organización. </a:t>
            </a:r>
          </a:p>
          <a:p>
            <a:pPr lvl="0" algn="just"/>
            <a:r>
              <a:rPr lang="es-EC" dirty="0"/>
              <a:t>Al ser un proyecto manejado por IT, y al tener las herramienta principales para su implementación , se tiene luz verde para realizarla, y se está tomando la iniciativa de sobre la marcha , involucrar a los ejecutivos de la organización en las grandes ventajas de </a:t>
            </a:r>
            <a:r>
              <a:rPr lang="es-EC" dirty="0" smtClean="0"/>
              <a:t>SOA</a:t>
            </a:r>
            <a:endParaRPr lang="es-EC" dirty="0"/>
          </a:p>
        </p:txBody>
      </p:sp>
    </p:spTree>
    <p:extLst>
      <p:ext uri="{BB962C8B-B14F-4D97-AF65-F5344CB8AC3E}">
        <p14:creationId xmlns:p14="http://schemas.microsoft.com/office/powerpoint/2010/main" val="1006232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485</TotalTime>
  <Words>1499</Words>
  <Application>Microsoft Office PowerPoint</Application>
  <PresentationFormat>Panorámica</PresentationFormat>
  <Paragraphs>165</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Trebuchet MS</vt:lpstr>
      <vt:lpstr>Wingdings 3</vt:lpstr>
      <vt:lpstr>Faceta</vt:lpstr>
      <vt:lpstr>Diseño de SOA para Andes Petroleum LTD. </vt:lpstr>
      <vt:lpstr>INTRODUCCION</vt:lpstr>
      <vt:lpstr>IT en la organización </vt:lpstr>
      <vt:lpstr>Estructura del departamento de IT</vt:lpstr>
      <vt:lpstr>Arquitectura de la Organización</vt:lpstr>
      <vt:lpstr>ANÁLISIS DE LOS RESULTADOS</vt:lpstr>
      <vt:lpstr>EXPERIENCIA DE LA ORGANIZACIÓN EN SOA </vt:lpstr>
      <vt:lpstr>NIVEL DE LA ORGANIZACIÓN PARA SOPORTAR SOA</vt:lpstr>
      <vt:lpstr>NIVEL DE PERSEPCION DE SOA</vt:lpstr>
      <vt:lpstr>HERRAMIENTAS PARA DISEÑAR SERVICIOS DE LA ORGANIZACIÓN</vt:lpstr>
      <vt:lpstr>NIVELES EN QUE SE ENCUENTRA LA ORGANIZACIÓN RESPECTO A LA HABILIDAD DE CREAR NUEVAS APLICACIONES</vt:lpstr>
      <vt:lpstr>CAPACIDAD PARA CREAR SERVICIOS: RÁPIDA Y FÁCILMENTE POR PARTE DE LA ORGANIZACIÓN</vt:lpstr>
      <vt:lpstr>REUSO DE APLICACIONES EXISTENTES PARTE DE LA ORGANIZACIÓN</vt:lpstr>
      <vt:lpstr>RELACIÓN ENTRE EL NEGOCIO E IT </vt:lpstr>
      <vt:lpstr>NIVEL DE INFRAESTRUCTURA DE LA ORGANIZACIÓN PARA SOPORTAR SERVICIOS ORIENTADOS A LA COMPUTACIÓN </vt:lpstr>
      <vt:lpstr>Metodología a Utilizar</vt:lpstr>
      <vt:lpstr>Ciclo de vida del Gobierno SOA </vt:lpstr>
      <vt:lpstr>Ciclo de vida de SOA</vt:lpstr>
      <vt:lpstr>Análisis de la gestión de servicios (Modelaje) </vt:lpstr>
      <vt:lpstr>Requerimientos funcionales</vt:lpstr>
      <vt:lpstr>Identificación de servicios ( Análisis Top-Down)</vt:lpstr>
      <vt:lpstr>Análisis del proceso gestionar viajes</vt:lpstr>
      <vt:lpstr>Diagrama de proceso de gestión de viajes</vt:lpstr>
      <vt:lpstr>Casos de Uso expuestos como servicios</vt:lpstr>
      <vt:lpstr>Análisis de proceso gestionar ausencias</vt:lpstr>
      <vt:lpstr>Presentación de PowerPoint</vt:lpstr>
      <vt:lpstr>Casos de Uso expuestos como servicios</vt:lpstr>
      <vt:lpstr>Casos de Uso expuestos como servicios</vt:lpstr>
      <vt:lpstr>Cuadro de servicios obtenidos</vt:lpstr>
      <vt:lpstr>Cuál seria la mejora en la empresa si se implementa SOA?</vt:lpstr>
      <vt:lpstr>Integración empresarial</vt:lpstr>
      <vt:lpstr>Usuarios y canales de atención  </vt:lpstr>
      <vt:lpstr>Usuarios y canales de atención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SOA para Ander Petroleum LTD.</dc:title>
  <dc:creator>Nohemi Duchi</dc:creator>
  <cp:lastModifiedBy>Usuario</cp:lastModifiedBy>
  <cp:revision>22</cp:revision>
  <dcterms:created xsi:type="dcterms:W3CDTF">2015-07-24T03:55:26Z</dcterms:created>
  <dcterms:modified xsi:type="dcterms:W3CDTF">2015-07-24T21:28:34Z</dcterms:modified>
</cp:coreProperties>
</file>