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80" r:id="rId5"/>
    <p:sldId id="261" r:id="rId6"/>
    <p:sldId id="274" r:id="rId7"/>
    <p:sldId id="263" r:id="rId8"/>
    <p:sldId id="281" r:id="rId9"/>
    <p:sldId id="264" r:id="rId10"/>
    <p:sldId id="283" r:id="rId11"/>
    <p:sldId id="284" r:id="rId12"/>
    <p:sldId id="265" r:id="rId13"/>
    <p:sldId id="285" r:id="rId14"/>
    <p:sldId id="286" r:id="rId15"/>
    <p:sldId id="287" r:id="rId16"/>
    <p:sldId id="266" r:id="rId17"/>
    <p:sldId id="288" r:id="rId18"/>
    <p:sldId id="289" r:id="rId19"/>
    <p:sldId id="290" r:id="rId20"/>
    <p:sldId id="269" r:id="rId21"/>
    <p:sldId id="273" r:id="rId22"/>
    <p:sldId id="268" r:id="rId23"/>
    <p:sldId id="291" r:id="rId24"/>
    <p:sldId id="292" r:id="rId25"/>
    <p:sldId id="293" r:id="rId26"/>
    <p:sldId id="294" r:id="rId27"/>
    <p:sldId id="270" r:id="rId28"/>
    <p:sldId id="295" r:id="rId29"/>
    <p:sldId id="296" r:id="rId30"/>
    <p:sldId id="282" r:id="rId31"/>
    <p:sldId id="275" r:id="rId32"/>
    <p:sldId id="276"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E5370-C100-902F-1E56-962928AB87B6}" v="396" dt="2024-10-02T19:33:24.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946F5AA1-8687-55C0-47F0-B5E5C3EDD289}"/>
              </a:ext>
            </a:extLst>
          </p:cNvPr>
          <p:cNvPicPr>
            <a:picLocks noChangeAspect="1"/>
          </p:cNvPicPr>
          <p:nvPr/>
        </p:nvPicPr>
        <p:blipFill>
          <a:blip r:embed="rId2">
            <a:alphaModFix amt="50000"/>
          </a:blip>
          <a:srcRect t="6573" r="-2" b="9030"/>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FF"/>
                </a:solidFill>
              </a:rPr>
              <a:t>Numerical Programming </a:t>
            </a:r>
            <a:br>
              <a:rPr lang="en-US" dirty="0">
                <a:solidFill>
                  <a:srgbClr val="FFFFFF"/>
                </a:solidFill>
              </a:rPr>
            </a:br>
            <a:r>
              <a:rPr lang="en-US" dirty="0">
                <a:solidFill>
                  <a:srgbClr val="FFFFFF"/>
                </a:solidFill>
              </a:rPr>
              <a:t>TTF 6</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098" name="Picture 2" descr="ფოტოს გახსნა">
            <a:extLst>
              <a:ext uri="{FF2B5EF4-FFF2-40B4-BE49-F238E27FC236}">
                <a16:creationId xmlns:a16="http://schemas.microsoft.com/office/drawing/2014/main" id="{DEA3DB8D-EAC1-47FD-B464-9A7B31365A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071" y="374760"/>
            <a:ext cx="5095413" cy="6108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44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126" name="Picture 6" descr="ფოტოს გახსნა">
            <a:extLst>
              <a:ext uri="{FF2B5EF4-FFF2-40B4-BE49-F238E27FC236}">
                <a16:creationId xmlns:a16="http://schemas.microsoft.com/office/drawing/2014/main" id="{669FD7A6-2EF2-4BF6-9CCA-3D271190F6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7047" y="578409"/>
            <a:ext cx="7482142" cy="570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35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a:extLst>
              <a:ext uri="{FF2B5EF4-FFF2-40B4-BE49-F238E27FC236}">
                <a16:creationId xmlns:a16="http://schemas.microsoft.com/office/drawing/2014/main" id="{7CEE2ACC-5390-46A9-BAA4-0125E4BFD75E}"/>
              </a:ext>
            </a:extLst>
          </p:cNvPr>
          <p:cNvPicPr>
            <a:picLocks noGrp="1" noChangeAspect="1"/>
          </p:cNvPicPr>
          <p:nvPr>
            <p:ph idx="1"/>
          </p:nvPr>
        </p:nvPicPr>
        <p:blipFill>
          <a:blip r:embed="rId2"/>
          <a:stretch>
            <a:fillRect/>
          </a:stretch>
        </p:blipFill>
        <p:spPr>
          <a:xfrm>
            <a:off x="276224" y="2383862"/>
            <a:ext cx="8448195" cy="2090275"/>
          </a:xfrm>
          <a:prstGeom prst="rect">
            <a:avLst/>
          </a:prstGeom>
        </p:spPr>
      </p:pic>
    </p:spTree>
    <p:extLst>
      <p:ext uri="{BB962C8B-B14F-4D97-AF65-F5344CB8AC3E}">
        <p14:creationId xmlns:p14="http://schemas.microsoft.com/office/powerpoint/2010/main" val="429003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2" name="Content Placeholder 11">
            <a:extLst>
              <a:ext uri="{FF2B5EF4-FFF2-40B4-BE49-F238E27FC236}">
                <a16:creationId xmlns:a16="http://schemas.microsoft.com/office/drawing/2014/main" id="{7682715B-CA95-4051-B6DC-1CD239B2D607}"/>
              </a:ext>
            </a:extLst>
          </p:cNvPr>
          <p:cNvPicPr>
            <a:picLocks noGrp="1" noChangeAspect="1"/>
          </p:cNvPicPr>
          <p:nvPr>
            <p:ph idx="1"/>
          </p:nvPr>
        </p:nvPicPr>
        <p:blipFill>
          <a:blip r:embed="rId2"/>
          <a:stretch>
            <a:fillRect/>
          </a:stretch>
        </p:blipFill>
        <p:spPr>
          <a:xfrm>
            <a:off x="1126310" y="215822"/>
            <a:ext cx="5937850" cy="6426355"/>
          </a:xfrm>
          <a:prstGeom prst="rect">
            <a:avLst/>
          </a:prstGeom>
        </p:spPr>
      </p:pic>
    </p:spTree>
    <p:extLst>
      <p:ext uri="{BB962C8B-B14F-4D97-AF65-F5344CB8AC3E}">
        <p14:creationId xmlns:p14="http://schemas.microsoft.com/office/powerpoint/2010/main" val="53884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0" name="Content Placeholder 9">
            <a:extLst>
              <a:ext uri="{FF2B5EF4-FFF2-40B4-BE49-F238E27FC236}">
                <a16:creationId xmlns:a16="http://schemas.microsoft.com/office/drawing/2014/main" id="{0E58BA56-E65A-43E0-9DDE-9E014CC90EA9}"/>
              </a:ext>
            </a:extLst>
          </p:cNvPr>
          <p:cNvPicPr>
            <a:picLocks noGrp="1" noChangeAspect="1"/>
          </p:cNvPicPr>
          <p:nvPr>
            <p:ph idx="1"/>
          </p:nvPr>
        </p:nvPicPr>
        <p:blipFill>
          <a:blip r:embed="rId2"/>
          <a:stretch>
            <a:fillRect/>
          </a:stretch>
        </p:blipFill>
        <p:spPr>
          <a:xfrm>
            <a:off x="365454" y="96884"/>
            <a:ext cx="5107247" cy="6664231"/>
          </a:xfrm>
          <a:prstGeom prst="rect">
            <a:avLst/>
          </a:prstGeom>
        </p:spPr>
      </p:pic>
      <p:pic>
        <p:nvPicPr>
          <p:cNvPr id="12" name="Picture 11">
            <a:extLst>
              <a:ext uri="{FF2B5EF4-FFF2-40B4-BE49-F238E27FC236}">
                <a16:creationId xmlns:a16="http://schemas.microsoft.com/office/drawing/2014/main" id="{97B51258-34D4-4BC8-B9E1-B6FFF9E0DA08}"/>
              </a:ext>
            </a:extLst>
          </p:cNvPr>
          <p:cNvPicPr>
            <a:picLocks noChangeAspect="1"/>
          </p:cNvPicPr>
          <p:nvPr/>
        </p:nvPicPr>
        <p:blipFill>
          <a:blip r:embed="rId3"/>
          <a:stretch>
            <a:fillRect/>
          </a:stretch>
        </p:blipFill>
        <p:spPr>
          <a:xfrm>
            <a:off x="4819483" y="2010824"/>
            <a:ext cx="6329652" cy="2836352"/>
          </a:xfrm>
          <a:prstGeom prst="rect">
            <a:avLst/>
          </a:prstGeom>
        </p:spPr>
      </p:pic>
    </p:spTree>
    <p:extLst>
      <p:ext uri="{BB962C8B-B14F-4D97-AF65-F5344CB8AC3E}">
        <p14:creationId xmlns:p14="http://schemas.microsoft.com/office/powerpoint/2010/main" val="374757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0" name="Content Placeholder 9">
            <a:extLst>
              <a:ext uri="{FF2B5EF4-FFF2-40B4-BE49-F238E27FC236}">
                <a16:creationId xmlns:a16="http://schemas.microsoft.com/office/drawing/2014/main" id="{71FC9CA7-70CD-4147-A0E4-B6D4D401FB6E}"/>
              </a:ext>
            </a:extLst>
          </p:cNvPr>
          <p:cNvPicPr>
            <a:picLocks noGrp="1" noChangeAspect="1"/>
          </p:cNvPicPr>
          <p:nvPr>
            <p:ph idx="1"/>
          </p:nvPr>
        </p:nvPicPr>
        <p:blipFill>
          <a:blip r:embed="rId2"/>
          <a:stretch>
            <a:fillRect/>
          </a:stretch>
        </p:blipFill>
        <p:spPr>
          <a:xfrm>
            <a:off x="647502" y="1105865"/>
            <a:ext cx="7129251" cy="4646269"/>
          </a:xfrm>
          <a:prstGeom prst="rect">
            <a:avLst/>
          </a:prstGeom>
        </p:spPr>
      </p:pic>
    </p:spTree>
    <p:extLst>
      <p:ext uri="{BB962C8B-B14F-4D97-AF65-F5344CB8AC3E}">
        <p14:creationId xmlns:p14="http://schemas.microsoft.com/office/powerpoint/2010/main" val="420399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2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a:extLst>
              <a:ext uri="{FF2B5EF4-FFF2-40B4-BE49-F238E27FC236}">
                <a16:creationId xmlns:a16="http://schemas.microsoft.com/office/drawing/2014/main" id="{C201B196-407C-4BC1-BA2D-463FD52AE0A3}"/>
              </a:ext>
            </a:extLst>
          </p:cNvPr>
          <p:cNvPicPr>
            <a:picLocks noGrp="1" noChangeAspect="1"/>
          </p:cNvPicPr>
          <p:nvPr>
            <p:ph idx="1"/>
          </p:nvPr>
        </p:nvPicPr>
        <p:blipFill>
          <a:blip r:embed="rId2"/>
          <a:stretch>
            <a:fillRect/>
          </a:stretch>
        </p:blipFill>
        <p:spPr>
          <a:xfrm>
            <a:off x="411017" y="2629780"/>
            <a:ext cx="8471726" cy="1598439"/>
          </a:xfrm>
          <a:prstGeom prst="rect">
            <a:avLst/>
          </a:prstGeom>
        </p:spPr>
      </p:pic>
    </p:spTree>
    <p:extLst>
      <p:ext uri="{BB962C8B-B14F-4D97-AF65-F5344CB8AC3E}">
        <p14:creationId xmlns:p14="http://schemas.microsoft.com/office/powerpoint/2010/main" val="1779425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2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0244" name="Picture 4" descr="ფოტოს გახსნა">
            <a:extLst>
              <a:ext uri="{FF2B5EF4-FFF2-40B4-BE49-F238E27FC236}">
                <a16:creationId xmlns:a16="http://schemas.microsoft.com/office/drawing/2014/main" id="{55863543-A8C9-48DC-9A2B-4FFC321AA5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3820" y="593587"/>
            <a:ext cx="6270340" cy="567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7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2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1268" name="Picture 4" descr="ფოტოს გახსნა">
            <a:extLst>
              <a:ext uri="{FF2B5EF4-FFF2-40B4-BE49-F238E27FC236}">
                <a16:creationId xmlns:a16="http://schemas.microsoft.com/office/drawing/2014/main" id="{10A1F7C5-5247-44AD-8E4B-B93727DA51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4621" y="280290"/>
            <a:ext cx="4763333" cy="6297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775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2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2292" name="Picture 4" descr="ფოტოს გახსნა">
            <a:extLst>
              <a:ext uri="{FF2B5EF4-FFF2-40B4-BE49-F238E27FC236}">
                <a16:creationId xmlns:a16="http://schemas.microsoft.com/office/drawing/2014/main" id="{ABE6796B-C723-4EB0-A69D-AE924A0625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0222" y="718373"/>
            <a:ext cx="7728411" cy="5421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60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A6B502-6BDF-1F72-1C8E-8D461E8C214D}"/>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Interpolation</a:t>
            </a:r>
          </a:p>
        </p:txBody>
      </p:sp>
      <p:sp>
        <p:nvSpPr>
          <p:cNvPr id="3" name="Content Placeholder 2">
            <a:extLst>
              <a:ext uri="{FF2B5EF4-FFF2-40B4-BE49-F238E27FC236}">
                <a16:creationId xmlns:a16="http://schemas.microsoft.com/office/drawing/2014/main" id="{C2A9C6DE-65B8-B2FF-0D75-5A0028E829CB}"/>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1800" dirty="0"/>
              <a:t>Interpolation is a method for estimating unknown values within the range of known data points. It "fills in" gaps by predicting values based on nearby points, commonly using linear interpolation (straight lines between points) or polynomial/spline interpolation (smooth curves through points).</a:t>
            </a:r>
          </a:p>
        </p:txBody>
      </p:sp>
    </p:spTree>
    <p:extLst>
      <p:ext uri="{BB962C8B-B14F-4D97-AF65-F5344CB8AC3E}">
        <p14:creationId xmlns:p14="http://schemas.microsoft.com/office/powerpoint/2010/main" val="231205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a:extLst>
              <a:ext uri="{FF2B5EF4-FFF2-40B4-BE49-F238E27FC236}">
                <a16:creationId xmlns:a16="http://schemas.microsoft.com/office/drawing/2014/main" id="{315D1E91-96DF-4EAC-9FB2-57D003B28963}"/>
              </a:ext>
            </a:extLst>
          </p:cNvPr>
          <p:cNvPicPr>
            <a:picLocks noGrp="1" noChangeAspect="1"/>
          </p:cNvPicPr>
          <p:nvPr>
            <p:ph idx="1"/>
          </p:nvPr>
        </p:nvPicPr>
        <p:blipFill>
          <a:blip r:embed="rId2"/>
          <a:stretch>
            <a:fillRect/>
          </a:stretch>
        </p:blipFill>
        <p:spPr>
          <a:xfrm>
            <a:off x="422349" y="1075188"/>
            <a:ext cx="7269041" cy="4784530"/>
          </a:xfrm>
          <a:prstGeom prst="rect">
            <a:avLst/>
          </a:prstGeom>
        </p:spPr>
      </p:pic>
    </p:spTree>
    <p:extLst>
      <p:ext uri="{BB962C8B-B14F-4D97-AF65-F5344CB8AC3E}">
        <p14:creationId xmlns:p14="http://schemas.microsoft.com/office/powerpoint/2010/main" val="2624375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9C55C-A17C-A543-C54E-129E1563F9E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Newton’s formula</a:t>
            </a:r>
          </a:p>
        </p:txBody>
      </p:sp>
      <p:pic>
        <p:nvPicPr>
          <p:cNvPr id="3" name="Picture 2">
            <a:extLst>
              <a:ext uri="{FF2B5EF4-FFF2-40B4-BE49-F238E27FC236}">
                <a16:creationId xmlns:a16="http://schemas.microsoft.com/office/drawing/2014/main" id="{D1160DBC-163A-48D7-9BEB-8D8595C1D4AA}"/>
              </a:ext>
            </a:extLst>
          </p:cNvPr>
          <p:cNvPicPr>
            <a:picLocks noChangeAspect="1"/>
          </p:cNvPicPr>
          <p:nvPr/>
        </p:nvPicPr>
        <p:blipFill>
          <a:blip r:embed="rId2"/>
          <a:stretch>
            <a:fillRect/>
          </a:stretch>
        </p:blipFill>
        <p:spPr>
          <a:xfrm>
            <a:off x="5008166" y="1454561"/>
            <a:ext cx="6466412" cy="3572665"/>
          </a:xfrm>
          <a:prstGeom prst="rect">
            <a:avLst/>
          </a:prstGeom>
        </p:spPr>
      </p:pic>
    </p:spTree>
    <p:extLst>
      <p:ext uri="{BB962C8B-B14F-4D97-AF65-F5344CB8AC3E}">
        <p14:creationId xmlns:p14="http://schemas.microsoft.com/office/powerpoint/2010/main" val="4147556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a:extLst>
              <a:ext uri="{FF2B5EF4-FFF2-40B4-BE49-F238E27FC236}">
                <a16:creationId xmlns:a16="http://schemas.microsoft.com/office/drawing/2014/main" id="{26668A0B-BDF6-4C92-9BAB-E88D77CA2F4C}"/>
              </a:ext>
            </a:extLst>
          </p:cNvPr>
          <p:cNvPicPr>
            <a:picLocks noGrp="1" noChangeAspect="1"/>
          </p:cNvPicPr>
          <p:nvPr>
            <p:ph idx="1"/>
          </p:nvPr>
        </p:nvPicPr>
        <p:blipFill>
          <a:blip r:embed="rId2"/>
          <a:stretch>
            <a:fillRect/>
          </a:stretch>
        </p:blipFill>
        <p:spPr>
          <a:xfrm>
            <a:off x="469255" y="2248161"/>
            <a:ext cx="7868630" cy="2283126"/>
          </a:xfrm>
          <a:prstGeom prst="rect">
            <a:avLst/>
          </a:prstGeom>
        </p:spPr>
      </p:pic>
    </p:spTree>
    <p:extLst>
      <p:ext uri="{BB962C8B-B14F-4D97-AF65-F5344CB8AC3E}">
        <p14:creationId xmlns:p14="http://schemas.microsoft.com/office/powerpoint/2010/main" val="59789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3316" name="Picture 4" descr="ფოტოს გახსნა">
            <a:extLst>
              <a:ext uri="{FF2B5EF4-FFF2-40B4-BE49-F238E27FC236}">
                <a16:creationId xmlns:a16="http://schemas.microsoft.com/office/drawing/2014/main" id="{BF452D17-7331-45CF-BD8D-8A9C3F67F0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9172" y="504656"/>
            <a:ext cx="5058734" cy="584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48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4338" name="Picture 2" descr="ფოტოს გახსნა">
            <a:extLst>
              <a:ext uri="{FF2B5EF4-FFF2-40B4-BE49-F238E27FC236}">
                <a16:creationId xmlns:a16="http://schemas.microsoft.com/office/drawing/2014/main" id="{F869B425-A02B-4B73-9064-B41362B3B0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3136" y="553137"/>
            <a:ext cx="4929037" cy="575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221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4338" name="Picture 2" descr="ფოტოს გახსნა">
            <a:extLst>
              <a:ext uri="{FF2B5EF4-FFF2-40B4-BE49-F238E27FC236}">
                <a16:creationId xmlns:a16="http://schemas.microsoft.com/office/drawing/2014/main" id="{F869B425-A02B-4B73-9064-B41362B3B0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3136" y="553137"/>
            <a:ext cx="4929037" cy="575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666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5364" name="Picture 4" descr="ფოტოს გახსნა">
            <a:extLst>
              <a:ext uri="{FF2B5EF4-FFF2-40B4-BE49-F238E27FC236}">
                <a16:creationId xmlns:a16="http://schemas.microsoft.com/office/drawing/2014/main" id="{E60EE3EC-1E73-47CD-9BA5-2A4697AC0F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7742" y="1159061"/>
            <a:ext cx="7063516" cy="4539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60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a:extLst>
              <a:ext uri="{FF2B5EF4-FFF2-40B4-BE49-F238E27FC236}">
                <a16:creationId xmlns:a16="http://schemas.microsoft.com/office/drawing/2014/main" id="{444159EE-5752-4AD3-A7BB-0786748D4483}"/>
              </a:ext>
            </a:extLst>
          </p:cNvPr>
          <p:cNvPicPr>
            <a:picLocks noGrp="1" noChangeAspect="1"/>
          </p:cNvPicPr>
          <p:nvPr>
            <p:ph idx="1"/>
          </p:nvPr>
        </p:nvPicPr>
        <p:blipFill>
          <a:blip r:embed="rId2"/>
          <a:stretch>
            <a:fillRect/>
          </a:stretch>
        </p:blipFill>
        <p:spPr>
          <a:xfrm>
            <a:off x="299221" y="2654016"/>
            <a:ext cx="8387205" cy="1549967"/>
          </a:xfrm>
          <a:prstGeom prst="rect">
            <a:avLst/>
          </a:prstGeom>
        </p:spPr>
      </p:pic>
    </p:spTree>
    <p:extLst>
      <p:ext uri="{BB962C8B-B14F-4D97-AF65-F5344CB8AC3E}">
        <p14:creationId xmlns:p14="http://schemas.microsoft.com/office/powerpoint/2010/main" val="1643298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7410" name="Picture 2" descr="ფოტოს გახსნა">
            <a:extLst>
              <a:ext uri="{FF2B5EF4-FFF2-40B4-BE49-F238E27FC236}">
                <a16:creationId xmlns:a16="http://schemas.microsoft.com/office/drawing/2014/main" id="{2D10FB8D-EAD6-40EF-B158-B8CFB62230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9172" y="635941"/>
            <a:ext cx="5203615" cy="558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37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8434" name="Picture 2" descr="ფოტოს გახსნა">
            <a:extLst>
              <a:ext uri="{FF2B5EF4-FFF2-40B4-BE49-F238E27FC236}">
                <a16:creationId xmlns:a16="http://schemas.microsoft.com/office/drawing/2014/main" id="{EDC53C26-41B3-44F8-8794-61C1B57775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7866" y="694700"/>
            <a:ext cx="6363460" cy="546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83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E122F77-1818-4AB3-8536-C46C72ECEEF2}"/>
              </a:ext>
            </a:extLst>
          </p:cNvPr>
          <p:cNvSpPr>
            <a:spLocks noGrp="1"/>
          </p:cNvSpPr>
          <p:nvPr>
            <p:ph idx="1"/>
          </p:nvPr>
        </p:nvSpPr>
        <p:spPr>
          <a:xfrm>
            <a:off x="834223" y="381000"/>
            <a:ext cx="10515600" cy="4351338"/>
          </a:xfrm>
        </p:spPr>
        <p:txBody>
          <a:bodyPr/>
          <a:lstStyle/>
          <a:p>
            <a:r>
              <a:rPr lang="en-US" dirty="0"/>
              <a:t>Example of interpolation</a:t>
            </a:r>
          </a:p>
        </p:txBody>
      </p:sp>
      <p:pic>
        <p:nvPicPr>
          <p:cNvPr id="1026" name="Picture 2" descr="What Is Interpolation, and How Do Investors and Analysts Use It?">
            <a:extLst>
              <a:ext uri="{FF2B5EF4-FFF2-40B4-BE49-F238E27FC236}">
                <a16:creationId xmlns:a16="http://schemas.microsoft.com/office/drawing/2014/main" id="{12FC0B70-2E51-42F0-AC9F-8DA591392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37" y="659674"/>
            <a:ext cx="7620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00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Content Placeholder 3">
            <a:extLst>
              <a:ext uri="{FF2B5EF4-FFF2-40B4-BE49-F238E27FC236}">
                <a16:creationId xmlns:a16="http://schemas.microsoft.com/office/drawing/2014/main" id="{2E9348E5-B393-4CF3-A3AF-BC5B775865CD}"/>
              </a:ext>
            </a:extLst>
          </p:cNvPr>
          <p:cNvPicPr>
            <a:picLocks noGrp="1" noChangeAspect="1"/>
          </p:cNvPicPr>
          <p:nvPr>
            <p:ph idx="1"/>
          </p:nvPr>
        </p:nvPicPr>
        <p:blipFill>
          <a:blip r:embed="rId2"/>
          <a:stretch>
            <a:fillRect/>
          </a:stretch>
        </p:blipFill>
        <p:spPr>
          <a:xfrm>
            <a:off x="402834" y="2838769"/>
            <a:ext cx="8467254" cy="1180461"/>
          </a:xfrm>
          <a:prstGeom prst="rect">
            <a:avLst/>
          </a:prstGeom>
        </p:spPr>
      </p:pic>
      <p:pic>
        <p:nvPicPr>
          <p:cNvPr id="12" name="Content Placeholder 5">
            <a:extLst>
              <a:ext uri="{FF2B5EF4-FFF2-40B4-BE49-F238E27FC236}">
                <a16:creationId xmlns:a16="http://schemas.microsoft.com/office/drawing/2014/main" id="{B7BF52B3-6D78-453F-ACD3-C2BFB16AB65F}"/>
              </a:ext>
            </a:extLst>
          </p:cNvPr>
          <p:cNvPicPr>
            <a:picLocks noChangeAspect="1"/>
          </p:cNvPicPr>
          <p:nvPr/>
        </p:nvPicPr>
        <p:blipFill>
          <a:blip r:embed="rId3"/>
          <a:stretch>
            <a:fillRect/>
          </a:stretch>
        </p:blipFill>
        <p:spPr>
          <a:xfrm>
            <a:off x="402834" y="1101067"/>
            <a:ext cx="7874858" cy="1455285"/>
          </a:xfrm>
          <a:prstGeom prst="rect">
            <a:avLst/>
          </a:prstGeom>
        </p:spPr>
      </p:pic>
    </p:spTree>
    <p:extLst>
      <p:ext uri="{BB962C8B-B14F-4D97-AF65-F5344CB8AC3E}">
        <p14:creationId xmlns:p14="http://schemas.microsoft.com/office/powerpoint/2010/main" val="922853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AE26F-3AF3-279C-CEEB-5903167E7D3F}"/>
              </a:ext>
            </a:extLst>
          </p:cNvPr>
          <p:cNvSpPr>
            <a:spLocks noGrp="1"/>
          </p:cNvSpPr>
          <p:nvPr>
            <p:ph type="title"/>
          </p:nvPr>
        </p:nvSpPr>
        <p:spPr>
          <a:xfrm>
            <a:off x="838200" y="1967266"/>
            <a:ext cx="28194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Runge’s phenomenon</a:t>
            </a:r>
          </a:p>
        </p:txBody>
      </p:sp>
      <p:sp>
        <p:nvSpPr>
          <p:cNvPr id="5" name="Content Placeholder 4">
            <a:extLst>
              <a:ext uri="{FF2B5EF4-FFF2-40B4-BE49-F238E27FC236}">
                <a16:creationId xmlns:a16="http://schemas.microsoft.com/office/drawing/2014/main" id="{E6B1B22F-D598-42FF-B3B0-81305A627809}"/>
              </a:ext>
            </a:extLst>
          </p:cNvPr>
          <p:cNvSpPr>
            <a:spLocks noGrp="1"/>
          </p:cNvSpPr>
          <p:nvPr>
            <p:ph idx="1"/>
          </p:nvPr>
        </p:nvSpPr>
        <p:spPr>
          <a:xfrm>
            <a:off x="4693920" y="1825625"/>
            <a:ext cx="6659880" cy="2807335"/>
          </a:xfrm>
        </p:spPr>
        <p:txBody>
          <a:bodyPr/>
          <a:lstStyle/>
          <a:p>
            <a:r>
              <a:rPr lang="en-US" dirty="0"/>
              <a:t>Runge's phenomenon is a problem of oscillation at the edges of an interval that occurs when using polynomial interpolation with polynomials of high degree over a set of </a:t>
            </a:r>
            <a:r>
              <a:rPr lang="en-US" dirty="0" err="1"/>
              <a:t>equispaced</a:t>
            </a:r>
            <a:r>
              <a:rPr lang="en-US" dirty="0"/>
              <a:t> interpolation points.</a:t>
            </a:r>
          </a:p>
        </p:txBody>
      </p:sp>
    </p:spTree>
    <p:extLst>
      <p:ext uri="{BB962C8B-B14F-4D97-AF65-F5344CB8AC3E}">
        <p14:creationId xmlns:p14="http://schemas.microsoft.com/office/powerpoint/2010/main" val="554567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The Runge phenomenon .">
            <a:extLst>
              <a:ext uri="{FF2B5EF4-FFF2-40B4-BE49-F238E27FC236}">
                <a16:creationId xmlns:a16="http://schemas.microsoft.com/office/drawing/2014/main" id="{D603789C-35FC-43CB-8685-B2537F7CC4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7544" y="596649"/>
            <a:ext cx="6499724" cy="528848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2E0BBD2A-9878-4C5B-965A-44C9864D5C95}"/>
              </a:ext>
            </a:extLst>
          </p:cNvPr>
          <p:cNvSpPr txBox="1">
            <a:spLocks/>
          </p:cNvSpPr>
          <p:nvPr/>
        </p:nvSpPr>
        <p:spPr>
          <a:xfrm>
            <a:off x="838200" y="1967266"/>
            <a:ext cx="28194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a:solidFill>
                  <a:srgbClr val="FFFFFF"/>
                </a:solidFill>
              </a:rPr>
              <a:t>Runge’s phenomenon</a:t>
            </a:r>
            <a:endParaRPr lang="en-US" sz="3600" dirty="0">
              <a:solidFill>
                <a:srgbClr val="FFFFFF"/>
              </a:solidFill>
            </a:endParaRPr>
          </a:p>
        </p:txBody>
      </p:sp>
    </p:spTree>
    <p:extLst>
      <p:ext uri="{BB962C8B-B14F-4D97-AF65-F5344CB8AC3E}">
        <p14:creationId xmlns:p14="http://schemas.microsoft.com/office/powerpoint/2010/main" val="56653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Content Placeholder 3">
            <a:extLst>
              <a:ext uri="{FF2B5EF4-FFF2-40B4-BE49-F238E27FC236}">
                <a16:creationId xmlns:a16="http://schemas.microsoft.com/office/drawing/2014/main" id="{A9BB4582-CC05-46DC-A72D-0E15E74CBD0B}"/>
              </a:ext>
            </a:extLst>
          </p:cNvPr>
          <p:cNvPicPr>
            <a:picLocks noGrp="1" noChangeAspect="1"/>
          </p:cNvPicPr>
          <p:nvPr>
            <p:ph idx="1"/>
          </p:nvPr>
        </p:nvPicPr>
        <p:blipFill>
          <a:blip r:embed="rId2"/>
          <a:stretch>
            <a:fillRect/>
          </a:stretch>
        </p:blipFill>
        <p:spPr>
          <a:xfrm>
            <a:off x="24148" y="2283493"/>
            <a:ext cx="8710550" cy="2269587"/>
          </a:xfrm>
          <a:prstGeom prst="rect">
            <a:avLst/>
          </a:prstGeom>
        </p:spPr>
      </p:pic>
      <p:sp>
        <p:nvSpPr>
          <p:cNvPr id="5" name="Rectangle 4">
            <a:extLst>
              <a:ext uri="{FF2B5EF4-FFF2-40B4-BE49-F238E27FC236}">
                <a16:creationId xmlns:a16="http://schemas.microsoft.com/office/drawing/2014/main" id="{53A80556-0C63-4FF6-906D-E6CF202C70C8}"/>
              </a:ext>
            </a:extLst>
          </p:cNvPr>
          <p:cNvSpPr/>
          <p:nvPr/>
        </p:nvSpPr>
        <p:spPr>
          <a:xfrm>
            <a:off x="8124356" y="3350965"/>
            <a:ext cx="1636988"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(4, 7)</a:t>
            </a:r>
          </a:p>
        </p:txBody>
      </p:sp>
      <p:sp>
        <p:nvSpPr>
          <p:cNvPr id="7" name="Rectangle 6">
            <a:extLst>
              <a:ext uri="{FF2B5EF4-FFF2-40B4-BE49-F238E27FC236}">
                <a16:creationId xmlns:a16="http://schemas.microsoft.com/office/drawing/2014/main" id="{10D489F3-CD00-4B39-AE7F-C221A1F01ED1}"/>
              </a:ext>
            </a:extLst>
          </p:cNvPr>
          <p:cNvSpPr/>
          <p:nvPr/>
        </p:nvSpPr>
        <p:spPr>
          <a:xfrm>
            <a:off x="-174537" y="4641368"/>
            <a:ext cx="7855497"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Also use Lagrange</a:t>
            </a:r>
            <a:r>
              <a:rPr lang="en-US" sz="5400" dirty="0">
                <a:ln w="0"/>
                <a:effectLst>
                  <a:outerShdw blurRad="38100" dist="19050" dir="2700000" algn="tl" rotWithShape="0">
                    <a:schemeClr val="dk1">
                      <a:alpha val="40000"/>
                    </a:schemeClr>
                  </a:outerShdw>
                </a:effectLst>
              </a:rPr>
              <a:t>’s interpolation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616C2F0A-83CB-4294-A3FB-06300AFA1061}"/>
              </a:ext>
            </a:extLst>
          </p:cNvPr>
          <p:cNvSpPr/>
          <p:nvPr/>
        </p:nvSpPr>
        <p:spPr>
          <a:xfrm>
            <a:off x="-174537" y="349316"/>
            <a:ext cx="3449771" cy="2123658"/>
          </a:xfrm>
          <a:prstGeom prst="rect">
            <a:avLst/>
          </a:prstGeom>
          <a:noFill/>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rPr>
              <a:t>and Lagrange</a:t>
            </a:r>
          </a:p>
          <a:p>
            <a:pPr algn="ctr"/>
            <a:r>
              <a:rPr lang="en-US" sz="4400" b="0" cap="none" spc="0" dirty="0">
                <a:ln w="0"/>
                <a:solidFill>
                  <a:schemeClr val="tx1"/>
                </a:solidFill>
                <a:effectLst>
                  <a:outerShdw blurRad="38100" dist="19050" dir="2700000" algn="tl" rotWithShape="0">
                    <a:schemeClr val="dk1">
                      <a:alpha val="40000"/>
                    </a:schemeClr>
                  </a:outerShdw>
                </a:effectLst>
              </a:rPr>
              <a:t>|</a:t>
            </a:r>
          </a:p>
          <a:p>
            <a:pPr algn="ctr"/>
            <a:r>
              <a:rPr lang="en-US" sz="4400" dirty="0">
                <a:ln w="0"/>
                <a:effectLst>
                  <a:outerShdw blurRad="38100" dist="19050" dir="2700000" algn="tl" rotWithShape="0">
                    <a:schemeClr val="dk1">
                      <a:alpha val="40000"/>
                    </a:schemeClr>
                  </a:outerShdw>
                </a:effectLst>
              </a:rPr>
              <a:t>v</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46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E122F77-1818-4AB3-8536-C46C72ECEEF2}"/>
              </a:ext>
            </a:extLst>
          </p:cNvPr>
          <p:cNvSpPr>
            <a:spLocks noGrp="1"/>
          </p:cNvSpPr>
          <p:nvPr>
            <p:ph idx="1"/>
          </p:nvPr>
        </p:nvSpPr>
        <p:spPr>
          <a:xfrm>
            <a:off x="834223" y="381000"/>
            <a:ext cx="10515600" cy="4351338"/>
          </a:xfrm>
        </p:spPr>
        <p:txBody>
          <a:bodyPr/>
          <a:lstStyle/>
          <a:p>
            <a:r>
              <a:rPr lang="en-US" dirty="0"/>
              <a:t>Example of interpolation</a:t>
            </a:r>
          </a:p>
        </p:txBody>
      </p:sp>
      <p:pic>
        <p:nvPicPr>
          <p:cNvPr id="2054" name="Picture 6" descr="ფოტოს გახსნა">
            <a:extLst>
              <a:ext uri="{FF2B5EF4-FFF2-40B4-BE49-F238E27FC236}">
                <a16:creationId xmlns:a16="http://schemas.microsoft.com/office/drawing/2014/main" id="{08C52875-20B3-4CC9-A34A-8C0070CC7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343" y="1836003"/>
            <a:ext cx="6769804" cy="299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79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0520BE-5D0A-4A6B-A285-BF9A77351334}"/>
              </a:ext>
            </a:extLst>
          </p:cNvPr>
          <p:cNvPicPr>
            <a:picLocks noGrp="1" noChangeAspect="1"/>
          </p:cNvPicPr>
          <p:nvPr>
            <p:ph idx="1"/>
          </p:nvPr>
        </p:nvPicPr>
        <p:blipFill>
          <a:blip r:embed="rId2"/>
          <a:stretch>
            <a:fillRect/>
          </a:stretch>
        </p:blipFill>
        <p:spPr>
          <a:xfrm>
            <a:off x="4438106" y="1988481"/>
            <a:ext cx="7540298" cy="2504825"/>
          </a:xfrm>
          <a:prstGeom prst="rect">
            <a:avLst/>
          </a:prstGeom>
        </p:spPr>
      </p:pic>
      <p:sp>
        <p:nvSpPr>
          <p:cNvPr id="7" name="Title 1">
            <a:extLst>
              <a:ext uri="{FF2B5EF4-FFF2-40B4-BE49-F238E27FC236}">
                <a16:creationId xmlns:a16="http://schemas.microsoft.com/office/drawing/2014/main" id="{22EA8AA2-EC7C-4C03-B779-B1351CB3FC2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Lagrange formula</a:t>
            </a:r>
          </a:p>
        </p:txBody>
      </p:sp>
    </p:spTree>
    <p:extLst>
      <p:ext uri="{BB962C8B-B14F-4D97-AF65-F5344CB8AC3E}">
        <p14:creationId xmlns:p14="http://schemas.microsoft.com/office/powerpoint/2010/main" val="184209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76D1C-9CC7-EF7E-04DD-AB2BA60DBCF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Lagrange formula</a:t>
            </a:r>
          </a:p>
        </p:txBody>
      </p:sp>
      <p:pic>
        <p:nvPicPr>
          <p:cNvPr id="3" name="Picture 2">
            <a:extLst>
              <a:ext uri="{FF2B5EF4-FFF2-40B4-BE49-F238E27FC236}">
                <a16:creationId xmlns:a16="http://schemas.microsoft.com/office/drawing/2014/main" id="{A555B64F-FDBC-4119-B3A7-6256C4C01044}"/>
              </a:ext>
            </a:extLst>
          </p:cNvPr>
          <p:cNvPicPr>
            <a:picLocks noChangeAspect="1"/>
          </p:cNvPicPr>
          <p:nvPr/>
        </p:nvPicPr>
        <p:blipFill>
          <a:blip r:embed="rId2"/>
          <a:stretch>
            <a:fillRect/>
          </a:stretch>
        </p:blipFill>
        <p:spPr>
          <a:xfrm>
            <a:off x="4464693" y="1770642"/>
            <a:ext cx="7434722" cy="2940503"/>
          </a:xfrm>
          <a:prstGeom prst="rect">
            <a:avLst/>
          </a:prstGeom>
        </p:spPr>
      </p:pic>
    </p:spTree>
    <p:extLst>
      <p:ext uri="{BB962C8B-B14F-4D97-AF65-F5344CB8AC3E}">
        <p14:creationId xmlns:p14="http://schemas.microsoft.com/office/powerpoint/2010/main" val="269205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Content Placeholder 5">
            <a:extLst>
              <a:ext uri="{FF2B5EF4-FFF2-40B4-BE49-F238E27FC236}">
                <a16:creationId xmlns:a16="http://schemas.microsoft.com/office/drawing/2014/main" id="{0BDA242E-CE8D-4EDE-9F55-7836CFB08BB8}"/>
              </a:ext>
            </a:extLst>
          </p:cNvPr>
          <p:cNvPicPr>
            <a:picLocks noGrp="1" noChangeAspect="1"/>
          </p:cNvPicPr>
          <p:nvPr>
            <p:ph idx="1"/>
          </p:nvPr>
        </p:nvPicPr>
        <p:blipFill>
          <a:blip r:embed="rId2"/>
          <a:stretch>
            <a:fillRect/>
          </a:stretch>
        </p:blipFill>
        <p:spPr>
          <a:xfrm>
            <a:off x="433709" y="2809040"/>
            <a:ext cx="8405504" cy="1239920"/>
          </a:xfrm>
          <a:prstGeom prst="rect">
            <a:avLst/>
          </a:prstGeom>
        </p:spPr>
      </p:pic>
    </p:spTree>
    <p:extLst>
      <p:ext uri="{BB962C8B-B14F-4D97-AF65-F5344CB8AC3E}">
        <p14:creationId xmlns:p14="http://schemas.microsoft.com/office/powerpoint/2010/main" val="269960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3078" name="Picture 6" descr="ფოტოს გახსნა">
            <a:extLst>
              <a:ext uri="{FF2B5EF4-FFF2-40B4-BE49-F238E27FC236}">
                <a16:creationId xmlns:a16="http://schemas.microsoft.com/office/drawing/2014/main" id="{B0A04D3B-5CAA-4E13-8815-FC524B9ABC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4027" y="355589"/>
            <a:ext cx="4917457" cy="614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120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a:extLst>
              <a:ext uri="{FF2B5EF4-FFF2-40B4-BE49-F238E27FC236}">
                <a16:creationId xmlns:a16="http://schemas.microsoft.com/office/drawing/2014/main" id="{C2E39804-DAA5-4E92-BC9C-D8C591314267}"/>
              </a:ext>
            </a:extLst>
          </p:cNvPr>
          <p:cNvPicPr>
            <a:picLocks noGrp="1" noChangeAspect="1"/>
          </p:cNvPicPr>
          <p:nvPr>
            <p:ph idx="1"/>
          </p:nvPr>
        </p:nvPicPr>
        <p:blipFill>
          <a:blip r:embed="rId2"/>
          <a:stretch>
            <a:fillRect/>
          </a:stretch>
        </p:blipFill>
        <p:spPr>
          <a:xfrm>
            <a:off x="567554" y="2045227"/>
            <a:ext cx="7575018" cy="2767545"/>
          </a:xfrm>
          <a:prstGeom prst="rect">
            <a:avLst/>
          </a:prstGeom>
        </p:spPr>
      </p:pic>
    </p:spTree>
    <p:extLst>
      <p:ext uri="{BB962C8B-B14F-4D97-AF65-F5344CB8AC3E}">
        <p14:creationId xmlns:p14="http://schemas.microsoft.com/office/powerpoint/2010/main" val="3836881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7BDD89064195498C89E7C522F090BD" ma:contentTypeVersion="4" ma:contentTypeDescription="Create a new document." ma:contentTypeScope="" ma:versionID="5f0fb52b5bbc09f4a753afc7a91b5c2f">
  <xsd:schema xmlns:xsd="http://www.w3.org/2001/XMLSchema" xmlns:xs="http://www.w3.org/2001/XMLSchema" xmlns:p="http://schemas.microsoft.com/office/2006/metadata/properties" xmlns:ns2="6f68145f-6eb6-4d78-be0a-3d065cc575c1" targetNamespace="http://schemas.microsoft.com/office/2006/metadata/properties" ma:root="true" ma:fieldsID="5a65afd337ac57af6856b19e1704df56" ns2:_="">
    <xsd:import namespace="6f68145f-6eb6-4d78-be0a-3d065cc575c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68145f-6eb6-4d78-be0a-3d065cc575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5C1F7D-B26E-4E8B-802A-35F67483A6AC}"/>
</file>

<file path=customXml/itemProps2.xml><?xml version="1.0" encoding="utf-8"?>
<ds:datastoreItem xmlns:ds="http://schemas.openxmlformats.org/officeDocument/2006/customXml" ds:itemID="{F6512031-BF04-4858-941F-52CB0E33DAF2}"/>
</file>

<file path=customXml/itemProps3.xml><?xml version="1.0" encoding="utf-8"?>
<ds:datastoreItem xmlns:ds="http://schemas.openxmlformats.org/officeDocument/2006/customXml" ds:itemID="{8F6EA64B-E6D6-44AA-B6EE-CA5ACC69CF65}"/>
</file>

<file path=docProps/app.xml><?xml version="1.0" encoding="utf-8"?>
<Properties xmlns="http://schemas.openxmlformats.org/officeDocument/2006/extended-properties" xmlns:vt="http://schemas.openxmlformats.org/officeDocument/2006/docPropsVTypes">
  <Template>office theme</Template>
  <TotalTime>587</TotalTime>
  <Words>119</Words>
  <Application>Microsoft Office PowerPoint</Application>
  <PresentationFormat>Widescreen</PresentationFormat>
  <Paragraphs>16</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Aptos</vt:lpstr>
      <vt:lpstr>Aptos Display</vt:lpstr>
      <vt:lpstr>Arial</vt:lpstr>
      <vt:lpstr>office theme</vt:lpstr>
      <vt:lpstr>Numerical Programming  TTF 6</vt:lpstr>
      <vt:lpstr>Interpolation</vt:lpstr>
      <vt:lpstr>PowerPoint Presentation</vt:lpstr>
      <vt:lpstr>PowerPoint Presentation</vt:lpstr>
      <vt:lpstr>Lagrange formula</vt:lpstr>
      <vt:lpstr>Lagrange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Newton’s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Runge’s phenomenon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Programming  TTF 6</dc:title>
  <dc:creator/>
  <cp:lastModifiedBy>Giorgi Kochiashvili</cp:lastModifiedBy>
  <cp:revision>169</cp:revision>
  <dcterms:created xsi:type="dcterms:W3CDTF">2024-10-02T17:53:24Z</dcterms:created>
  <dcterms:modified xsi:type="dcterms:W3CDTF">2024-11-01T06:42:05Z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0x0101001D7BDD89064195498C89E7C522F090BD</vt:lpwstr>
  </property>
</Properties>
</file>