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7" r:id="rId7"/>
    <p:sldId id="264" r:id="rId8"/>
    <p:sldId id="270" r:id="rId9"/>
    <p:sldId id="269" r:id="rId10"/>
    <p:sldId id="260" r:id="rId11"/>
    <p:sldId id="261" r:id="rId12"/>
    <p:sldId id="265" r:id="rId13"/>
    <p:sldId id="266" r:id="rId14"/>
    <p:sldId id="268" r:id="rId15"/>
    <p:sldId id="26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FBC971-783B-508F-F699-94C1ADBA1177}" v="844" dt="2024-09-26T13:48:42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88" d="100"/>
          <a:sy n="88" d="100"/>
        </p:scale>
        <p:origin x="2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88D1F-013B-409F-BC0D-07B34B1AD859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C256EE-4E5A-41A8-ABCD-5C5539EF7072}">
      <dgm:prSet/>
      <dgm:spPr/>
      <dgm:t>
        <a:bodyPr/>
        <a:lstStyle/>
        <a:p>
          <a:r>
            <a:rPr lang="en-US" dirty="0"/>
            <a:t>A rectangular array/table of numbers, symbols, or expressions.</a:t>
          </a:r>
        </a:p>
      </dgm:t>
    </dgm:pt>
    <dgm:pt modelId="{929C11DB-622E-486B-8892-0F8D3001AE35}" type="parTrans" cxnId="{EF747A17-B378-462C-8802-FF4A7CCD1FBA}">
      <dgm:prSet/>
      <dgm:spPr/>
      <dgm:t>
        <a:bodyPr/>
        <a:lstStyle/>
        <a:p>
          <a:endParaRPr lang="en-US"/>
        </a:p>
      </dgm:t>
    </dgm:pt>
    <dgm:pt modelId="{D7CE8DFE-8806-4D8E-8D1E-12E862FDB7C6}" type="sibTrans" cxnId="{EF747A17-B378-462C-8802-FF4A7CCD1FBA}">
      <dgm:prSet/>
      <dgm:spPr/>
      <dgm:t>
        <a:bodyPr/>
        <a:lstStyle/>
        <a:p>
          <a:endParaRPr lang="en-US"/>
        </a:p>
      </dgm:t>
    </dgm:pt>
    <dgm:pt modelId="{192543DA-A210-4880-BFFD-C77E8BCDE499}">
      <dgm:prSet/>
      <dgm:spPr/>
      <dgm:t>
        <a:bodyPr/>
        <a:lstStyle/>
        <a:p>
          <a:r>
            <a:rPr lang="en-US" dirty="0"/>
            <a:t>Can be viewed as a list of vectors</a:t>
          </a:r>
        </a:p>
      </dgm:t>
    </dgm:pt>
    <dgm:pt modelId="{2AD24966-4162-4494-B69B-8F11F06301A5}" type="parTrans" cxnId="{28B42361-8EE1-4047-81AF-965449B99330}">
      <dgm:prSet/>
      <dgm:spPr/>
      <dgm:t>
        <a:bodyPr/>
        <a:lstStyle/>
        <a:p>
          <a:endParaRPr lang="en-US"/>
        </a:p>
      </dgm:t>
    </dgm:pt>
    <dgm:pt modelId="{6DD2D9CC-1ECC-48AE-9C73-93C2C2423321}" type="sibTrans" cxnId="{28B42361-8EE1-4047-81AF-965449B99330}">
      <dgm:prSet/>
      <dgm:spPr/>
      <dgm:t>
        <a:bodyPr/>
        <a:lstStyle/>
        <a:p>
          <a:endParaRPr lang="en-US"/>
        </a:p>
      </dgm:t>
    </dgm:pt>
    <dgm:pt modelId="{CB65CEC0-6FCC-44D3-A7C2-0A4871CE2771}">
      <dgm:prSet/>
      <dgm:spPr/>
      <dgm:t>
        <a:bodyPr/>
        <a:lstStyle/>
        <a:p>
          <a:pPr rtl="0"/>
          <a:r>
            <a:rPr lang="en-US" dirty="0"/>
            <a:t>n x m matrix has </a:t>
          </a:r>
          <a:r>
            <a:rPr lang="en-US" dirty="0">
              <a:latin typeface="Aptos Display" panose="020F0302020204030204"/>
            </a:rPr>
            <a:t>n rows and m columns </a:t>
          </a:r>
          <a:endParaRPr lang="en-US" dirty="0"/>
        </a:p>
      </dgm:t>
    </dgm:pt>
    <dgm:pt modelId="{BE11C4DD-1E50-4221-B4A9-7E30EC570BE3}" type="parTrans" cxnId="{A6B91BE6-C7D8-4257-9F20-F050A7BE50C4}">
      <dgm:prSet/>
      <dgm:spPr/>
      <dgm:t>
        <a:bodyPr/>
        <a:lstStyle/>
        <a:p>
          <a:endParaRPr lang="en-US"/>
        </a:p>
      </dgm:t>
    </dgm:pt>
    <dgm:pt modelId="{05149DAE-541B-46E7-9879-384481F46506}" type="sibTrans" cxnId="{A6B91BE6-C7D8-4257-9F20-F050A7BE50C4}">
      <dgm:prSet/>
      <dgm:spPr/>
      <dgm:t>
        <a:bodyPr/>
        <a:lstStyle/>
        <a:p>
          <a:endParaRPr lang="en-US"/>
        </a:p>
      </dgm:t>
    </dgm:pt>
    <dgm:pt modelId="{74EF56CA-2B6C-4B12-B78B-E6477738CCAA}" type="pres">
      <dgm:prSet presAssocID="{3F488D1F-013B-409F-BC0D-07B34B1AD859}" presName="Name0" presStyleCnt="0">
        <dgm:presLayoutVars>
          <dgm:dir/>
          <dgm:animLvl val="lvl"/>
          <dgm:resizeHandles val="exact"/>
        </dgm:presLayoutVars>
      </dgm:prSet>
      <dgm:spPr/>
    </dgm:pt>
    <dgm:pt modelId="{28A1AA42-7928-4A16-A54B-312A0D236CE4}" type="pres">
      <dgm:prSet presAssocID="{BDC256EE-4E5A-41A8-ABCD-5C5539EF7072}" presName="linNode" presStyleCnt="0"/>
      <dgm:spPr/>
    </dgm:pt>
    <dgm:pt modelId="{FB9288EE-32C7-439F-A4FC-F89AF8FAB466}" type="pres">
      <dgm:prSet presAssocID="{BDC256EE-4E5A-41A8-ABCD-5C5539EF707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F5A133D-D070-4394-A7A4-82047DC0DCDE}" type="pres">
      <dgm:prSet presAssocID="{D7CE8DFE-8806-4D8E-8D1E-12E862FDB7C6}" presName="sp" presStyleCnt="0"/>
      <dgm:spPr/>
    </dgm:pt>
    <dgm:pt modelId="{BF0EC542-D2D7-4101-B654-16C787DAD89F}" type="pres">
      <dgm:prSet presAssocID="{192543DA-A210-4880-BFFD-C77E8BCDE499}" presName="linNode" presStyleCnt="0"/>
      <dgm:spPr/>
    </dgm:pt>
    <dgm:pt modelId="{6E715EC3-5ABB-4006-8658-0AAD50D67AD1}" type="pres">
      <dgm:prSet presAssocID="{192543DA-A210-4880-BFFD-C77E8BCDE49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F69FF62-B89D-4210-A0B9-A0FDD98F35CD}" type="pres">
      <dgm:prSet presAssocID="{6DD2D9CC-1ECC-48AE-9C73-93C2C2423321}" presName="sp" presStyleCnt="0"/>
      <dgm:spPr/>
    </dgm:pt>
    <dgm:pt modelId="{BDF2CAAC-CAF2-4495-89A8-F8A133EA497A}" type="pres">
      <dgm:prSet presAssocID="{CB65CEC0-6FCC-44D3-A7C2-0A4871CE2771}" presName="linNode" presStyleCnt="0"/>
      <dgm:spPr/>
    </dgm:pt>
    <dgm:pt modelId="{0EE78B0D-5457-4A18-BAEB-DCF4025E38E2}" type="pres">
      <dgm:prSet presAssocID="{CB65CEC0-6FCC-44D3-A7C2-0A4871CE2771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EF747A17-B378-462C-8802-FF4A7CCD1FBA}" srcId="{3F488D1F-013B-409F-BC0D-07B34B1AD859}" destId="{BDC256EE-4E5A-41A8-ABCD-5C5539EF7072}" srcOrd="0" destOrd="0" parTransId="{929C11DB-622E-486B-8892-0F8D3001AE35}" sibTransId="{D7CE8DFE-8806-4D8E-8D1E-12E862FDB7C6}"/>
    <dgm:cxn modelId="{A5E99E60-0DCD-44D4-89FE-307717AD0F4E}" type="presOf" srcId="{3F488D1F-013B-409F-BC0D-07B34B1AD859}" destId="{74EF56CA-2B6C-4B12-B78B-E6477738CCAA}" srcOrd="0" destOrd="0" presId="urn:microsoft.com/office/officeart/2005/8/layout/vList5"/>
    <dgm:cxn modelId="{28B42361-8EE1-4047-81AF-965449B99330}" srcId="{3F488D1F-013B-409F-BC0D-07B34B1AD859}" destId="{192543DA-A210-4880-BFFD-C77E8BCDE499}" srcOrd="1" destOrd="0" parTransId="{2AD24966-4162-4494-B69B-8F11F06301A5}" sibTransId="{6DD2D9CC-1ECC-48AE-9C73-93C2C2423321}"/>
    <dgm:cxn modelId="{FF8F5149-FCF0-415E-9205-292BFB5231E6}" type="presOf" srcId="{192543DA-A210-4880-BFFD-C77E8BCDE499}" destId="{6E715EC3-5ABB-4006-8658-0AAD50D67AD1}" srcOrd="0" destOrd="0" presId="urn:microsoft.com/office/officeart/2005/8/layout/vList5"/>
    <dgm:cxn modelId="{3A287689-0772-4FC9-A573-3C86E461B27B}" type="presOf" srcId="{BDC256EE-4E5A-41A8-ABCD-5C5539EF7072}" destId="{FB9288EE-32C7-439F-A4FC-F89AF8FAB466}" srcOrd="0" destOrd="0" presId="urn:microsoft.com/office/officeart/2005/8/layout/vList5"/>
    <dgm:cxn modelId="{78D4F2D5-EFCB-415B-8EF5-241591BCDEEE}" type="presOf" srcId="{CB65CEC0-6FCC-44D3-A7C2-0A4871CE2771}" destId="{0EE78B0D-5457-4A18-BAEB-DCF4025E38E2}" srcOrd="0" destOrd="0" presId="urn:microsoft.com/office/officeart/2005/8/layout/vList5"/>
    <dgm:cxn modelId="{A6B91BE6-C7D8-4257-9F20-F050A7BE50C4}" srcId="{3F488D1F-013B-409F-BC0D-07B34B1AD859}" destId="{CB65CEC0-6FCC-44D3-A7C2-0A4871CE2771}" srcOrd="2" destOrd="0" parTransId="{BE11C4DD-1E50-4221-B4A9-7E30EC570BE3}" sibTransId="{05149DAE-541B-46E7-9879-384481F46506}"/>
    <dgm:cxn modelId="{B002DC31-4D33-443F-A7B3-B668BFCCF77B}" type="presParOf" srcId="{74EF56CA-2B6C-4B12-B78B-E6477738CCAA}" destId="{28A1AA42-7928-4A16-A54B-312A0D236CE4}" srcOrd="0" destOrd="0" presId="urn:microsoft.com/office/officeart/2005/8/layout/vList5"/>
    <dgm:cxn modelId="{E498EE72-47C7-42C2-B67F-9F3542E07CCD}" type="presParOf" srcId="{28A1AA42-7928-4A16-A54B-312A0D236CE4}" destId="{FB9288EE-32C7-439F-A4FC-F89AF8FAB466}" srcOrd="0" destOrd="0" presId="urn:microsoft.com/office/officeart/2005/8/layout/vList5"/>
    <dgm:cxn modelId="{7E88DAB6-64B5-4583-B1D9-7D52327A3D31}" type="presParOf" srcId="{74EF56CA-2B6C-4B12-B78B-E6477738CCAA}" destId="{7F5A133D-D070-4394-A7A4-82047DC0DCDE}" srcOrd="1" destOrd="0" presId="urn:microsoft.com/office/officeart/2005/8/layout/vList5"/>
    <dgm:cxn modelId="{C55506D1-8B3B-4D9E-985B-E049E7EF0975}" type="presParOf" srcId="{74EF56CA-2B6C-4B12-B78B-E6477738CCAA}" destId="{BF0EC542-D2D7-4101-B654-16C787DAD89F}" srcOrd="2" destOrd="0" presId="urn:microsoft.com/office/officeart/2005/8/layout/vList5"/>
    <dgm:cxn modelId="{D42EF43F-5114-4D68-884E-F25668B6A624}" type="presParOf" srcId="{BF0EC542-D2D7-4101-B654-16C787DAD89F}" destId="{6E715EC3-5ABB-4006-8658-0AAD50D67AD1}" srcOrd="0" destOrd="0" presId="urn:microsoft.com/office/officeart/2005/8/layout/vList5"/>
    <dgm:cxn modelId="{9CB74A2C-8794-4EBF-9701-D1C5C6416220}" type="presParOf" srcId="{74EF56CA-2B6C-4B12-B78B-E6477738CCAA}" destId="{2F69FF62-B89D-4210-A0B9-A0FDD98F35CD}" srcOrd="3" destOrd="0" presId="urn:microsoft.com/office/officeart/2005/8/layout/vList5"/>
    <dgm:cxn modelId="{222A13DF-B898-4949-AC80-E957F6309627}" type="presParOf" srcId="{74EF56CA-2B6C-4B12-B78B-E6477738CCAA}" destId="{BDF2CAAC-CAF2-4495-89A8-F8A133EA497A}" srcOrd="4" destOrd="0" presId="urn:microsoft.com/office/officeart/2005/8/layout/vList5"/>
    <dgm:cxn modelId="{0A9C47C8-C646-440A-A8BD-E7CBF9EA345E}" type="presParOf" srcId="{BDF2CAAC-CAF2-4495-89A8-F8A133EA497A}" destId="{0EE78B0D-5457-4A18-BAEB-DCF4025E38E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288EE-32C7-439F-A4FC-F89AF8FAB466}">
      <dsp:nvSpPr>
        <dsp:cNvPr id="0" name=""/>
        <dsp:cNvSpPr/>
      </dsp:nvSpPr>
      <dsp:spPr>
        <a:xfrm>
          <a:off x="3364992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 rectangular array/table of numbers, symbols, or expressions.</a:t>
          </a:r>
        </a:p>
      </dsp:txBody>
      <dsp:txXfrm>
        <a:off x="3433446" y="70578"/>
        <a:ext cx="3648708" cy="1265378"/>
      </dsp:txXfrm>
    </dsp:sp>
    <dsp:sp modelId="{6E715EC3-5ABB-4006-8658-0AAD50D67AD1}">
      <dsp:nvSpPr>
        <dsp:cNvPr id="0" name=""/>
        <dsp:cNvSpPr/>
      </dsp:nvSpPr>
      <dsp:spPr>
        <a:xfrm>
          <a:off x="3364992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Can be viewed as a list of vectors</a:t>
          </a:r>
        </a:p>
      </dsp:txBody>
      <dsp:txXfrm>
        <a:off x="3433446" y="1542979"/>
        <a:ext cx="3648708" cy="1265378"/>
      </dsp:txXfrm>
    </dsp:sp>
    <dsp:sp modelId="{0EE78B0D-5457-4A18-BAEB-DCF4025E38E2}">
      <dsp:nvSpPr>
        <dsp:cNvPr id="0" name=""/>
        <dsp:cNvSpPr/>
      </dsp:nvSpPr>
      <dsp:spPr>
        <a:xfrm>
          <a:off x="3364992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 x m matrix has </a:t>
          </a:r>
          <a:r>
            <a:rPr lang="en-US" sz="2700" kern="1200" dirty="0">
              <a:latin typeface="Aptos Display" panose="020F0302020204030204"/>
            </a:rPr>
            <a:t>n rows and m columns </a:t>
          </a:r>
          <a:endParaRPr lang="en-US" sz="2700" kern="1200" dirty="0"/>
        </a:p>
      </dsp:txBody>
      <dsp:txXfrm>
        <a:off x="3433446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98B38D5D-004B-7EC4-66DD-DCFCFFE984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6573" r="-2" b="90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Numerical Programming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TTF 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C9ABD-BEF2-F809-1649-185418AFD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K-means clustering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1CD462B-4323-DB42-C843-6EB972995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Goal: group similar data and create K groups</a:t>
            </a:r>
          </a:p>
        </p:txBody>
      </p:sp>
      <p:pic>
        <p:nvPicPr>
          <p:cNvPr id="4" name="Picture 3" descr="A chart of colorful dots&#10;&#10;Description automatically generated">
            <a:extLst>
              <a:ext uri="{FF2B5EF4-FFF2-40B4-BE49-F238E27FC236}">
                <a16:creationId xmlns:a16="http://schemas.microsoft.com/office/drawing/2014/main" id="{D1D9670B-4A79-4813-3AEE-BE7D4A0FC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01801"/>
            <a:ext cx="5608320" cy="403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37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4C4F2-E112-B92D-AE56-D922F88B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K-means clustering: approach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74CB3F3-0BA6-68E1-DF6E-27BE1A91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Input: m vectors, e. g. v1, v2, v3, … </a:t>
            </a:r>
            <a:r>
              <a:rPr lang="en-US" sz="2000" dirty="0" err="1"/>
              <a:t>vm</a:t>
            </a:r>
            <a:r>
              <a:rPr lang="en-US" sz="2000" dirty="0"/>
              <a:t> where vi = (e1, e2, e3, … </a:t>
            </a:r>
            <a:r>
              <a:rPr lang="en-US" sz="2000" dirty="0" err="1"/>
              <a:t>en</a:t>
            </a:r>
            <a:r>
              <a:rPr lang="en-US" sz="2000" dirty="0"/>
              <a:t>)</a:t>
            </a:r>
          </a:p>
          <a:p>
            <a:r>
              <a:rPr lang="en-US" sz="2000" dirty="0"/>
              <a:t>Steps: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1) select k random vectors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2) for each vector vi, assign it to the closets k-vector (Partition)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3) for all vectors assigned to a k-vector, calculate the average and put it as the new k-vector (Update)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4) repeat 2) and 3) until changes are relatively small</a:t>
            </a:r>
          </a:p>
          <a:p>
            <a:r>
              <a:rPr lang="en-US" sz="2000" dirty="0" err="1"/>
              <a:t>Ouptut</a:t>
            </a:r>
            <a:r>
              <a:rPr lang="en-US" sz="2000" dirty="0"/>
              <a:t>: k vectors, e. g. b1, b2, … bk where ai = (e1, e2, e3, … </a:t>
            </a:r>
            <a:r>
              <a:rPr lang="en-US" sz="2000" dirty="0" err="1"/>
              <a:t>en</a:t>
            </a:r>
            <a:r>
              <a:rPr lang="en-US" sz="20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86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8EAC-4D68-A1D3-6D94-54D5A1E8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 - Initial data</a:t>
            </a:r>
          </a:p>
        </p:txBody>
      </p:sp>
      <p:pic>
        <p:nvPicPr>
          <p:cNvPr id="4" name="Content Placeholder 3" descr="A diagram of a number of dots&#10;&#10;Description automatically generated">
            <a:extLst>
              <a:ext uri="{FF2B5EF4-FFF2-40B4-BE49-F238E27FC236}">
                <a16:creationId xmlns:a16="http://schemas.microsoft.com/office/drawing/2014/main" id="{1FE79CB3-702C-04D9-7862-D4341E990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500" y="1843881"/>
            <a:ext cx="8001000" cy="4314825"/>
          </a:xfrm>
        </p:spPr>
      </p:pic>
    </p:spTree>
    <p:extLst>
      <p:ext uri="{BB962C8B-B14F-4D97-AF65-F5344CB8AC3E}">
        <p14:creationId xmlns:p14="http://schemas.microsoft.com/office/powerpoint/2010/main" val="2770684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86F6-1F48-58E6-0050-79AB00E5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7" name="Content Placeholder 6" descr="A group of graphs with different colored dots&#10;&#10;Description automatically generated">
            <a:extLst>
              <a:ext uri="{FF2B5EF4-FFF2-40B4-BE49-F238E27FC236}">
                <a16:creationId xmlns:a16="http://schemas.microsoft.com/office/drawing/2014/main" id="{3A798E97-E062-FB53-F5BB-4217DBA02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055" y="1825625"/>
            <a:ext cx="8977889" cy="4351338"/>
          </a:xfrm>
        </p:spPr>
      </p:pic>
    </p:spTree>
    <p:extLst>
      <p:ext uri="{BB962C8B-B14F-4D97-AF65-F5344CB8AC3E}">
        <p14:creationId xmlns:p14="http://schemas.microsoft.com/office/powerpoint/2010/main" val="1598051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52AF-6379-C133-4DB5-9983F2A2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by step:</a:t>
            </a:r>
          </a:p>
        </p:txBody>
      </p:sp>
      <p:pic>
        <p:nvPicPr>
          <p:cNvPr id="4" name="Content Placeholder 3" descr="A group of different colored dots&#10;&#10;Description automatically generated">
            <a:extLst>
              <a:ext uri="{FF2B5EF4-FFF2-40B4-BE49-F238E27FC236}">
                <a16:creationId xmlns:a16="http://schemas.microsoft.com/office/drawing/2014/main" id="{DAB3CA53-1A59-BA20-8E58-4EAF749A6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794" y="1686039"/>
            <a:ext cx="6867524" cy="4630510"/>
          </a:xfrm>
        </p:spPr>
      </p:pic>
    </p:spTree>
    <p:extLst>
      <p:ext uri="{BB962C8B-B14F-4D97-AF65-F5344CB8AC3E}">
        <p14:creationId xmlns:p14="http://schemas.microsoft.com/office/powerpoint/2010/main" val="3632719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49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CEA5-D1CD-D177-EBA5-3A27F35C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K-means clustering: example</a:t>
            </a:r>
          </a:p>
        </p:txBody>
      </p:sp>
      <p:pic>
        <p:nvPicPr>
          <p:cNvPr id="4" name="Content Placeholder 3" descr="A graph with numbers and dots&#10;&#10;Description automatically generated">
            <a:extLst>
              <a:ext uri="{FF2B5EF4-FFF2-40B4-BE49-F238E27FC236}">
                <a16:creationId xmlns:a16="http://schemas.microsoft.com/office/drawing/2014/main" id="{EA721CDB-2B35-3A93-F793-D9DFDEE25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05625"/>
            <a:ext cx="7188199" cy="404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33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44E3-BDA9-4491-A0D2-EB986A88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E25A-8486-4D99-8F0B-33D6A0533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should input a matrix (3x3), then generate ten additional matrices. The task is to calculate the distances between the input matrix and the generated matrices using several norms (such as </a:t>
            </a:r>
            <a:r>
              <a:rPr lang="en-US" dirty="0" err="1"/>
              <a:t>Frobenius</a:t>
            </a:r>
            <a:r>
              <a:rPr lang="en-US" dirty="0"/>
              <a:t>, First, and Infinity norms). The goal is to determine which matrix is the closest and which is the farthest from the input matrix. After conducting the calculations, a conclusion based on the results from the different norms will be written in the comments of the code</a:t>
            </a:r>
          </a:p>
        </p:txBody>
      </p:sp>
    </p:spTree>
    <p:extLst>
      <p:ext uri="{BB962C8B-B14F-4D97-AF65-F5344CB8AC3E}">
        <p14:creationId xmlns:p14="http://schemas.microsoft.com/office/powerpoint/2010/main" val="159372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722D6D-6F03-CBE9-5AA3-184568ABF6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881" r="9085" b="139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FC284-F4C9-74FB-F113-8EBE5491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Matrices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4522E5-DE7F-2600-31B5-C27379C84F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9975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871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7E97C-56CA-7A1D-D34B-AFBE8E4D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Matrix norms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83946-5377-C9BE-9DE9-4EF7DA91B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Similar to vector norms</a:t>
            </a:r>
          </a:p>
          <a:p>
            <a:r>
              <a:rPr lang="en-US" sz="2200"/>
              <a:t>Has to satisfy these conditions</a:t>
            </a:r>
          </a:p>
        </p:txBody>
      </p:sp>
      <p:pic>
        <p:nvPicPr>
          <p:cNvPr id="5" name="Picture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430C10CD-1881-76D2-5E5D-2F3D16533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414563"/>
            <a:ext cx="10917936" cy="371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8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D3CC-B5C7-6A32-6121-8DBC53A00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128"/>
            <a:ext cx="10515600" cy="1325563"/>
          </a:xfrm>
        </p:spPr>
        <p:txBody>
          <a:bodyPr/>
          <a:lstStyle/>
          <a:p>
            <a:r>
              <a:rPr lang="en-US" dirty="0"/>
              <a:t>Examples of matrix norms</a:t>
            </a:r>
          </a:p>
        </p:txBody>
      </p:sp>
      <p:pic>
        <p:nvPicPr>
          <p:cNvPr id="4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285A6EA-E91E-291D-765A-888617E3E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833" y="984535"/>
            <a:ext cx="9678090" cy="281001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E7829B-551C-4197-A01D-0B0552C74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346" y="4139923"/>
            <a:ext cx="6371334" cy="271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4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596B0E1-503E-864D-8EC7-6AC15FFF0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616" y="365677"/>
            <a:ext cx="7705725" cy="188595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91F6E6-7C06-DBDD-577F-3FE09623B9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82" r="581" b="459"/>
          <a:stretch/>
        </p:blipFill>
        <p:spPr>
          <a:xfrm>
            <a:off x="212035" y="2861606"/>
            <a:ext cx="5771290" cy="25439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A75F35-8AB3-FA32-61F7-6C115A60548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84" t="866" r="-389"/>
          <a:stretch/>
        </p:blipFill>
        <p:spPr>
          <a:xfrm>
            <a:off x="6096894" y="2871553"/>
            <a:ext cx="5671437" cy="25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7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0D04-A5ED-8A59-A924-D0D3C075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Frobenius norm</a:t>
            </a:r>
          </a:p>
        </p:txBody>
      </p:sp>
      <p:pic>
        <p:nvPicPr>
          <p:cNvPr id="4" name="Content Placeholder 3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CC9ADC19-E8A3-90D6-A061-A6E99A325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697" y="1684110"/>
            <a:ext cx="5829492" cy="4971823"/>
          </a:xfrm>
        </p:spPr>
      </p:pic>
    </p:spTree>
    <p:extLst>
      <p:ext uri="{BB962C8B-B14F-4D97-AF65-F5344CB8AC3E}">
        <p14:creationId xmlns:p14="http://schemas.microsoft.com/office/powerpoint/2010/main" val="388178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B6A7-DF59-B4B8-0C44-D4B57EAB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norm</a:t>
            </a:r>
          </a:p>
        </p:txBody>
      </p:sp>
      <p:pic>
        <p:nvPicPr>
          <p:cNvPr id="7" name="Content Placeholder 6" descr="A white paper with black text and numbers&#10;&#10;Description automatically generated">
            <a:extLst>
              <a:ext uri="{FF2B5EF4-FFF2-40B4-BE49-F238E27FC236}">
                <a16:creationId xmlns:a16="http://schemas.microsoft.com/office/drawing/2014/main" id="{310E742C-8B29-E4D7-32C5-1A9231F3D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289" y="1695830"/>
            <a:ext cx="5820465" cy="4566754"/>
          </a:xfrm>
        </p:spPr>
      </p:pic>
    </p:spTree>
    <p:extLst>
      <p:ext uri="{BB962C8B-B14F-4D97-AF65-F5344CB8AC3E}">
        <p14:creationId xmlns:p14="http://schemas.microsoft.com/office/powerpoint/2010/main" val="2875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DA3BBE-9D65-44AC-9E1B-3A3A32D5E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43" y="74472"/>
            <a:ext cx="9681313" cy="670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33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653AA1-A79F-4E84-BFA9-C14945FF3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22" y="0"/>
            <a:ext cx="6005321" cy="2509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427145-DB0C-49E7-9E14-D475E00BE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69" y="2538094"/>
            <a:ext cx="4784961" cy="3784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D52F02-2F20-42F4-B99B-E50C42AF1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085" y="2442376"/>
            <a:ext cx="5067450" cy="379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96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DE739927DAB5408896A12A7A1099F0" ma:contentTypeVersion="4" ma:contentTypeDescription="Create a new document." ma:contentTypeScope="" ma:versionID="a141632a1d74f253bd0fca47ee6fd31a">
  <xsd:schema xmlns:xsd="http://www.w3.org/2001/XMLSchema" xmlns:xs="http://www.w3.org/2001/XMLSchema" xmlns:p="http://schemas.microsoft.com/office/2006/metadata/properties" xmlns:ns2="8578cf13-1c7f-4a44-8a61-4703019d23de" targetNamespace="http://schemas.microsoft.com/office/2006/metadata/properties" ma:root="true" ma:fieldsID="d09c7b7fe61fbff147ed8ec8f573524c" ns2:_="">
    <xsd:import namespace="8578cf13-1c7f-4a44-8a61-4703019d23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78cf13-1c7f-4a44-8a61-4703019d23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F86A48-2E35-4D19-93D1-F33A2331311E}"/>
</file>

<file path=customXml/itemProps2.xml><?xml version="1.0" encoding="utf-8"?>
<ds:datastoreItem xmlns:ds="http://schemas.openxmlformats.org/officeDocument/2006/customXml" ds:itemID="{2DFA42FA-1687-4FDE-AE67-FF7BA824B88A}"/>
</file>

<file path=customXml/itemProps3.xml><?xml version="1.0" encoding="utf-8"?>
<ds:datastoreItem xmlns:ds="http://schemas.openxmlformats.org/officeDocument/2006/customXml" ds:itemID="{A69946B8-2783-4959-A0F3-23FB3CA06690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294</Words>
  <Application>Microsoft Office PowerPoint</Application>
  <PresentationFormat>Widescreen</PresentationFormat>
  <Paragraphs>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Courier New</vt:lpstr>
      <vt:lpstr>office theme</vt:lpstr>
      <vt:lpstr>Numerical Programming TTF 2</vt:lpstr>
      <vt:lpstr>Matrices</vt:lpstr>
      <vt:lpstr>Matrix norms</vt:lpstr>
      <vt:lpstr>Examples of matrix norms</vt:lpstr>
      <vt:lpstr>PowerPoint Presentation</vt:lpstr>
      <vt:lpstr>Frobenius norm</vt:lpstr>
      <vt:lpstr>Max norm</vt:lpstr>
      <vt:lpstr>PowerPoint Presentation</vt:lpstr>
      <vt:lpstr>PowerPoint Presentation</vt:lpstr>
      <vt:lpstr>K-means clustering</vt:lpstr>
      <vt:lpstr>K-means clustering: approach</vt:lpstr>
      <vt:lpstr>First step - Initial data</vt:lpstr>
      <vt:lpstr>Visualization</vt:lpstr>
      <vt:lpstr>Step by step:</vt:lpstr>
      <vt:lpstr>K-means clustering: example</vt:lpstr>
      <vt:lpstr>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Programming TTF 2</dc:title>
  <dc:creator/>
  <cp:lastModifiedBy>Giorgi Kochiashvili</cp:lastModifiedBy>
  <cp:revision>207</cp:revision>
  <dcterms:created xsi:type="dcterms:W3CDTF">2024-09-26T12:33:32Z</dcterms:created>
  <dcterms:modified xsi:type="dcterms:W3CDTF">2024-09-26T19:33:26Z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0x01010032DE739927DAB5408896A12A7A1099F0</vt:lpwstr>
  </property>
</Properties>
</file>