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9" r:id="rId5"/>
    <p:sldId id="266" r:id="rId6"/>
    <p:sldId id="265" r:id="rId7"/>
    <p:sldId id="262" r:id="rId8"/>
    <p:sldId id="264" r:id="rId9"/>
    <p:sldId id="267" r:id="rId10"/>
    <p:sldId id="268" r:id="rId11"/>
    <p:sldId id="269" r:id="rId12"/>
    <p:sldId id="270" r:id="rId13"/>
    <p:sldId id="272" r:id="rId14"/>
    <p:sldId id="273" r:id="rId15"/>
    <p:sldId id="271"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C4D74-D01E-210E-C725-2D513D638167}" v="276" dt="2024-10-10T14:01:06.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92"/>
  </p:normalViewPr>
  <p:slideViewPr>
    <p:cSldViewPr snapToGrid="0" snapToObjects="1">
      <p:cViewPr>
        <p:scale>
          <a:sx n="87" d="100"/>
          <a:sy n="87" d="100"/>
        </p:scale>
        <p:origin x="110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10/11/2024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10/11/2024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10/11/2024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bKhZw0jvM_8"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10" y="2484470"/>
            <a:ext cx="5691690" cy="2130561"/>
          </a:xfrm>
        </p:spPr>
        <p:txBody>
          <a:bodyPr anchor="b">
            <a:normAutofit fontScale="90000"/>
          </a:bodyPr>
          <a:lstStyle/>
          <a:p>
            <a:r>
              <a:rPr lang="en-US" dirty="0">
                <a:latin typeface="Segoe UI"/>
                <a:cs typeface="Segoe UI"/>
              </a:rPr>
              <a:t>Numerical Programming TTF 4</a:t>
            </a:r>
            <a:endParaRPr lang="en-US" dirty="0"/>
          </a:p>
        </p:txBody>
      </p:sp>
      <p:grpSp>
        <p:nvGrpSpPr>
          <p:cNvPr id="2" name="Group 1" descr="circles connected by lines">
            <a:extLst>
              <a:ext uri="{FF2B5EF4-FFF2-40B4-BE49-F238E27FC236}">
                <a16:creationId xmlns:a16="http://schemas.microsoft.com/office/drawing/2014/main" id="{698A0E4F-CFB4-48D6-8D5D-D7F7DD3198A1}"/>
              </a:ext>
            </a:extLst>
          </p:cNvPr>
          <p:cNvGrpSpPr/>
          <p:nvPr/>
        </p:nvGrpSpPr>
        <p:grpSpPr>
          <a:xfrm>
            <a:off x="6867728" y="1031132"/>
            <a:ext cx="4046706" cy="4853637"/>
            <a:chOff x="6867728" y="1031132"/>
            <a:chExt cx="4046706" cy="4853637"/>
          </a:xfrm>
        </p:grpSpPr>
        <p:cxnSp>
          <p:nvCxnSpPr>
            <p:cNvPr id="8" name="Straight Connector 7" descr="straight line">
              <a:extLst>
                <a:ext uri="{FF2B5EF4-FFF2-40B4-BE49-F238E27FC236}">
                  <a16:creationId xmlns:a16="http://schemas.microsoft.com/office/drawing/2014/main" id="{C765D672-336B-734D-801A-36CBB0354E18}"/>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descr="straight line">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val 5" descr="oval shape">
              <a:extLst>
                <a:ext uri="{FF2B5EF4-FFF2-40B4-BE49-F238E27FC236}">
                  <a16:creationId xmlns:a16="http://schemas.microsoft.com/office/drawing/2014/main" id="{9A66A37A-7FB5-194C-B2F8-BB77745D65B0}"/>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descr="oval shape">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oval shape">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val 10" descr="oval shape">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46ECD0-AB1B-8D19-90F5-EA43DB5492F1}"/>
              </a:ext>
            </a:extLst>
          </p:cNvPr>
          <p:cNvSpPr>
            <a:spLocks noGrp="1"/>
          </p:cNvSpPr>
          <p:nvPr>
            <p:ph sz="quarter" idx="10"/>
          </p:nvPr>
        </p:nvSpPr>
        <p:spPr/>
        <p:txBody>
          <a:bodyPr vert="horz" lIns="91440" tIns="45720" rIns="91440" bIns="45720" rtlCol="0" anchor="t">
            <a:normAutofit/>
          </a:bodyPr>
          <a:lstStyle/>
          <a:p>
            <a:pPr marL="227965" indent="-227965"/>
            <a:r>
              <a:rPr lang="en-US" dirty="0">
                <a:solidFill>
                  <a:srgbClr val="404040"/>
                </a:solidFill>
                <a:latin typeface="Segoe UI"/>
                <a:cs typeface="Segoe UI"/>
              </a:rPr>
              <a:t>eps: It defines the neighborhood around a data point i.e. if the distance between two points is lower or equal to ‘eps’ then they are considered neighbors. If the eps value is chosen too small then a large part of the data will be considered as an outlier. If it is chosen very large then the clusters will merge and the majority of the data points will be in the same clusters. One way to find the eps value is based on the k-distance graph.</a:t>
            </a:r>
          </a:p>
          <a:p>
            <a:pPr marL="227965" indent="-227965"/>
            <a:r>
              <a:rPr lang="en-US" dirty="0" err="1">
                <a:solidFill>
                  <a:srgbClr val="404040"/>
                </a:solidFill>
                <a:latin typeface="Segoe UI"/>
                <a:cs typeface="Segoe UI"/>
              </a:rPr>
              <a:t>MinPts</a:t>
            </a:r>
            <a:r>
              <a:rPr lang="en-US" dirty="0">
                <a:solidFill>
                  <a:srgbClr val="404040"/>
                </a:solidFill>
                <a:latin typeface="Segoe UI"/>
                <a:cs typeface="Segoe UI"/>
              </a:rPr>
              <a:t>: Minimum number of neighbors (data points) within eps radius. The larger the dataset, the larger value of </a:t>
            </a:r>
            <a:r>
              <a:rPr lang="en-US" dirty="0" err="1">
                <a:solidFill>
                  <a:srgbClr val="404040"/>
                </a:solidFill>
                <a:latin typeface="Segoe UI"/>
                <a:cs typeface="Segoe UI"/>
              </a:rPr>
              <a:t>MinPts</a:t>
            </a:r>
            <a:r>
              <a:rPr lang="en-US" dirty="0">
                <a:solidFill>
                  <a:srgbClr val="404040"/>
                </a:solidFill>
                <a:latin typeface="Segoe UI"/>
                <a:cs typeface="Segoe UI"/>
              </a:rPr>
              <a:t> must be chosen. As a general rule, the minimum </a:t>
            </a:r>
            <a:r>
              <a:rPr lang="en-US" dirty="0" err="1">
                <a:solidFill>
                  <a:srgbClr val="404040"/>
                </a:solidFill>
                <a:latin typeface="Segoe UI"/>
                <a:cs typeface="Segoe UI"/>
              </a:rPr>
              <a:t>MinPts</a:t>
            </a:r>
            <a:r>
              <a:rPr lang="en-US" dirty="0">
                <a:solidFill>
                  <a:srgbClr val="404040"/>
                </a:solidFill>
                <a:latin typeface="Segoe UI"/>
                <a:cs typeface="Segoe UI"/>
              </a:rPr>
              <a:t> can be derived from the number of dimensions D in the dataset as, </a:t>
            </a:r>
            <a:r>
              <a:rPr lang="en-US" dirty="0" err="1">
                <a:solidFill>
                  <a:srgbClr val="404040"/>
                </a:solidFill>
                <a:latin typeface="Segoe UI"/>
                <a:cs typeface="Segoe UI"/>
              </a:rPr>
              <a:t>MinPts</a:t>
            </a:r>
            <a:r>
              <a:rPr lang="en-US" dirty="0">
                <a:solidFill>
                  <a:srgbClr val="404040"/>
                </a:solidFill>
                <a:latin typeface="Segoe UI"/>
                <a:cs typeface="Segoe UI"/>
              </a:rPr>
              <a:t> &gt;= D+1. The minimum value of </a:t>
            </a:r>
            <a:r>
              <a:rPr lang="en-US" dirty="0" err="1">
                <a:solidFill>
                  <a:srgbClr val="404040"/>
                </a:solidFill>
                <a:latin typeface="Segoe UI"/>
                <a:cs typeface="Segoe UI"/>
              </a:rPr>
              <a:t>MinPts</a:t>
            </a:r>
            <a:r>
              <a:rPr lang="en-US" dirty="0">
                <a:solidFill>
                  <a:srgbClr val="404040"/>
                </a:solidFill>
                <a:latin typeface="Segoe UI"/>
                <a:cs typeface="Segoe UI"/>
              </a:rPr>
              <a:t> must be chosen at least 3.</a:t>
            </a:r>
            <a:endParaRPr lang="en-US" dirty="0"/>
          </a:p>
          <a:p>
            <a:pPr marL="227965" indent="-227965"/>
            <a:endParaRPr lang="en-US" dirty="0">
              <a:cs typeface="Segoe UI"/>
            </a:endParaRPr>
          </a:p>
        </p:txBody>
      </p:sp>
      <p:sp>
        <p:nvSpPr>
          <p:cNvPr id="3" name="Title 2">
            <a:extLst>
              <a:ext uri="{FF2B5EF4-FFF2-40B4-BE49-F238E27FC236}">
                <a16:creationId xmlns:a16="http://schemas.microsoft.com/office/drawing/2014/main" id="{C690EF7C-F6E9-6CC5-6757-BFD5DB55697F}"/>
              </a:ext>
            </a:extLst>
          </p:cNvPr>
          <p:cNvSpPr>
            <a:spLocks noGrp="1"/>
          </p:cNvSpPr>
          <p:nvPr>
            <p:ph type="title"/>
          </p:nvPr>
        </p:nvSpPr>
        <p:spPr/>
        <p:txBody>
          <a:bodyPr/>
          <a:lstStyle/>
          <a:p>
            <a:r>
              <a:rPr lang="en-US" dirty="0">
                <a:cs typeface="Segoe UI Semibold"/>
              </a:rPr>
              <a:t>Required parameters</a:t>
            </a:r>
            <a:endParaRPr lang="en-US" dirty="0"/>
          </a:p>
        </p:txBody>
      </p:sp>
    </p:spTree>
    <p:extLst>
      <p:ext uri="{BB962C8B-B14F-4D97-AF65-F5344CB8AC3E}">
        <p14:creationId xmlns:p14="http://schemas.microsoft.com/office/powerpoint/2010/main" val="28930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აღწერილობა არაა ხელმისაწვდომი.">
            <a:extLst>
              <a:ext uri="{FF2B5EF4-FFF2-40B4-BE49-F238E27FC236}">
                <a16:creationId xmlns:a16="http://schemas.microsoft.com/office/drawing/2014/main" id="{84D9BDA4-6228-4000-BB99-62875FCB9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93" y="1160588"/>
            <a:ext cx="8286613" cy="49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87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background with white text&#10;&#10;Description automatically generated">
            <a:extLst>
              <a:ext uri="{FF2B5EF4-FFF2-40B4-BE49-F238E27FC236}">
                <a16:creationId xmlns:a16="http://schemas.microsoft.com/office/drawing/2014/main" id="{E502FAC5-8780-A5A0-51FE-46228F73EA7B}"/>
              </a:ext>
            </a:extLst>
          </p:cNvPr>
          <p:cNvPicPr>
            <a:picLocks noGrp="1" noChangeAspect="1"/>
          </p:cNvPicPr>
          <p:nvPr>
            <p:ph sz="quarter" idx="10"/>
          </p:nvPr>
        </p:nvPicPr>
        <p:blipFill>
          <a:blip r:embed="rId2"/>
          <a:stretch>
            <a:fillRect/>
          </a:stretch>
        </p:blipFill>
        <p:spPr>
          <a:xfrm>
            <a:off x="897283" y="1832433"/>
            <a:ext cx="10175990" cy="4238729"/>
          </a:xfrm>
        </p:spPr>
      </p:pic>
      <p:sp>
        <p:nvSpPr>
          <p:cNvPr id="3" name="Title 2">
            <a:extLst>
              <a:ext uri="{FF2B5EF4-FFF2-40B4-BE49-F238E27FC236}">
                <a16:creationId xmlns:a16="http://schemas.microsoft.com/office/drawing/2014/main" id="{006412DF-7ACB-E032-8951-BA49198A7764}"/>
              </a:ext>
            </a:extLst>
          </p:cNvPr>
          <p:cNvSpPr>
            <a:spLocks noGrp="1"/>
          </p:cNvSpPr>
          <p:nvPr>
            <p:ph type="title"/>
          </p:nvPr>
        </p:nvSpPr>
        <p:spPr/>
        <p:txBody>
          <a:bodyPr/>
          <a:lstStyle/>
          <a:p>
            <a:r>
              <a:rPr lang="en-US" dirty="0">
                <a:ea typeface="+mj-lt"/>
                <a:cs typeface="+mj-lt"/>
              </a:rPr>
              <a:t>DBSCAN Clustering algorithm </a:t>
            </a:r>
            <a:endParaRPr lang="en-US" dirty="0"/>
          </a:p>
        </p:txBody>
      </p:sp>
    </p:spTree>
    <p:extLst>
      <p:ext uri="{BB962C8B-B14F-4D97-AF65-F5344CB8AC3E}">
        <p14:creationId xmlns:p14="http://schemas.microsoft.com/office/powerpoint/2010/main" val="55462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v2/resize:fit:875/1*cH0sySZFVuDU6rzpsnL93g.png">
            <a:extLst>
              <a:ext uri="{FF2B5EF4-FFF2-40B4-BE49-F238E27FC236}">
                <a16:creationId xmlns:a16="http://schemas.microsoft.com/office/drawing/2014/main" id="{C4518095-15B0-493D-83D6-BE19AEF43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41" y="1934595"/>
            <a:ext cx="10255717" cy="29888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421C8D1-7F99-4D56-8E52-B497364B59E8}"/>
              </a:ext>
            </a:extLst>
          </p:cNvPr>
          <p:cNvSpPr/>
          <p:nvPr/>
        </p:nvSpPr>
        <p:spPr>
          <a:xfrm>
            <a:off x="5275320" y="5227785"/>
            <a:ext cx="2658189" cy="830997"/>
          </a:xfrm>
          <a:prstGeom prst="rect">
            <a:avLst/>
          </a:prstGeom>
        </p:spPr>
        <p:txBody>
          <a:bodyPr wrap="square">
            <a:spAutoFit/>
          </a:bodyPr>
          <a:lstStyle/>
          <a:p>
            <a:r>
              <a:rPr lang="en-US" sz="4800" dirty="0">
                <a:solidFill>
                  <a:srgbClr val="FFFFFF"/>
                </a:solidFill>
                <a:latin typeface="YouTube Noto"/>
                <a:hlinkClick r:id="rId3"/>
              </a:rPr>
              <a:t>video</a:t>
            </a:r>
            <a:endParaRPr lang="en-US" sz="4800" dirty="0"/>
          </a:p>
        </p:txBody>
      </p:sp>
    </p:spTree>
    <p:extLst>
      <p:ext uri="{BB962C8B-B14F-4D97-AF65-F5344CB8AC3E}">
        <p14:creationId xmlns:p14="http://schemas.microsoft.com/office/powerpoint/2010/main" val="59833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4F919E-0214-4711-A090-95FE2C340A3A}"/>
              </a:ext>
            </a:extLst>
          </p:cNvPr>
          <p:cNvPicPr>
            <a:picLocks noChangeAspect="1"/>
          </p:cNvPicPr>
          <p:nvPr/>
        </p:nvPicPr>
        <p:blipFill>
          <a:blip r:embed="rId2"/>
          <a:stretch>
            <a:fillRect/>
          </a:stretch>
        </p:blipFill>
        <p:spPr>
          <a:xfrm>
            <a:off x="1833562" y="410527"/>
            <a:ext cx="8729937" cy="6447473"/>
          </a:xfrm>
          <a:prstGeom prst="rect">
            <a:avLst/>
          </a:prstGeom>
        </p:spPr>
      </p:pic>
    </p:spTree>
    <p:extLst>
      <p:ext uri="{BB962C8B-B14F-4D97-AF65-F5344CB8AC3E}">
        <p14:creationId xmlns:p14="http://schemas.microsoft.com/office/powerpoint/2010/main" val="400468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80D239-7441-46F8-9696-27084F2DEF30}"/>
              </a:ext>
            </a:extLst>
          </p:cNvPr>
          <p:cNvPicPr>
            <a:picLocks noChangeAspect="1"/>
          </p:cNvPicPr>
          <p:nvPr/>
        </p:nvPicPr>
        <p:blipFill>
          <a:blip r:embed="rId2"/>
          <a:stretch>
            <a:fillRect/>
          </a:stretch>
        </p:blipFill>
        <p:spPr>
          <a:xfrm>
            <a:off x="1833562" y="238125"/>
            <a:ext cx="8524875" cy="6381750"/>
          </a:xfrm>
          <a:prstGeom prst="rect">
            <a:avLst/>
          </a:prstGeom>
        </p:spPr>
      </p:pic>
    </p:spTree>
    <p:extLst>
      <p:ext uri="{BB962C8B-B14F-4D97-AF65-F5344CB8AC3E}">
        <p14:creationId xmlns:p14="http://schemas.microsoft.com/office/powerpoint/2010/main" val="8216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CF468D-8F3E-4D56-B4EA-027DC5AA144D}"/>
              </a:ext>
            </a:extLst>
          </p:cNvPr>
          <p:cNvPicPr>
            <a:picLocks noChangeAspect="1"/>
          </p:cNvPicPr>
          <p:nvPr/>
        </p:nvPicPr>
        <p:blipFill>
          <a:blip r:embed="rId2"/>
          <a:stretch>
            <a:fillRect/>
          </a:stretch>
        </p:blipFill>
        <p:spPr>
          <a:xfrm>
            <a:off x="1833562" y="238125"/>
            <a:ext cx="8524875" cy="6381750"/>
          </a:xfrm>
          <a:prstGeom prst="rect">
            <a:avLst/>
          </a:prstGeom>
        </p:spPr>
      </p:pic>
    </p:spTree>
    <p:extLst>
      <p:ext uri="{BB962C8B-B14F-4D97-AF65-F5344CB8AC3E}">
        <p14:creationId xmlns:p14="http://schemas.microsoft.com/office/powerpoint/2010/main" val="297936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3C5618-E314-46EC-8204-83057509F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8" y="35882"/>
            <a:ext cx="10801717" cy="6911543"/>
          </a:xfrm>
          <a:prstGeom prst="rect">
            <a:avLst/>
          </a:prstGeom>
        </p:spPr>
      </p:pic>
    </p:spTree>
    <p:extLst>
      <p:ext uri="{BB962C8B-B14F-4D97-AF65-F5344CB8AC3E}">
        <p14:creationId xmlns:p14="http://schemas.microsoft.com/office/powerpoint/2010/main" val="52554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30936" y="639520"/>
            <a:ext cx="3429000" cy="1719072"/>
          </a:xfrm>
        </p:spPr>
        <p:txBody>
          <a:bodyPr vert="horz" lIns="91440" tIns="45720" rIns="91440" bIns="45720" rtlCol="0" anchor="b">
            <a:normAutofit/>
          </a:bodyPr>
          <a:lstStyle/>
          <a:p>
            <a:pPr defTabSz="914400"/>
            <a:r>
              <a:rPr lang="en-US" sz="5400" b="1" kern="1200">
                <a:solidFill>
                  <a:schemeClr val="tx1"/>
                </a:solidFill>
                <a:latin typeface="+mj-lt"/>
                <a:ea typeface="+mj-ea"/>
                <a:cs typeface="+mj-cs"/>
              </a:rPr>
              <a:t>K-means clustering</a:t>
            </a:r>
            <a:endParaRPr lang="en-US" sz="5400" kern="1200">
              <a:solidFill>
                <a:schemeClr val="tx1"/>
              </a:solidFill>
              <a:latin typeface="+mj-lt"/>
              <a:ea typeface="+mj-ea"/>
              <a:cs typeface="+mj-cs"/>
            </a:endParaRPr>
          </a:p>
        </p:txBody>
      </p:sp>
      <p:sp>
        <p:nvSpPr>
          <p:cNvPr id="4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630936" y="2807208"/>
            <a:ext cx="3429000" cy="3410712"/>
          </a:xfrm>
        </p:spPr>
        <p:txBody>
          <a:bodyPr vert="horz" lIns="91440" tIns="45720" rIns="91440" bIns="45720" rtlCol="0" anchor="t">
            <a:normAutofit/>
          </a:bodyPr>
          <a:lstStyle/>
          <a:p>
            <a:pPr marL="227965" indent="-228600" defTabSz="914400">
              <a:lnSpc>
                <a:spcPct val="90000"/>
              </a:lnSpc>
            </a:pPr>
            <a:r>
              <a:rPr lang="en-US" sz="2200">
                <a:solidFill>
                  <a:schemeClr val="tx1"/>
                </a:solidFill>
              </a:rPr>
              <a:t>Goal: group similar data and create K groups</a:t>
            </a:r>
          </a:p>
          <a:p>
            <a:pPr marL="0" indent="-228600" defTabSz="914400">
              <a:lnSpc>
                <a:spcPct val="90000"/>
              </a:lnSpc>
              <a:spcAft>
                <a:spcPts val="1200"/>
              </a:spcAft>
            </a:pPr>
            <a:endParaRPr lang="en-US" sz="2200">
              <a:solidFill>
                <a:schemeClr val="tx1"/>
              </a:solidFill>
            </a:endParaRPr>
          </a:p>
        </p:txBody>
      </p:sp>
      <p:pic>
        <p:nvPicPr>
          <p:cNvPr id="40" name="Picture 39" descr="A chart of colorful dots&#10;&#10;Description automatically generated">
            <a:extLst>
              <a:ext uri="{FF2B5EF4-FFF2-40B4-BE49-F238E27FC236}">
                <a16:creationId xmlns:a16="http://schemas.microsoft.com/office/drawing/2014/main" id="{A39CCC84-DB37-D1D5-587E-DCC55E051484}"/>
              </a:ext>
            </a:extLst>
          </p:cNvPr>
          <p:cNvPicPr>
            <a:picLocks noChangeAspect="1"/>
          </p:cNvPicPr>
          <p:nvPr/>
        </p:nvPicPr>
        <p:blipFill>
          <a:blip r:embed="rId2"/>
          <a:stretch>
            <a:fillRect/>
          </a:stretch>
        </p:blipFill>
        <p:spPr>
          <a:xfrm>
            <a:off x="4654296" y="960920"/>
            <a:ext cx="6903720" cy="4936159"/>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Segoe UI Semibold"/>
                <a:cs typeface="Segoe UI Semibold"/>
              </a:rPr>
              <a:t>Steps:</a:t>
            </a:r>
            <a:endParaRPr lang="en-US" dirty="0"/>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43" name="Oval 42" descr="Small circle">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2</a:t>
            </a:r>
          </a:p>
        </p:txBody>
      </p:sp>
      <p:sp>
        <p:nvSpPr>
          <p:cNvPr id="45" name="Oval 44" descr="Small circle">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descr="Number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3</a:t>
            </a:r>
          </a:p>
        </p:txBody>
      </p:sp>
      <p:sp>
        <p:nvSpPr>
          <p:cNvPr id="48" name="Oval 47" descr="Small circle">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descr="Number 4">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4</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chor="t">
            <a:normAutofit fontScale="92500" lnSpcReduction="20000"/>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lnSpc>
                <a:spcPct val="90000"/>
              </a:lnSpc>
              <a:buFont typeface="Arial"/>
              <a:buChar char="•"/>
            </a:pPr>
            <a:r>
              <a:rPr lang="en-US" sz="2000" dirty="0">
                <a:solidFill>
                  <a:schemeClr val="tx1"/>
                </a:solidFill>
                <a:latin typeface="Aptos"/>
              </a:rPr>
              <a:t>Input: m vectors, e. g. v1, v2, v3, … </a:t>
            </a:r>
            <a:r>
              <a:rPr lang="en-US" sz="2000" dirty="0" err="1">
                <a:solidFill>
                  <a:schemeClr val="tx1"/>
                </a:solidFill>
                <a:latin typeface="Aptos"/>
              </a:rPr>
              <a:t>vm</a:t>
            </a:r>
            <a:r>
              <a:rPr lang="en-US" sz="2000" dirty="0">
                <a:solidFill>
                  <a:schemeClr val="tx1"/>
                </a:solidFill>
                <a:latin typeface="Aptos"/>
              </a:rPr>
              <a:t> where vi = (e1, e2, e3, … </a:t>
            </a:r>
            <a:r>
              <a:rPr lang="en-US" sz="2000" dirty="0" err="1">
                <a:solidFill>
                  <a:schemeClr val="tx1"/>
                </a:solidFill>
                <a:latin typeface="Aptos"/>
              </a:rPr>
              <a:t>en</a:t>
            </a:r>
            <a:r>
              <a:rPr lang="en-US" sz="2000" dirty="0">
                <a:solidFill>
                  <a:schemeClr val="tx1"/>
                </a:solidFill>
                <a:latin typeface="Aptos"/>
              </a:rPr>
              <a:t>), k</a:t>
            </a:r>
          </a:p>
          <a:p>
            <a:pPr marL="227965" indent="-227965">
              <a:lnSpc>
                <a:spcPct val="90000"/>
              </a:lnSpc>
              <a:buFont typeface="Arial"/>
              <a:buChar char="•"/>
            </a:pPr>
            <a:r>
              <a:rPr lang="en-US" sz="2000" dirty="0">
                <a:solidFill>
                  <a:schemeClr val="tx1"/>
                </a:solidFill>
                <a:latin typeface="Aptos"/>
              </a:rPr>
              <a:t>Steps: </a:t>
            </a:r>
          </a:p>
          <a:p>
            <a:pPr marL="970915" lvl="1" indent="-285750">
              <a:lnSpc>
                <a:spcPct val="90000"/>
              </a:lnSpc>
              <a:buFont typeface="Courier New,monospace"/>
              <a:buChar char="o"/>
            </a:pPr>
            <a:r>
              <a:rPr lang="en-US" sz="2000" dirty="0">
                <a:solidFill>
                  <a:schemeClr val="tx1"/>
                </a:solidFill>
                <a:latin typeface="Aptos"/>
              </a:rPr>
              <a:t>1) select k random vectors to initialize as centroids</a:t>
            </a:r>
          </a:p>
          <a:p>
            <a:pPr marL="970915" lvl="1" indent="-285750">
              <a:lnSpc>
                <a:spcPct val="90000"/>
              </a:lnSpc>
              <a:buFont typeface="Courier New,monospace"/>
              <a:buChar char="o"/>
            </a:pPr>
            <a:r>
              <a:rPr lang="en-US" sz="2000">
                <a:solidFill>
                  <a:schemeClr val="tx1"/>
                </a:solidFill>
                <a:latin typeface="Aptos"/>
              </a:rPr>
              <a:t>2) for each vector vi, assign it to the closets k-vector (Partition)</a:t>
            </a:r>
          </a:p>
          <a:p>
            <a:pPr marL="970915" lvl="1" indent="-285750">
              <a:lnSpc>
                <a:spcPct val="90000"/>
              </a:lnSpc>
              <a:buFont typeface="Courier New,monospace"/>
              <a:buChar char="o"/>
            </a:pPr>
            <a:r>
              <a:rPr lang="en-US" sz="2000">
                <a:solidFill>
                  <a:schemeClr val="tx1"/>
                </a:solidFill>
                <a:latin typeface="Aptos"/>
              </a:rPr>
              <a:t>3) for all vectors assigned to a k-vector, calculate the average and put it as the new k-vector (Update)</a:t>
            </a:r>
          </a:p>
          <a:p>
            <a:pPr marL="970915" lvl="1" indent="-285750">
              <a:lnSpc>
                <a:spcPct val="90000"/>
              </a:lnSpc>
              <a:buFont typeface="Courier New,monospace"/>
              <a:buChar char="o"/>
            </a:pPr>
            <a:r>
              <a:rPr lang="en-US" sz="2000">
                <a:solidFill>
                  <a:schemeClr val="tx1"/>
                </a:solidFill>
                <a:latin typeface="Aptos"/>
              </a:rPr>
              <a:t>4) repeat 2) and 3) until changes are relatively small</a:t>
            </a:r>
          </a:p>
          <a:p>
            <a:pPr marL="227965" indent="-227965">
              <a:lnSpc>
                <a:spcPct val="90000"/>
              </a:lnSpc>
              <a:buFont typeface="Courier New,monospace"/>
              <a:buChar char="o"/>
            </a:pPr>
            <a:r>
              <a:rPr lang="en-US" sz="2000" err="1">
                <a:solidFill>
                  <a:schemeClr val="tx1"/>
                </a:solidFill>
                <a:latin typeface="Aptos"/>
              </a:rPr>
              <a:t>Ouptut</a:t>
            </a:r>
            <a:r>
              <a:rPr lang="en-US" sz="2000">
                <a:solidFill>
                  <a:schemeClr val="tx1"/>
                </a:solidFill>
                <a:latin typeface="Aptos"/>
              </a:rPr>
              <a:t>: k vectors, e. g. b1, b2, … bk where ai = (e1, e2, e3, … </a:t>
            </a:r>
            <a:r>
              <a:rPr lang="en-US" sz="2000" err="1">
                <a:solidFill>
                  <a:schemeClr val="tx1"/>
                </a:solidFill>
                <a:latin typeface="Aptos"/>
              </a:rPr>
              <a:t>en</a:t>
            </a:r>
            <a:r>
              <a:rPr lang="en-US" sz="2000">
                <a:solidFill>
                  <a:schemeClr val="tx1"/>
                </a:solidFill>
                <a:latin typeface="Aptos"/>
              </a:rPr>
              <a:t>)</a:t>
            </a:r>
          </a:p>
          <a:p>
            <a:pPr marL="0" indent="0">
              <a:spcAft>
                <a:spcPts val="1200"/>
              </a:spcAft>
              <a:buNone/>
            </a:pPr>
            <a:endParaRPr lang="en-US" sz="1600" dirty="0">
              <a:solidFill>
                <a:schemeClr val="tx1"/>
              </a:solidFill>
              <a:cs typeface="Segoe UI"/>
            </a:endParaRPr>
          </a:p>
        </p:txBody>
      </p:sp>
    </p:spTree>
    <p:extLst>
      <p:ext uri="{BB962C8B-B14F-4D97-AF65-F5344CB8AC3E}">
        <p14:creationId xmlns:p14="http://schemas.microsoft.com/office/powerpoint/2010/main" val="405221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normAutofit fontScale="90000"/>
          </a:bodyPr>
          <a:lstStyle/>
          <a:p>
            <a:r>
              <a:rPr lang="en-US" sz="4400" dirty="0">
                <a:solidFill>
                  <a:srgbClr val="000000"/>
                </a:solidFill>
                <a:latin typeface="Aptos Display"/>
                <a:cs typeface="Segoe UI Semibold"/>
              </a:rPr>
              <a:t>First step - Initial data</a:t>
            </a:r>
          </a:p>
          <a:p>
            <a:endParaRPr lang="en-US"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2" name="Picture 1" descr="A diagram of a number of dots&#10;&#10;Description automatically generated">
            <a:extLst>
              <a:ext uri="{FF2B5EF4-FFF2-40B4-BE49-F238E27FC236}">
                <a16:creationId xmlns:a16="http://schemas.microsoft.com/office/drawing/2014/main" id="{3D47C9CD-9309-7DE9-6F84-6290F50F2C43}"/>
              </a:ext>
            </a:extLst>
          </p:cNvPr>
          <p:cNvPicPr>
            <a:picLocks noChangeAspect="1"/>
          </p:cNvPicPr>
          <p:nvPr/>
        </p:nvPicPr>
        <p:blipFill>
          <a:blip r:embed="rId2"/>
          <a:stretch>
            <a:fillRect/>
          </a:stretch>
        </p:blipFill>
        <p:spPr>
          <a:xfrm>
            <a:off x="2095500" y="1724879"/>
            <a:ext cx="8001000" cy="4314825"/>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normAutofit fontScale="90000"/>
          </a:bodyPr>
          <a:lstStyle/>
          <a:p>
            <a:r>
              <a:rPr lang="en-US" sz="4400" dirty="0">
                <a:latin typeface="Aptos Display"/>
                <a:cs typeface="Segoe UI Semibold"/>
              </a:rPr>
              <a:t>Visualization</a:t>
            </a:r>
            <a:endParaRPr lang="en-US" sz="4400" dirty="0">
              <a:solidFill>
                <a:srgbClr val="000000"/>
              </a:solidFill>
              <a:latin typeface="Aptos Display"/>
              <a:cs typeface="Segoe UI Semibold"/>
            </a:endParaRPr>
          </a:p>
          <a:p>
            <a:endParaRPr lang="en-US"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descr="A group of graphs with different colored dots&#10;&#10;Description automatically generated">
            <a:extLst>
              <a:ext uri="{FF2B5EF4-FFF2-40B4-BE49-F238E27FC236}">
                <a16:creationId xmlns:a16="http://schemas.microsoft.com/office/drawing/2014/main" id="{75EAAB31-D28A-29C1-9262-C06B246367FF}"/>
              </a:ext>
            </a:extLst>
          </p:cNvPr>
          <p:cNvPicPr>
            <a:picLocks noChangeAspect="1"/>
          </p:cNvPicPr>
          <p:nvPr/>
        </p:nvPicPr>
        <p:blipFill>
          <a:blip r:embed="rId2"/>
          <a:stretch>
            <a:fillRect/>
          </a:stretch>
        </p:blipFill>
        <p:spPr>
          <a:xfrm>
            <a:off x="1600200" y="1418190"/>
            <a:ext cx="8991600" cy="4352925"/>
          </a:xfrm>
          <a:prstGeom prst="rect">
            <a:avLst/>
          </a:prstGeom>
        </p:spPr>
      </p:pic>
    </p:spTree>
    <p:extLst>
      <p:ext uri="{BB962C8B-B14F-4D97-AF65-F5344CB8AC3E}">
        <p14:creationId xmlns:p14="http://schemas.microsoft.com/office/powerpoint/2010/main" val="5176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oup of different colored dots&#10;&#10;Description automatically generated">
            <a:extLst>
              <a:ext uri="{FF2B5EF4-FFF2-40B4-BE49-F238E27FC236}">
                <a16:creationId xmlns:a16="http://schemas.microsoft.com/office/drawing/2014/main" id="{152879A2-0E3D-641E-87CF-D84D0B2EB2B6}"/>
              </a:ext>
            </a:extLst>
          </p:cNvPr>
          <p:cNvPicPr>
            <a:picLocks noGrp="1" noChangeAspect="1"/>
          </p:cNvPicPr>
          <p:nvPr>
            <p:ph sz="quarter" idx="10"/>
          </p:nvPr>
        </p:nvPicPr>
        <p:blipFill>
          <a:blip r:embed="rId2"/>
          <a:stretch>
            <a:fillRect/>
          </a:stretch>
        </p:blipFill>
        <p:spPr>
          <a:xfrm>
            <a:off x="1118152" y="1299051"/>
            <a:ext cx="9281468" cy="4742275"/>
          </a:xfrm>
        </p:spPr>
      </p:pic>
    </p:spTree>
    <p:extLst>
      <p:ext uri="{BB962C8B-B14F-4D97-AF65-F5344CB8AC3E}">
        <p14:creationId xmlns:p14="http://schemas.microsoft.com/office/powerpoint/2010/main" val="415771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A160B-B2E7-BF88-3D70-66163C5A1C0A}"/>
              </a:ext>
            </a:extLst>
          </p:cNvPr>
          <p:cNvSpPr>
            <a:spLocks noGrp="1"/>
          </p:cNvSpPr>
          <p:nvPr>
            <p:ph sz="quarter" idx="10"/>
          </p:nvPr>
        </p:nvSpPr>
        <p:spPr/>
        <p:txBody>
          <a:bodyPr vert="horz" lIns="91440" tIns="45720" rIns="91440" bIns="45720" rtlCol="0" anchor="t">
            <a:normAutofit/>
          </a:bodyPr>
          <a:lstStyle/>
          <a:p>
            <a:pPr marL="227965" indent="-227965" algn="just"/>
            <a:r>
              <a:rPr lang="en-US" sz="1100" b="1" dirty="0">
                <a:solidFill>
                  <a:srgbClr val="2B2A29"/>
                </a:solidFill>
                <a:ea typeface="+mn-lt"/>
                <a:cs typeface="+mn-lt"/>
              </a:rPr>
              <a:t>Medoid:</a:t>
            </a:r>
            <a:r>
              <a:rPr lang="en-US" sz="1100" dirty="0">
                <a:solidFill>
                  <a:srgbClr val="2B2A29"/>
                </a:solidFill>
                <a:ea typeface="+mn-lt"/>
                <a:cs typeface="+mn-lt"/>
              </a:rPr>
              <a:t> A Medoid is a point in the cluster from which the sum of distances to other data points is minimal.</a:t>
            </a:r>
            <a:endParaRPr lang="en-US" dirty="0">
              <a:cs typeface="Segoe UI"/>
            </a:endParaRPr>
          </a:p>
          <a:p>
            <a:pPr marL="227965" indent="-227965"/>
            <a:br>
              <a:rPr lang="en-US" dirty="0"/>
            </a:br>
            <a:endParaRPr lang="en-US" dirty="0"/>
          </a:p>
        </p:txBody>
      </p:sp>
      <p:sp>
        <p:nvSpPr>
          <p:cNvPr id="3" name="Title 2">
            <a:extLst>
              <a:ext uri="{FF2B5EF4-FFF2-40B4-BE49-F238E27FC236}">
                <a16:creationId xmlns:a16="http://schemas.microsoft.com/office/drawing/2014/main" id="{96B4D48A-6CE6-4C0B-0F8A-F64D87C4DBFD}"/>
              </a:ext>
            </a:extLst>
          </p:cNvPr>
          <p:cNvSpPr>
            <a:spLocks noGrp="1"/>
          </p:cNvSpPr>
          <p:nvPr>
            <p:ph type="title"/>
          </p:nvPr>
        </p:nvSpPr>
        <p:spPr/>
        <p:txBody>
          <a:bodyPr/>
          <a:lstStyle/>
          <a:p>
            <a:r>
              <a:rPr lang="en-US" dirty="0">
                <a:cs typeface="Segoe UI Semibold"/>
              </a:rPr>
              <a:t>K-medoids</a:t>
            </a:r>
            <a:endParaRPr lang="en-US" dirty="0"/>
          </a:p>
        </p:txBody>
      </p:sp>
      <p:pic>
        <p:nvPicPr>
          <p:cNvPr id="4" name="Picture 3" descr="A white text box with black text&#10;&#10;Description automatically generated">
            <a:extLst>
              <a:ext uri="{FF2B5EF4-FFF2-40B4-BE49-F238E27FC236}">
                <a16:creationId xmlns:a16="http://schemas.microsoft.com/office/drawing/2014/main" id="{3799E762-F5E2-FD40-4A1E-DC530CEE1537}"/>
              </a:ext>
            </a:extLst>
          </p:cNvPr>
          <p:cNvPicPr>
            <a:picLocks noChangeAspect="1"/>
          </p:cNvPicPr>
          <p:nvPr/>
        </p:nvPicPr>
        <p:blipFill>
          <a:blip r:embed="rId2"/>
          <a:stretch>
            <a:fillRect/>
          </a:stretch>
        </p:blipFill>
        <p:spPr>
          <a:xfrm>
            <a:off x="439324" y="2031241"/>
            <a:ext cx="10429875" cy="4562475"/>
          </a:xfrm>
          <a:prstGeom prst="rect">
            <a:avLst/>
          </a:prstGeom>
        </p:spPr>
      </p:pic>
    </p:spTree>
    <p:extLst>
      <p:ext uri="{BB962C8B-B14F-4D97-AF65-F5344CB8AC3E}">
        <p14:creationId xmlns:p14="http://schemas.microsoft.com/office/powerpoint/2010/main" val="304656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436200-41C3-6003-A0BC-551F749137D0}"/>
              </a:ext>
            </a:extLst>
          </p:cNvPr>
          <p:cNvSpPr>
            <a:spLocks noGrp="1"/>
          </p:cNvSpPr>
          <p:nvPr>
            <p:ph sz="quarter" idx="10"/>
          </p:nvPr>
        </p:nvSpPr>
        <p:spPr>
          <a:xfrm>
            <a:off x="444500" y="1460500"/>
            <a:ext cx="6918164" cy="3977640"/>
          </a:xfrm>
        </p:spPr>
        <p:txBody>
          <a:bodyPr vert="horz" lIns="91440" tIns="45720" rIns="91440" bIns="45720" rtlCol="0" anchor="t">
            <a:noAutofit/>
          </a:bodyPr>
          <a:lstStyle/>
          <a:p>
            <a:pPr marL="227965" indent="-227965" algn="just"/>
            <a:r>
              <a:rPr lang="en-US" sz="1000" dirty="0">
                <a:solidFill>
                  <a:srgbClr val="2B2A29"/>
                </a:solidFill>
                <a:ea typeface="+mn-lt"/>
                <a:cs typeface="+mn-lt"/>
              </a:rPr>
              <a:t>The problem with the K-Means algorithm is that the algorithm needs to handle outlier data. An outlier is a point different from the rest of the points. All the outlier data points show up in a different cluster and will attract other clusters to merge with it. Outlier data increases the mean of a cluster by up to 10 units. Hence, </a:t>
            </a:r>
            <a:r>
              <a:rPr lang="en-US" sz="1000" b="1" dirty="0">
                <a:solidFill>
                  <a:srgbClr val="2B2A29"/>
                </a:solidFill>
                <a:ea typeface="+mn-lt"/>
                <a:cs typeface="+mn-lt"/>
              </a:rPr>
              <a:t>K-Means clustering is highly affected by outlier data.</a:t>
            </a:r>
            <a:endParaRPr lang="en-US" sz="1000" dirty="0">
              <a:cs typeface="Segoe UI"/>
            </a:endParaRPr>
          </a:p>
          <a:p>
            <a:pPr marL="227965" indent="-227965"/>
            <a:endParaRPr lang="en-US" sz="1000" dirty="0"/>
          </a:p>
          <a:p>
            <a:pPr marL="227965" indent="-227965"/>
            <a:r>
              <a:rPr lang="en-US" sz="1000" dirty="0">
                <a:solidFill>
                  <a:srgbClr val="1D1D27"/>
                </a:solidFill>
              </a:rPr>
              <a:t>Advantages of using K-Medoids:</a:t>
            </a:r>
            <a:endParaRPr lang="en-US" sz="1000" dirty="0">
              <a:cs typeface="Segoe UI"/>
            </a:endParaRPr>
          </a:p>
          <a:p>
            <a:pPr marL="227965" indent="-227965" algn="just"/>
            <a:r>
              <a:rPr lang="en-US" sz="1000" dirty="0">
                <a:solidFill>
                  <a:srgbClr val="2B2A29"/>
                </a:solidFill>
                <a:ea typeface="+mn-lt"/>
                <a:cs typeface="+mn-lt"/>
              </a:rPr>
              <a:t>Deals with noise and outlier data effectively</a:t>
            </a:r>
            <a:endParaRPr lang="en-US" sz="1000" dirty="0"/>
          </a:p>
          <a:p>
            <a:pPr marL="227965" indent="-227965" algn="just"/>
            <a:r>
              <a:rPr lang="en-US" sz="1000" dirty="0">
                <a:solidFill>
                  <a:srgbClr val="2B2A29"/>
                </a:solidFill>
                <a:ea typeface="+mn-lt"/>
                <a:cs typeface="+mn-lt"/>
              </a:rPr>
              <a:t>Easily implementable and simple to understand</a:t>
            </a:r>
            <a:endParaRPr lang="en-US" sz="1000" dirty="0"/>
          </a:p>
          <a:p>
            <a:pPr marL="227965" indent="-227965" algn="just"/>
            <a:r>
              <a:rPr lang="en-US" sz="1000" dirty="0">
                <a:solidFill>
                  <a:srgbClr val="2B2A29"/>
                </a:solidFill>
                <a:ea typeface="+mn-lt"/>
                <a:cs typeface="+mn-lt"/>
              </a:rPr>
              <a:t>Faster compared to other partitioning algorithms</a:t>
            </a:r>
            <a:endParaRPr lang="en-US" sz="1000" dirty="0"/>
          </a:p>
          <a:p>
            <a:pPr marL="227965" indent="-227965"/>
            <a:r>
              <a:rPr lang="en-US" sz="1000" dirty="0">
                <a:solidFill>
                  <a:srgbClr val="1D1D27"/>
                </a:solidFill>
              </a:rPr>
              <a:t>Disadvantages:</a:t>
            </a:r>
            <a:endParaRPr lang="en-US" sz="1000" dirty="0"/>
          </a:p>
          <a:p>
            <a:pPr marL="227965" indent="-227965" algn="just"/>
            <a:r>
              <a:rPr lang="en-US" sz="1000" dirty="0">
                <a:solidFill>
                  <a:srgbClr val="2B2A29"/>
                </a:solidFill>
                <a:ea typeface="+mn-lt"/>
                <a:cs typeface="+mn-lt"/>
              </a:rPr>
              <a:t>Not suitable for Clustering arbitrarily shaped groups of data points.</a:t>
            </a:r>
            <a:endParaRPr lang="en-US" sz="1000" dirty="0"/>
          </a:p>
          <a:p>
            <a:pPr marL="227965" indent="-227965" algn="just"/>
            <a:r>
              <a:rPr lang="en-US" sz="1000" dirty="0">
                <a:solidFill>
                  <a:srgbClr val="2B2A29"/>
                </a:solidFill>
                <a:ea typeface="+mn-lt"/>
                <a:cs typeface="+mn-lt"/>
              </a:rPr>
              <a:t>As the initial medoids are chosen randomly, the results might vary based on the choice in different runs.</a:t>
            </a:r>
            <a:endParaRPr lang="en-US" sz="1000" dirty="0"/>
          </a:p>
          <a:p>
            <a:pPr marL="227965" indent="-227965">
              <a:buNone/>
            </a:pPr>
            <a:r>
              <a:rPr lang="en-US" sz="1000" dirty="0">
                <a:solidFill>
                  <a:srgbClr val="0C0D0E"/>
                </a:solidFill>
              </a:rPr>
              <a:t> K-medoid is more flexible</a:t>
            </a:r>
            <a:endParaRPr lang="en-US" sz="1000" dirty="0">
              <a:cs typeface="Segoe UI"/>
            </a:endParaRPr>
          </a:p>
          <a:p>
            <a:pPr marL="227965" indent="-227965">
              <a:buNone/>
            </a:pPr>
            <a:r>
              <a:rPr lang="en-US" sz="1000" dirty="0">
                <a:solidFill>
                  <a:srgbClr val="0C0D0E"/>
                </a:solidFill>
                <a:ea typeface="+mn-lt"/>
                <a:cs typeface="+mn-lt"/>
              </a:rPr>
              <a:t>First of all, you can use k-medoids with </a:t>
            </a:r>
            <a:r>
              <a:rPr lang="en-US" sz="1000" i="1" dirty="0">
                <a:solidFill>
                  <a:srgbClr val="0C0D0E"/>
                </a:solidFill>
                <a:ea typeface="+mn-lt"/>
                <a:cs typeface="+mn-lt"/>
              </a:rPr>
              <a:t>any</a:t>
            </a:r>
            <a:r>
              <a:rPr lang="en-US" sz="1000" dirty="0">
                <a:solidFill>
                  <a:srgbClr val="0C0D0E"/>
                </a:solidFill>
                <a:ea typeface="+mn-lt"/>
                <a:cs typeface="+mn-lt"/>
              </a:rPr>
              <a:t> similarity measure.</a:t>
            </a:r>
            <a:endParaRPr lang="en-US" sz="1000" dirty="0">
              <a:cs typeface="Segoe UI"/>
            </a:endParaRPr>
          </a:p>
          <a:p>
            <a:pPr marL="0" indent="0">
              <a:buNone/>
            </a:pPr>
            <a:r>
              <a:rPr lang="en-US" sz="1000" dirty="0">
                <a:solidFill>
                  <a:srgbClr val="0C0D0E"/>
                </a:solidFill>
                <a:ea typeface="+mn-lt"/>
                <a:cs typeface="+mn-lt"/>
              </a:rPr>
              <a:t>Secondly, the medoid as used by k-medoids is roughly comparable to the </a:t>
            </a:r>
            <a:r>
              <a:rPr lang="en-US" sz="1000" i="1" dirty="0">
                <a:solidFill>
                  <a:srgbClr val="0C0D0E"/>
                </a:solidFill>
                <a:ea typeface="+mn-lt"/>
                <a:cs typeface="+mn-lt"/>
              </a:rPr>
              <a:t>median</a:t>
            </a:r>
            <a:r>
              <a:rPr lang="en-US" sz="1000" dirty="0">
                <a:solidFill>
                  <a:srgbClr val="0C0D0E"/>
                </a:solidFill>
                <a:ea typeface="+mn-lt"/>
                <a:cs typeface="+mn-lt"/>
              </a:rPr>
              <a:t> (in fact, there also is k-medians, which is like K-means but for Manhattan distance). If you look up literature on the median, you will see plenty of explanations and examples why </a:t>
            </a:r>
            <a:r>
              <a:rPr lang="en-US" sz="1000" b="1" dirty="0">
                <a:solidFill>
                  <a:srgbClr val="0C0D0E"/>
                </a:solidFill>
                <a:ea typeface="+mn-lt"/>
                <a:cs typeface="+mn-lt"/>
              </a:rPr>
              <a:t>the median is more robust to outliers than the arithmetic mean</a:t>
            </a:r>
            <a:r>
              <a:rPr lang="en-US" sz="1000" dirty="0">
                <a:solidFill>
                  <a:srgbClr val="0C0D0E"/>
                </a:solidFill>
                <a:ea typeface="+mn-lt"/>
                <a:cs typeface="+mn-lt"/>
              </a:rPr>
              <a:t>.</a:t>
            </a:r>
            <a:endParaRPr lang="en-US" sz="1000" dirty="0">
              <a:solidFill>
                <a:srgbClr val="404040"/>
              </a:solidFill>
              <a:ea typeface="+mn-lt"/>
              <a:cs typeface="+mn-lt"/>
            </a:endParaRPr>
          </a:p>
          <a:p>
            <a:pPr marL="0" indent="0">
              <a:buNone/>
            </a:pPr>
            <a:endParaRPr lang="en-US" sz="1000" dirty="0"/>
          </a:p>
          <a:p>
            <a:pPr marL="227965" indent="-227965">
              <a:buNone/>
            </a:pPr>
            <a:r>
              <a:rPr lang="en-US" sz="1000" dirty="0">
                <a:solidFill>
                  <a:srgbClr val="0C0D0E"/>
                </a:solidFill>
              </a:rPr>
              <a:t>k-medoids is much more expensive</a:t>
            </a:r>
            <a:endParaRPr lang="en-US" sz="1000" dirty="0">
              <a:cs typeface="Segoe UI"/>
            </a:endParaRPr>
          </a:p>
          <a:p>
            <a:pPr marL="227965" indent="-227965">
              <a:buNone/>
            </a:pPr>
            <a:r>
              <a:rPr lang="en-US" sz="1000" dirty="0">
                <a:solidFill>
                  <a:srgbClr val="0C0D0E"/>
                </a:solidFill>
                <a:ea typeface="+mn-lt"/>
                <a:cs typeface="+mn-lt"/>
              </a:rPr>
              <a:t>That's the main drawback. Usually, PAM takes much longer to run than k-means. As it involves computing all pairwise distances, it is </a:t>
            </a:r>
            <a:r>
              <a:rPr lang="en-US" sz="1000" dirty="0">
                <a:latin typeface="Consolas"/>
              </a:rPr>
              <a:t>O(n^2*k*</a:t>
            </a:r>
            <a:r>
              <a:rPr lang="en-US" sz="1000" dirty="0" err="1">
                <a:latin typeface="Consolas"/>
              </a:rPr>
              <a:t>i</a:t>
            </a:r>
            <a:r>
              <a:rPr lang="en-US" sz="1000" dirty="0">
                <a:latin typeface="Consolas"/>
              </a:rPr>
              <a:t>)</a:t>
            </a:r>
            <a:r>
              <a:rPr lang="en-US" sz="1000" dirty="0">
                <a:solidFill>
                  <a:srgbClr val="0C0D0E"/>
                </a:solidFill>
                <a:ea typeface="+mn-lt"/>
                <a:cs typeface="+mn-lt"/>
              </a:rPr>
              <a:t>; whereas k-means runs in </a:t>
            </a:r>
            <a:r>
              <a:rPr lang="en-US" sz="1000" dirty="0">
                <a:latin typeface="Consolas"/>
              </a:rPr>
              <a:t>O(n*k*</a:t>
            </a:r>
            <a:r>
              <a:rPr lang="en-US" sz="1000" dirty="0" err="1">
                <a:latin typeface="Consolas"/>
              </a:rPr>
              <a:t>i</a:t>
            </a:r>
            <a:r>
              <a:rPr lang="en-US" sz="1000" dirty="0">
                <a:latin typeface="Consolas"/>
              </a:rPr>
              <a:t>)</a:t>
            </a:r>
            <a:r>
              <a:rPr lang="en-US" sz="1000" dirty="0">
                <a:solidFill>
                  <a:srgbClr val="0C0D0E"/>
                </a:solidFill>
                <a:ea typeface="+mn-lt"/>
                <a:cs typeface="+mn-lt"/>
              </a:rPr>
              <a:t> where usually, k times the number of iterations is </a:t>
            </a:r>
            <a:r>
              <a:rPr lang="en-US" sz="1000" dirty="0">
                <a:latin typeface="Consolas"/>
              </a:rPr>
              <a:t>k*</a:t>
            </a:r>
            <a:r>
              <a:rPr lang="en-US" sz="1000" dirty="0" err="1">
                <a:latin typeface="Consolas"/>
              </a:rPr>
              <a:t>i</a:t>
            </a:r>
            <a:r>
              <a:rPr lang="en-US" sz="1000" dirty="0">
                <a:latin typeface="Consolas"/>
              </a:rPr>
              <a:t> &lt;&lt; n</a:t>
            </a:r>
            <a:endParaRPr lang="en-US" sz="1000" dirty="0">
              <a:cs typeface="Segoe UI"/>
            </a:endParaRPr>
          </a:p>
          <a:p>
            <a:pPr marL="0" indent="0">
              <a:buNone/>
            </a:pPr>
            <a:br>
              <a:rPr lang="en-US" sz="1000" dirty="0"/>
            </a:br>
            <a:endParaRPr lang="en-US" sz="1000" dirty="0">
              <a:cs typeface="Segoe UI"/>
            </a:endParaRPr>
          </a:p>
        </p:txBody>
      </p:sp>
      <p:sp>
        <p:nvSpPr>
          <p:cNvPr id="3" name="Title 2">
            <a:extLst>
              <a:ext uri="{FF2B5EF4-FFF2-40B4-BE49-F238E27FC236}">
                <a16:creationId xmlns:a16="http://schemas.microsoft.com/office/drawing/2014/main" id="{01A0321B-F264-DFBF-555D-2EDA1CEC46C2}"/>
              </a:ext>
            </a:extLst>
          </p:cNvPr>
          <p:cNvSpPr>
            <a:spLocks noGrp="1"/>
          </p:cNvSpPr>
          <p:nvPr>
            <p:ph type="title"/>
          </p:nvPr>
        </p:nvSpPr>
        <p:spPr/>
        <p:txBody>
          <a:bodyPr/>
          <a:lstStyle/>
          <a:p>
            <a:r>
              <a:rPr lang="en-US" dirty="0">
                <a:cs typeface="Segoe UI Semibold"/>
              </a:rPr>
              <a:t>K-means vs K-medoids</a:t>
            </a:r>
            <a:endParaRPr lang="en-US" dirty="0"/>
          </a:p>
        </p:txBody>
      </p:sp>
    </p:spTree>
    <p:extLst>
      <p:ext uri="{BB962C8B-B14F-4D97-AF65-F5344CB8AC3E}">
        <p14:creationId xmlns:p14="http://schemas.microsoft.com/office/powerpoint/2010/main" val="31160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94F447-8D34-0E92-BD08-512FEF515310}"/>
              </a:ext>
            </a:extLst>
          </p:cNvPr>
          <p:cNvSpPr>
            <a:spLocks noGrp="1"/>
          </p:cNvSpPr>
          <p:nvPr>
            <p:ph type="title"/>
          </p:nvPr>
        </p:nvSpPr>
        <p:spPr/>
        <p:txBody>
          <a:bodyPr/>
          <a:lstStyle/>
          <a:p>
            <a:r>
              <a:rPr lang="en-US" dirty="0">
                <a:ea typeface="+mj-lt"/>
                <a:cs typeface="+mj-lt"/>
              </a:rPr>
              <a:t>DBSCAN Clustering</a:t>
            </a:r>
            <a:endParaRPr lang="en-US" dirty="0"/>
          </a:p>
        </p:txBody>
      </p:sp>
      <p:pic>
        <p:nvPicPr>
          <p:cNvPr id="7" name="Content Placeholder 6">
            <a:extLst>
              <a:ext uri="{FF2B5EF4-FFF2-40B4-BE49-F238E27FC236}">
                <a16:creationId xmlns:a16="http://schemas.microsoft.com/office/drawing/2014/main" id="{F1816F10-3D53-8179-0159-FB1F401CDD2D}"/>
              </a:ext>
            </a:extLst>
          </p:cNvPr>
          <p:cNvPicPr>
            <a:picLocks noGrp="1" noChangeAspect="1"/>
          </p:cNvPicPr>
          <p:nvPr>
            <p:ph sz="quarter" idx="10"/>
          </p:nvPr>
        </p:nvPicPr>
        <p:blipFill>
          <a:blip r:embed="rId2"/>
          <a:stretch>
            <a:fillRect/>
          </a:stretch>
        </p:blipFill>
        <p:spPr>
          <a:xfrm>
            <a:off x="6599779" y="1718600"/>
            <a:ext cx="3552825" cy="3571875"/>
          </a:xfrm>
        </p:spPr>
      </p:pic>
      <p:sp>
        <p:nvSpPr>
          <p:cNvPr id="8" name="TextBox 7">
            <a:extLst>
              <a:ext uri="{FF2B5EF4-FFF2-40B4-BE49-F238E27FC236}">
                <a16:creationId xmlns:a16="http://schemas.microsoft.com/office/drawing/2014/main" id="{B30652AE-9076-A780-354C-A25756382C25}"/>
              </a:ext>
            </a:extLst>
          </p:cNvPr>
          <p:cNvSpPr txBox="1"/>
          <p:nvPr/>
        </p:nvSpPr>
        <p:spPr>
          <a:xfrm>
            <a:off x="565150" y="1602317"/>
            <a:ext cx="5018616"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unito"/>
              </a:rPr>
              <a:t>Clusters are dense regions in the data space, separated by regions of the lower density of points. The </a:t>
            </a:r>
            <a:r>
              <a:rPr lang="en-US" i="1" dirty="0">
                <a:latin typeface="Nunito"/>
              </a:rPr>
              <a:t>DBSCAN algorithm</a:t>
            </a:r>
            <a:r>
              <a:rPr lang="en-US" dirty="0">
                <a:latin typeface="Nunito"/>
              </a:rPr>
              <a:t> is based on this intuitive notion of “clusters” and “noise”. The key idea is that for each point of a cluster, the neighborhood of a given radius has to contain at least a minimum number of points. </a:t>
            </a:r>
          </a:p>
          <a:p>
            <a:endParaRPr lang="en-US" dirty="0">
              <a:latin typeface="Nunito"/>
              <a:cs typeface="Segoe UI"/>
            </a:endParaRPr>
          </a:p>
          <a:p>
            <a:r>
              <a:rPr lang="en-US" sz="1400" dirty="0">
                <a:latin typeface="Nunito"/>
                <a:cs typeface="Segoe UI"/>
              </a:rPr>
              <a:t>Partitioning methods (K-means, PAM clustering) and hierarchical clustering work for finding spherical-shaped clusters or convex clusters. In other words, they are suitable only for compact and well-separated clusters. Moreover, they are also severely affected by the presence of noise and outliers in the data.</a:t>
            </a:r>
            <a:endParaRPr lang="en-US" dirty="0">
              <a:cs typeface="Segoe UI"/>
            </a:endParaRPr>
          </a:p>
          <a:p>
            <a:r>
              <a:rPr lang="en-US" sz="1400" dirty="0">
                <a:latin typeface="Nunito"/>
                <a:cs typeface="Segoe UI"/>
              </a:rPr>
              <a:t>Real-life data may contain irregularities, like:</a:t>
            </a:r>
            <a:endParaRPr lang="en-US" dirty="0">
              <a:cs typeface="Segoe UI"/>
            </a:endParaRPr>
          </a:p>
          <a:p>
            <a:pPr marL="285750" indent="-285750">
              <a:buFont typeface="Arial"/>
              <a:buChar char="•"/>
            </a:pPr>
            <a:r>
              <a:rPr lang="en-US" sz="1400" dirty="0">
                <a:latin typeface="Nunito"/>
                <a:cs typeface="Segoe UI"/>
              </a:rPr>
              <a:t>Clusters can be of arbitrary shape such as those shown in the figure below. </a:t>
            </a:r>
            <a:endParaRPr lang="en-US" dirty="0">
              <a:cs typeface="Segoe UI"/>
            </a:endParaRPr>
          </a:p>
          <a:p>
            <a:pPr marL="285750" indent="-285750">
              <a:buFont typeface="Arial"/>
              <a:buChar char="•"/>
            </a:pPr>
            <a:r>
              <a:rPr lang="en-US" sz="1400" dirty="0">
                <a:latin typeface="Nunito"/>
                <a:cs typeface="Segoe UI"/>
              </a:rPr>
              <a:t>Data may contain noise.</a:t>
            </a:r>
            <a:endParaRPr lang="en-US" dirty="0">
              <a:cs typeface="Segoe UI"/>
            </a:endParaRPr>
          </a:p>
          <a:p>
            <a:endParaRPr lang="en-US" dirty="0">
              <a:latin typeface="Nunito"/>
              <a:cs typeface="Segoe UI"/>
            </a:endParaRPr>
          </a:p>
        </p:txBody>
      </p:sp>
    </p:spTree>
    <p:extLst>
      <p:ext uri="{BB962C8B-B14F-4D97-AF65-F5344CB8AC3E}">
        <p14:creationId xmlns:p14="http://schemas.microsoft.com/office/powerpoint/2010/main" val="1078616610"/>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7BDD89064195498C89E7C522F090BD" ma:contentTypeVersion="4" ma:contentTypeDescription="Create a new document." ma:contentTypeScope="" ma:versionID="5f0fb52b5bbc09f4a753afc7a91b5c2f">
  <xsd:schema xmlns:xsd="http://www.w3.org/2001/XMLSchema" xmlns:xs="http://www.w3.org/2001/XMLSchema" xmlns:p="http://schemas.microsoft.com/office/2006/metadata/properties" xmlns:ns2="6f68145f-6eb6-4d78-be0a-3d065cc575c1" targetNamespace="http://schemas.microsoft.com/office/2006/metadata/properties" ma:root="true" ma:fieldsID="5a65afd337ac57af6856b19e1704df56" ns2:_="">
    <xsd:import namespace="6f68145f-6eb6-4d78-be0a-3d065cc575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8145f-6eb6-4d78-be0a-3d065cc57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8DEAE-E0CA-42BB-BA2E-F6A39AAEB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A1A6209-623F-4A40-A043-EF97F4DE5176}">
  <ds:schemaRefs>
    <ds:schemaRef ds:uri="http://schemas.microsoft.com/sharepoint/v3/contenttype/forms"/>
  </ds:schemaRefs>
</ds:datastoreItem>
</file>

<file path=customXml/itemProps3.xml><?xml version="1.0" encoding="utf-8"?>
<ds:datastoreItem xmlns:ds="http://schemas.openxmlformats.org/officeDocument/2006/customXml" ds:itemID="{3D4E2A67-C7D4-4005-BAF4-6B492EFCA28F}"/>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362</TotalTime>
  <Words>775</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vt:lpstr>
      <vt:lpstr>Aptos Display</vt:lpstr>
      <vt:lpstr>Arial</vt:lpstr>
      <vt:lpstr>Calibri</vt:lpstr>
      <vt:lpstr>Consolas</vt:lpstr>
      <vt:lpstr>Courier New,monospace</vt:lpstr>
      <vt:lpstr>Nunito</vt:lpstr>
      <vt:lpstr>Segoe UI</vt:lpstr>
      <vt:lpstr>Segoe UI Semibold</vt:lpstr>
      <vt:lpstr>YouTube Noto</vt:lpstr>
      <vt:lpstr>Office Theme</vt:lpstr>
      <vt:lpstr>Numerical Programming TTF 4</vt:lpstr>
      <vt:lpstr>K-means clustering</vt:lpstr>
      <vt:lpstr>Steps:</vt:lpstr>
      <vt:lpstr>First step - Initial data </vt:lpstr>
      <vt:lpstr>Visualization </vt:lpstr>
      <vt:lpstr>PowerPoint Presentation</vt:lpstr>
      <vt:lpstr>K-medoids</vt:lpstr>
      <vt:lpstr>K-means vs K-medoids</vt:lpstr>
      <vt:lpstr>DBSCAN Clustering</vt:lpstr>
      <vt:lpstr>Required parameters</vt:lpstr>
      <vt:lpstr>PowerPoint Presentation</vt:lpstr>
      <vt:lpstr>DBSCAN Clustering algorithm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Programming TTF 4</dc:title>
  <dc:creator/>
  <cp:lastModifiedBy>Mikadze Tsotne</cp:lastModifiedBy>
  <cp:revision>106</cp:revision>
  <dcterms:created xsi:type="dcterms:W3CDTF">2024-10-10T12:57:17Z</dcterms:created>
  <dcterms:modified xsi:type="dcterms:W3CDTF">2024-10-11T11:43:31Z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0x0101001D7BDD89064195498C89E7C522F090BD</vt:lpwstr>
  </property>
</Properties>
</file>