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0"/>
  </p:notesMasterIdLst>
  <p:sldIdLst>
    <p:sldId id="256" r:id="rId2"/>
    <p:sldId id="257" r:id="rId3"/>
    <p:sldId id="258" r:id="rId4"/>
    <p:sldId id="259" r:id="rId5"/>
    <p:sldId id="262" r:id="rId6"/>
    <p:sldId id="316" r:id="rId7"/>
    <p:sldId id="263" r:id="rId8"/>
    <p:sldId id="264"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90" r:id="rId30"/>
    <p:sldId id="291" r:id="rId31"/>
    <p:sldId id="292" r:id="rId32"/>
    <p:sldId id="313" r:id="rId33"/>
    <p:sldId id="314" r:id="rId34"/>
    <p:sldId id="293" r:id="rId35"/>
    <p:sldId id="315" r:id="rId36"/>
    <p:sldId id="317" r:id="rId37"/>
    <p:sldId id="288" r:id="rId38"/>
    <p:sldId id="312" r:id="rId39"/>
  </p:sldIdLst>
  <p:sldSz cx="9144000" cy="5143500" type="screen16x9"/>
  <p:notesSz cx="6858000" cy="9144000"/>
  <p:embeddedFontLst>
    <p:embeddedFont>
      <p:font typeface="Calibri" panose="020F0502020204030204" pitchFamily="34" charset="0"/>
      <p:regular r:id="rId41"/>
      <p:bold r:id="rId42"/>
      <p:italic r:id="rId43"/>
      <p:boldItalic r:id="rId44"/>
    </p:embeddedFont>
    <p:embeddedFont>
      <p:font typeface="Old Standard TT" panose="020B0604020202020204" charset="0"/>
      <p:regular r:id="rId45"/>
      <p:bold r:id="rId46"/>
      <p:italic r:id="rId47"/>
    </p:embeddedFont>
    <p:embeddedFont>
      <p:font typeface="Roboto Mono" panose="020B060402020202020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font" Target="fonts/font11.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07435a2107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07435a2107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07435a2107_2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07435a2107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07435a2107_2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07435a2107_2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07435a2107_2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07435a2107_2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07435a2107_2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07435a2107_2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07435a2107_2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07435a2107_2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07435a2107_2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07435a2107_2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07435a2107_2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07435a2107_2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07435a2107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07435a2107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07435a2107_2_1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07435a2107_2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ef9c6d3912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ef9c6d3912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07435a2107_3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107435a2107_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07435a2107_2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07435a2107_2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07435a2107_2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07435a2107_2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07435a2107_2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07435a2107_2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07435a2107_2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107435a2107_2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07435a2107_2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07435a2107_2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07435a2107_2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107435a2107_2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107435a2107_3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107435a2107_3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8287069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539c590606974d29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539c590606974d29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ef9c6d3912_0_7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ef9c6d3912_0_7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691c8f91bba89a8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691c8f91bba89a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ef9c6d3912_0_7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ef9c6d3912_0_7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f9c6d3912_0_7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ef9c6d3912_0_7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f1286afc94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f1286afc9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f1286afc94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f1286afc94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07435a2107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07435a2107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p:cNvSpPr>
            <a:spLocks noGrp="1"/>
          </p:cNvSpPr>
          <p:nvPr>
            <p:ph type="dt" sz="half" idx="10"/>
          </p:nvPr>
        </p:nvSpPr>
        <p:spPr/>
        <p:txBody>
          <a:bodyPr/>
          <a:lstStyle/>
          <a:p>
            <a:pPr defTabSz="685800">
              <a:buClrTx/>
              <a:defRPr/>
            </a:pPr>
            <a:fld id="{1E60E87D-A475-4CF4-B828-2A0D86F59E03}" type="datetimeFigureOut">
              <a:rPr lang="en-US" sz="900" kern="1200" smtClean="0">
                <a:solidFill>
                  <a:schemeClr val="tx1">
                    <a:tint val="75000"/>
                  </a:schemeClr>
                </a:solidFill>
                <a:latin typeface="+mn-lt"/>
                <a:ea typeface="+mn-ea"/>
                <a:cs typeface="+mn-cs"/>
              </a:rPr>
              <a:pPr defTabSz="685800">
                <a:buClrTx/>
                <a:defRPr/>
              </a:pPr>
              <a:t>8/2/2022</a:t>
            </a:fld>
            <a:endParaRPr lang="en-US" sz="900" kern="1200">
              <a:solidFill>
                <a:schemeClr val="tx1">
                  <a:tint val="75000"/>
                </a:schemeClr>
              </a:solidFill>
              <a:latin typeface="+mn-lt"/>
              <a:ea typeface="+mn-ea"/>
              <a:cs typeface="+mn-cs"/>
            </a:endParaRPr>
          </a:p>
        </p:txBody>
      </p:sp>
      <p:sp>
        <p:nvSpPr>
          <p:cNvPr id="5" name="Footer Placeholder 4"/>
          <p:cNvSpPr>
            <a:spLocks noGrp="1"/>
          </p:cNvSpPr>
          <p:nvPr>
            <p:ph type="ftr" sz="quarter" idx="11"/>
          </p:nvPr>
        </p:nvSpPr>
        <p:spPr/>
        <p:txBody>
          <a:bodyPr/>
          <a:lstStyle/>
          <a:p>
            <a:pPr algn="ctr" defTabSz="685800">
              <a:buClrTx/>
              <a:defRPr/>
            </a:pPr>
            <a:endParaRPr lang="en-US" sz="900" kern="1200">
              <a:solidFill>
                <a:schemeClr val="tx1">
                  <a:tint val="75000"/>
                </a:schemeClr>
              </a:solidFill>
              <a:latin typeface="+mn-lt"/>
              <a:ea typeface="+mn-ea"/>
              <a:cs typeface="+mn-cs"/>
            </a:endParaRPr>
          </a:p>
        </p:txBody>
      </p:sp>
      <p:sp>
        <p:nvSpPr>
          <p:cNvPr id="6" name="Slide Number Placeholder 5"/>
          <p:cNvSpPr>
            <a:spLocks noGrp="1"/>
          </p:cNvSpPr>
          <p:nvPr>
            <p:ph type="sldNum" sz="quarter" idx="12"/>
          </p:nvPr>
        </p:nvSpPr>
        <p:spPr/>
        <p:txBody>
          <a:bodyPr/>
          <a:lstStyle/>
          <a:p>
            <a:pPr defTabSz="685800" fontAlgn="base">
              <a:spcBef>
                <a:spcPct val="0"/>
              </a:spcBef>
              <a:spcAft>
                <a:spcPct val="0"/>
              </a:spcAft>
              <a:buClrTx/>
              <a:defRPr/>
            </a:pPr>
            <a:fld id="{C2011CD9-7A9C-4529-8849-6EC781D71DF5}" type="slidenum">
              <a:rPr lang="en-US" altLang="en-US" sz="900" kern="1200" smtClean="0">
                <a:solidFill>
                  <a:srgbClr val="898989"/>
                </a:solidFill>
                <a:latin typeface="Calibri" panose="020F0502020204030204" pitchFamily="34" charset="0"/>
                <a:ea typeface="+mn-ea"/>
                <a:cs typeface="Arial" panose="020B0604020202020204" pitchFamily="34" charset="0"/>
              </a:rPr>
              <a:pPr defTabSz="685800" fontAlgn="base">
                <a:spcBef>
                  <a:spcPct val="0"/>
                </a:spcBef>
                <a:spcAft>
                  <a:spcPct val="0"/>
                </a:spcAft>
                <a:buClrTx/>
                <a:defRPr/>
              </a:pPr>
              <a:t>‹#›</a:t>
            </a:fld>
            <a:endParaRPr lang="en-US" altLang="en-US" sz="900" kern="1200">
              <a:solidFill>
                <a:srgbClr val="898989"/>
              </a:solidFill>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2545645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0"/>
              </a:spcBef>
              <a:spcAft>
                <a:spcPts val="0"/>
              </a:spcAft>
              <a:buClr>
                <a:schemeClr val="accent1"/>
              </a:buClr>
              <a:buSzPts val="1400"/>
              <a:buChar char="○"/>
              <a:defRPr>
                <a:solidFill>
                  <a:schemeClr val="accent1"/>
                </a:solidFill>
              </a:defRPr>
            </a:lvl2pPr>
            <a:lvl3pPr marL="1371600" lvl="2" indent="-317500">
              <a:spcBef>
                <a:spcPts val="0"/>
              </a:spcBef>
              <a:spcAft>
                <a:spcPts val="0"/>
              </a:spcAft>
              <a:buClr>
                <a:schemeClr val="accent1"/>
              </a:buClr>
              <a:buSzPts val="1400"/>
              <a:buChar char="■"/>
              <a:defRPr>
                <a:solidFill>
                  <a:schemeClr val="accent1"/>
                </a:solidFill>
              </a:defRPr>
            </a:lvl3pPr>
            <a:lvl4pPr marL="1828800" lvl="3" indent="-317500">
              <a:spcBef>
                <a:spcPts val="0"/>
              </a:spcBef>
              <a:spcAft>
                <a:spcPts val="0"/>
              </a:spcAft>
              <a:buClr>
                <a:schemeClr val="accent1"/>
              </a:buClr>
              <a:buSzPts val="1400"/>
              <a:buChar char="●"/>
              <a:defRPr>
                <a:solidFill>
                  <a:schemeClr val="accent1"/>
                </a:solidFill>
              </a:defRPr>
            </a:lvl4pPr>
            <a:lvl5pPr marL="2286000" lvl="4" indent="-317500">
              <a:spcBef>
                <a:spcPts val="0"/>
              </a:spcBef>
              <a:spcAft>
                <a:spcPts val="0"/>
              </a:spcAft>
              <a:buClr>
                <a:schemeClr val="accent1"/>
              </a:buClr>
              <a:buSzPts val="1400"/>
              <a:buChar char="○"/>
              <a:defRPr>
                <a:solidFill>
                  <a:schemeClr val="accent1"/>
                </a:solidFill>
              </a:defRPr>
            </a:lvl5pPr>
            <a:lvl6pPr marL="2743200" lvl="5" indent="-317500">
              <a:spcBef>
                <a:spcPts val="0"/>
              </a:spcBef>
              <a:spcAft>
                <a:spcPts val="0"/>
              </a:spcAft>
              <a:buClr>
                <a:schemeClr val="accent1"/>
              </a:buClr>
              <a:buSzPts val="1400"/>
              <a:buChar char="■"/>
              <a:defRPr>
                <a:solidFill>
                  <a:schemeClr val="accent1"/>
                </a:solidFill>
              </a:defRPr>
            </a:lvl6pPr>
            <a:lvl7pPr marL="3200400" lvl="6" indent="-317500">
              <a:spcBef>
                <a:spcPts val="0"/>
              </a:spcBef>
              <a:spcAft>
                <a:spcPts val="0"/>
              </a:spcAft>
              <a:buClr>
                <a:schemeClr val="accent1"/>
              </a:buClr>
              <a:buSzPts val="1400"/>
              <a:buChar char="●"/>
              <a:defRPr>
                <a:solidFill>
                  <a:schemeClr val="accent1"/>
                </a:solidFill>
              </a:defRPr>
            </a:lvl7pPr>
            <a:lvl8pPr marL="3657600" lvl="7" indent="-317500">
              <a:spcBef>
                <a:spcPts val="0"/>
              </a:spcBef>
              <a:spcAft>
                <a:spcPts val="0"/>
              </a:spcAft>
              <a:buClr>
                <a:schemeClr val="accent1"/>
              </a:buClr>
              <a:buSzPts val="1400"/>
              <a:buChar char="○"/>
              <a:defRPr>
                <a:solidFill>
                  <a:schemeClr val="accent1"/>
                </a:solidFill>
              </a:defRPr>
            </a:lvl8pPr>
            <a:lvl9pPr marL="4114800" lvl="8" indent="-317500">
              <a:spcBef>
                <a:spcPts val="0"/>
              </a:spcBef>
              <a:spcAft>
                <a:spcPts val="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2700" y="2020185"/>
            <a:ext cx="8118600" cy="1538178"/>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US" dirty="0"/>
              <a:t>Predicting Potential Customers for Banks using Machine Learning Algorithms</a:t>
            </a:r>
          </a:p>
        </p:txBody>
      </p:sp>
      <p:sp>
        <p:nvSpPr>
          <p:cNvPr id="60" name="Google Shape;60;p13"/>
          <p:cNvSpPr txBox="1">
            <a:spLocks noGrp="1"/>
          </p:cNvSpPr>
          <p:nvPr>
            <p:ph type="subTitle" idx="1"/>
          </p:nvPr>
        </p:nvSpPr>
        <p:spPr>
          <a:xfrm>
            <a:off x="512700" y="3823674"/>
            <a:ext cx="8118600" cy="925535"/>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0"/>
              </a:spcAft>
              <a:buNone/>
            </a:pPr>
            <a:r>
              <a:rPr lang="en" dirty="0"/>
              <a:t>By:- </a:t>
            </a:r>
          </a:p>
          <a:p>
            <a:pPr marL="0" lvl="0" indent="0" algn="l" rtl="0">
              <a:spcBef>
                <a:spcPts val="0"/>
              </a:spcBef>
              <a:spcAft>
                <a:spcPts val="0"/>
              </a:spcAft>
              <a:buNone/>
            </a:pPr>
            <a:r>
              <a:rPr lang="en" dirty="0"/>
              <a:t>Abhinav Nair(19BPS1007)  </a:t>
            </a:r>
          </a:p>
          <a:p>
            <a:pPr marL="0" lvl="0" indent="0" algn="l" rtl="0">
              <a:spcBef>
                <a:spcPts val="0"/>
              </a:spcBef>
              <a:spcAft>
                <a:spcPts val="0"/>
              </a:spcAft>
              <a:buNone/>
            </a:pPr>
            <a:r>
              <a:rPr lang="en" dirty="0"/>
              <a:t>Sparsh Raj(19BPS1028) </a:t>
            </a:r>
          </a:p>
          <a:p>
            <a:pPr marL="0" lvl="0" indent="0" algn="l" rtl="0">
              <a:spcBef>
                <a:spcPts val="0"/>
              </a:spcBef>
              <a:spcAft>
                <a:spcPts val="0"/>
              </a:spcAft>
              <a:buNone/>
            </a:pPr>
            <a:r>
              <a:rPr lang="en" dirty="0"/>
              <a:t>Hande Atharrava Devendra(19BPS1086)</a:t>
            </a:r>
            <a:endParaRPr dirty="0"/>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Loading Dataset</a:t>
            </a:r>
            <a:endParaRPr/>
          </a:p>
        </p:txBody>
      </p:sp>
      <p:pic>
        <p:nvPicPr>
          <p:cNvPr id="138" name="Google Shape;138;p26"/>
          <p:cNvPicPr preferRelativeResize="0"/>
          <p:nvPr/>
        </p:nvPicPr>
        <p:blipFill>
          <a:blip r:embed="rId3">
            <a:alphaModFix/>
          </a:blip>
          <a:stretch>
            <a:fillRect/>
          </a:stretch>
        </p:blipFill>
        <p:spPr>
          <a:xfrm>
            <a:off x="765423" y="1006923"/>
            <a:ext cx="7508076" cy="3996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Target  variable</a:t>
            </a:r>
            <a:endParaRPr/>
          </a:p>
        </p:txBody>
      </p:sp>
      <p:sp>
        <p:nvSpPr>
          <p:cNvPr id="144" name="Google Shape;144;p2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45" name="Google Shape;145;p27"/>
          <p:cNvPicPr preferRelativeResize="0"/>
          <p:nvPr/>
        </p:nvPicPr>
        <p:blipFill>
          <a:blip r:embed="rId3">
            <a:alphaModFix/>
          </a:blip>
          <a:stretch>
            <a:fillRect/>
          </a:stretch>
        </p:blipFill>
        <p:spPr>
          <a:xfrm>
            <a:off x="261948" y="1058225"/>
            <a:ext cx="7367519" cy="3647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Univariate analysis of Categorical Var</a:t>
            </a:r>
            <a:endParaRPr/>
          </a:p>
        </p:txBody>
      </p:sp>
      <p:pic>
        <p:nvPicPr>
          <p:cNvPr id="151" name="Google Shape;151;p28"/>
          <p:cNvPicPr preferRelativeResize="0"/>
          <p:nvPr/>
        </p:nvPicPr>
        <p:blipFill>
          <a:blip r:embed="rId3">
            <a:alphaModFix/>
          </a:blip>
          <a:stretch>
            <a:fillRect/>
          </a:stretch>
        </p:blipFill>
        <p:spPr>
          <a:xfrm>
            <a:off x="1396950" y="1275075"/>
            <a:ext cx="5367400" cy="3501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Google Shape;156;p29"/>
          <p:cNvPicPr preferRelativeResize="0"/>
          <p:nvPr/>
        </p:nvPicPr>
        <p:blipFill>
          <a:blip r:embed="rId3">
            <a:alphaModFix/>
          </a:blip>
          <a:stretch>
            <a:fillRect/>
          </a:stretch>
        </p:blipFill>
        <p:spPr>
          <a:xfrm>
            <a:off x="152400" y="152400"/>
            <a:ext cx="5157501" cy="4838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Google Shape;161;p30"/>
          <p:cNvPicPr preferRelativeResize="0"/>
          <p:nvPr/>
        </p:nvPicPr>
        <p:blipFill>
          <a:blip r:embed="rId3">
            <a:alphaModFix/>
          </a:blip>
          <a:stretch>
            <a:fillRect/>
          </a:stretch>
        </p:blipFill>
        <p:spPr>
          <a:xfrm>
            <a:off x="152400" y="76200"/>
            <a:ext cx="5892900" cy="4838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31"/>
          <p:cNvPicPr preferRelativeResize="0"/>
          <p:nvPr/>
        </p:nvPicPr>
        <p:blipFill>
          <a:blip r:embed="rId3">
            <a:alphaModFix/>
          </a:blip>
          <a:stretch>
            <a:fillRect/>
          </a:stretch>
        </p:blipFill>
        <p:spPr>
          <a:xfrm>
            <a:off x="152400" y="152400"/>
            <a:ext cx="5549843" cy="48387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pic>
        <p:nvPicPr>
          <p:cNvPr id="171" name="Google Shape;171;p32"/>
          <p:cNvPicPr preferRelativeResize="0"/>
          <p:nvPr/>
        </p:nvPicPr>
        <p:blipFill>
          <a:blip r:embed="rId3">
            <a:alphaModFix/>
          </a:blip>
          <a:stretch>
            <a:fillRect/>
          </a:stretch>
        </p:blipFill>
        <p:spPr>
          <a:xfrm>
            <a:off x="152400" y="304800"/>
            <a:ext cx="5643941" cy="4838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pic>
        <p:nvPicPr>
          <p:cNvPr id="176" name="Google Shape;176;p33"/>
          <p:cNvPicPr preferRelativeResize="0"/>
          <p:nvPr/>
        </p:nvPicPr>
        <p:blipFill>
          <a:blip r:embed="rId3">
            <a:alphaModFix/>
          </a:blip>
          <a:stretch>
            <a:fillRect/>
          </a:stretch>
        </p:blipFill>
        <p:spPr>
          <a:xfrm>
            <a:off x="152400" y="152400"/>
            <a:ext cx="8020050" cy="3429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Observations:</a:t>
            </a:r>
            <a:endParaRPr/>
          </a:p>
        </p:txBody>
      </p:sp>
      <p:sp>
        <p:nvSpPr>
          <p:cNvPr id="182" name="Google Shape;182;p3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457200" lvl="0" indent="-320675" algn="l" rtl="0">
              <a:spcBef>
                <a:spcPts val="1200"/>
              </a:spcBef>
              <a:spcAft>
                <a:spcPts val="0"/>
              </a:spcAft>
              <a:buSzPts val="1450"/>
              <a:buFont typeface="Arial"/>
              <a:buChar char="●"/>
            </a:pPr>
            <a:r>
              <a:rPr lang="en" sz="1450">
                <a:latin typeface="Arial"/>
                <a:ea typeface="Arial"/>
                <a:cs typeface="Arial"/>
                <a:sym typeface="Arial"/>
              </a:rPr>
              <a:t>The top three professions that our customers belong to are - administration, blue-collar jobs and technicians.</a:t>
            </a:r>
            <a:endParaRPr sz="1450">
              <a:latin typeface="Arial"/>
              <a:ea typeface="Arial"/>
              <a:cs typeface="Arial"/>
              <a:sym typeface="Arial"/>
            </a:endParaRPr>
          </a:p>
          <a:p>
            <a:pPr marL="457200" lvl="0" indent="-320675" algn="l" rtl="0">
              <a:spcBef>
                <a:spcPts val="0"/>
              </a:spcBef>
              <a:spcAft>
                <a:spcPts val="0"/>
              </a:spcAft>
              <a:buSzPts val="1450"/>
              <a:buFont typeface="Arial"/>
              <a:buChar char="●"/>
            </a:pPr>
            <a:r>
              <a:rPr lang="en" sz="1450">
                <a:latin typeface="Arial"/>
                <a:ea typeface="Arial"/>
                <a:cs typeface="Arial"/>
                <a:sym typeface="Arial"/>
              </a:rPr>
              <a:t>A huge number of the customers are married.</a:t>
            </a:r>
            <a:endParaRPr sz="1450">
              <a:latin typeface="Arial"/>
              <a:ea typeface="Arial"/>
              <a:cs typeface="Arial"/>
              <a:sym typeface="Arial"/>
            </a:endParaRPr>
          </a:p>
          <a:p>
            <a:pPr marL="457200" lvl="0" indent="-320675" algn="l" rtl="0">
              <a:spcBef>
                <a:spcPts val="0"/>
              </a:spcBef>
              <a:spcAft>
                <a:spcPts val="0"/>
              </a:spcAft>
              <a:buSzPts val="1450"/>
              <a:buFont typeface="Arial"/>
              <a:buChar char="●"/>
            </a:pPr>
            <a:r>
              <a:rPr lang="en" sz="1450">
                <a:latin typeface="Arial"/>
                <a:ea typeface="Arial"/>
                <a:cs typeface="Arial"/>
                <a:sym typeface="Arial"/>
              </a:rPr>
              <a:t>Majority of the customers do not have a credit in default</a:t>
            </a:r>
            <a:endParaRPr sz="1450">
              <a:latin typeface="Arial"/>
              <a:ea typeface="Arial"/>
              <a:cs typeface="Arial"/>
              <a:sym typeface="Arial"/>
            </a:endParaRPr>
          </a:p>
          <a:p>
            <a:pPr marL="457200" lvl="0" indent="-320675" algn="l" rtl="0">
              <a:spcBef>
                <a:spcPts val="0"/>
              </a:spcBef>
              <a:spcAft>
                <a:spcPts val="0"/>
              </a:spcAft>
              <a:buSzPts val="1450"/>
              <a:buFont typeface="Arial"/>
              <a:buChar char="●"/>
            </a:pPr>
            <a:r>
              <a:rPr lang="en" sz="1450">
                <a:latin typeface="Arial"/>
                <a:ea typeface="Arial"/>
                <a:cs typeface="Arial"/>
                <a:sym typeface="Arial"/>
              </a:rPr>
              <a:t>Many of our past customers have applied for a housing loan but very few have applied for personal loans.</a:t>
            </a:r>
            <a:endParaRPr sz="1450">
              <a:latin typeface="Arial"/>
              <a:ea typeface="Arial"/>
              <a:cs typeface="Arial"/>
              <a:sym typeface="Arial"/>
            </a:endParaRPr>
          </a:p>
          <a:p>
            <a:pPr marL="457200" lvl="0" indent="-320675" algn="l" rtl="0">
              <a:spcBef>
                <a:spcPts val="0"/>
              </a:spcBef>
              <a:spcAft>
                <a:spcPts val="0"/>
              </a:spcAft>
              <a:buSzPts val="1450"/>
              <a:buFont typeface="Arial"/>
              <a:buChar char="●"/>
            </a:pPr>
            <a:r>
              <a:rPr lang="en" sz="1450">
                <a:latin typeface="Arial"/>
                <a:ea typeface="Arial"/>
                <a:cs typeface="Arial"/>
                <a:sym typeface="Arial"/>
              </a:rPr>
              <a:t>Cell-phones seem to be the most favoured method of reaching out to customers.</a:t>
            </a:r>
            <a:endParaRPr sz="1450">
              <a:latin typeface="Arial"/>
              <a:ea typeface="Arial"/>
              <a:cs typeface="Arial"/>
              <a:sym typeface="Arial"/>
            </a:endParaRPr>
          </a:p>
          <a:p>
            <a:pPr marL="457200" lvl="0" indent="-320675" algn="l" rtl="0">
              <a:spcBef>
                <a:spcPts val="0"/>
              </a:spcBef>
              <a:spcAft>
                <a:spcPts val="0"/>
              </a:spcAft>
              <a:buSzPts val="1450"/>
              <a:buFont typeface="Arial"/>
              <a:buChar char="●"/>
            </a:pPr>
            <a:r>
              <a:rPr lang="en" sz="1450">
                <a:latin typeface="Arial"/>
                <a:ea typeface="Arial"/>
                <a:cs typeface="Arial"/>
                <a:sym typeface="Arial"/>
              </a:rPr>
              <a:t>Many customers have been contacted in the month of </a:t>
            </a:r>
            <a:r>
              <a:rPr lang="en" sz="1450" b="1">
                <a:latin typeface="Arial"/>
                <a:ea typeface="Arial"/>
                <a:cs typeface="Arial"/>
                <a:sym typeface="Arial"/>
              </a:rPr>
              <a:t>May</a:t>
            </a:r>
            <a:r>
              <a:rPr lang="en" sz="1450">
                <a:latin typeface="Arial"/>
                <a:ea typeface="Arial"/>
                <a:cs typeface="Arial"/>
                <a:sym typeface="Arial"/>
              </a:rPr>
              <a:t>.</a:t>
            </a:r>
            <a:endParaRPr sz="1450">
              <a:latin typeface="Arial"/>
              <a:ea typeface="Arial"/>
              <a:cs typeface="Arial"/>
              <a:sym typeface="Arial"/>
            </a:endParaRPr>
          </a:p>
          <a:p>
            <a:pPr marL="457200" lvl="0" indent="-320675" algn="l" rtl="0">
              <a:spcBef>
                <a:spcPts val="0"/>
              </a:spcBef>
              <a:spcAft>
                <a:spcPts val="0"/>
              </a:spcAft>
              <a:buSzPts val="1450"/>
              <a:buFont typeface="Arial"/>
              <a:buChar char="●"/>
            </a:pPr>
            <a:r>
              <a:rPr lang="en" sz="1450">
                <a:latin typeface="Arial"/>
                <a:ea typeface="Arial"/>
                <a:cs typeface="Arial"/>
                <a:sym typeface="Arial"/>
              </a:rPr>
              <a:t>The plot for the target variable shows heavy imbalance in the target variable.</a:t>
            </a:r>
            <a:endParaRPr sz="1450">
              <a:latin typeface="Arial"/>
              <a:ea typeface="Arial"/>
              <a:cs typeface="Arial"/>
              <a:sym typeface="Arial"/>
            </a:endParaRPr>
          </a:p>
          <a:p>
            <a:pPr marL="0" lvl="0" indent="0" algn="l" rtl="0">
              <a:spcBef>
                <a:spcPts val="1500"/>
              </a:spcBef>
              <a:spcAft>
                <a:spcPts val="120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40000"/>
              </a:lnSpc>
              <a:spcBef>
                <a:spcPts val="0"/>
              </a:spcBef>
              <a:spcAft>
                <a:spcPts val="0"/>
              </a:spcAft>
              <a:buClr>
                <a:schemeClr val="dk1"/>
              </a:buClr>
              <a:buSzPts val="990"/>
              <a:buFont typeface="Arial"/>
              <a:buNone/>
            </a:pPr>
            <a:r>
              <a:rPr lang="en" sz="2680"/>
              <a:t>Univariate analysis of Numerical columns</a:t>
            </a:r>
            <a:endParaRPr sz="2680"/>
          </a:p>
          <a:p>
            <a:pPr marL="0" lvl="0" indent="0" algn="l" rtl="0">
              <a:spcBef>
                <a:spcPts val="600"/>
              </a:spcBef>
              <a:spcAft>
                <a:spcPts val="0"/>
              </a:spcAft>
              <a:buSzPts val="990"/>
              <a:buNone/>
            </a:pPr>
            <a:endParaRPr sz="2700"/>
          </a:p>
        </p:txBody>
      </p:sp>
      <p:pic>
        <p:nvPicPr>
          <p:cNvPr id="188" name="Google Shape;188;p35"/>
          <p:cNvPicPr preferRelativeResize="0"/>
          <p:nvPr/>
        </p:nvPicPr>
        <p:blipFill>
          <a:blip r:embed="rId3">
            <a:alphaModFix/>
          </a:blip>
          <a:stretch>
            <a:fillRect/>
          </a:stretch>
        </p:blipFill>
        <p:spPr>
          <a:xfrm>
            <a:off x="1147613" y="1496038"/>
            <a:ext cx="5972175" cy="2447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Abstract</a:t>
            </a:r>
            <a:endParaRPr/>
          </a:p>
        </p:txBody>
      </p:sp>
      <p:sp>
        <p:nvSpPr>
          <p:cNvPr id="66" name="Google Shape;66;p14"/>
          <p:cNvSpPr txBox="1">
            <a:spLocks noGrp="1"/>
          </p:cNvSpPr>
          <p:nvPr>
            <p:ph type="body" idx="1"/>
          </p:nvPr>
        </p:nvSpPr>
        <p:spPr>
          <a:xfrm>
            <a:off x="311700" y="1171600"/>
            <a:ext cx="8520600" cy="3730500"/>
          </a:xfrm>
          <a:prstGeom prst="rect">
            <a:avLst/>
          </a:prstGeom>
        </p:spPr>
        <p:txBody>
          <a:bodyPr spcFirstLastPara="1" wrap="square" lIns="91425" tIns="91425" rIns="91425" bIns="91425" anchor="t" anchorCtr="0">
            <a:noAutofit/>
          </a:bodyPr>
          <a:lstStyle/>
          <a:p>
            <a:pPr algn="just"/>
            <a:r>
              <a:rPr lang="en-IN" altLang="en-US" sz="1400" dirty="0"/>
              <a:t>This project dives into the banking system taking into consideration the problem of revenue decline in banks due to no long term investments by customers.</a:t>
            </a:r>
          </a:p>
          <a:p>
            <a:pPr algn="just"/>
            <a:r>
              <a:rPr lang="en-IN" altLang="en-US" sz="1400" dirty="0"/>
              <a:t>The main idea behind taking up the study is to understand their existing customers – their transaction patterns, product holdings, demographics, past trend, and other attributes and behaviour with the bank to devise an effective strategy. </a:t>
            </a:r>
          </a:p>
          <a:p>
            <a:pPr algn="just"/>
            <a:r>
              <a:rPr lang="en-IN" altLang="en-US" sz="1400" dirty="0"/>
              <a:t>It is to determine that if the bank can devise any strategy to tap potential around its existing customer base, and if it can scale up business quickly in a more cost-effective manner as there is no acquisition cost. These customers are already banking with them they need attention, service, and hand-holding.</a:t>
            </a:r>
          </a:p>
          <a:p>
            <a:pPr algn="just"/>
            <a:r>
              <a:rPr lang="en-IN" altLang="en-US" sz="1400" dirty="0">
                <a:sym typeface="+mn-ea"/>
              </a:rPr>
              <a:t>The solution proposed is through binary classification of the available data which predicts whether the customer is a potential long term investor or not.</a:t>
            </a:r>
            <a:endParaRPr lang="en-IN" altLang="en-US" sz="1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93" name="Google Shape;193;p36"/>
          <p:cNvPicPr preferRelativeResize="0"/>
          <p:nvPr/>
        </p:nvPicPr>
        <p:blipFill>
          <a:blip r:embed="rId3">
            <a:alphaModFix/>
          </a:blip>
          <a:stretch>
            <a:fillRect/>
          </a:stretch>
        </p:blipFill>
        <p:spPr>
          <a:xfrm>
            <a:off x="152400" y="152400"/>
            <a:ext cx="5329337" cy="4838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40000"/>
              </a:lnSpc>
              <a:spcBef>
                <a:spcPts val="0"/>
              </a:spcBef>
              <a:spcAft>
                <a:spcPts val="0"/>
              </a:spcAft>
              <a:buClr>
                <a:schemeClr val="dk1"/>
              </a:buClr>
              <a:buSzPct val="36940"/>
              <a:buFont typeface="Arial"/>
              <a:buNone/>
            </a:pPr>
            <a:r>
              <a:rPr lang="en" sz="2977"/>
              <a:t>Observation :</a:t>
            </a:r>
            <a:endParaRPr sz="2977"/>
          </a:p>
          <a:p>
            <a:pPr marL="0" lvl="0" indent="0" algn="l" rtl="0">
              <a:spcBef>
                <a:spcPts val="600"/>
              </a:spcBef>
              <a:spcAft>
                <a:spcPts val="0"/>
              </a:spcAft>
              <a:buNone/>
            </a:pPr>
            <a:endParaRPr/>
          </a:p>
        </p:txBody>
      </p:sp>
      <p:sp>
        <p:nvSpPr>
          <p:cNvPr id="199" name="Google Shape;199;p3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457200" lvl="0" indent="-320675" algn="l" rtl="0">
              <a:spcBef>
                <a:spcPts val="1200"/>
              </a:spcBef>
              <a:spcAft>
                <a:spcPts val="0"/>
              </a:spcAft>
              <a:buSzPts val="1450"/>
              <a:buFont typeface="Arial"/>
              <a:buChar char="●"/>
            </a:pPr>
            <a:r>
              <a:rPr lang="en" sz="1450">
                <a:latin typeface="Arial"/>
                <a:ea typeface="Arial"/>
                <a:cs typeface="Arial"/>
                <a:sym typeface="Arial"/>
              </a:rPr>
              <a:t>As we can see from the histogram, the features </a:t>
            </a:r>
            <a:r>
              <a:rPr lang="en" sz="1450">
                <a:latin typeface="Roboto Mono"/>
                <a:ea typeface="Roboto Mono"/>
                <a:cs typeface="Roboto Mono"/>
                <a:sym typeface="Roboto Mono"/>
              </a:rPr>
              <a:t>age</a:t>
            </a:r>
            <a:r>
              <a:rPr lang="en" sz="1450">
                <a:latin typeface="Arial"/>
                <a:ea typeface="Arial"/>
                <a:cs typeface="Arial"/>
                <a:sym typeface="Arial"/>
              </a:rPr>
              <a:t>, </a:t>
            </a:r>
            <a:r>
              <a:rPr lang="en" sz="1450">
                <a:latin typeface="Roboto Mono"/>
                <a:ea typeface="Roboto Mono"/>
                <a:cs typeface="Roboto Mono"/>
                <a:sym typeface="Roboto Mono"/>
              </a:rPr>
              <a:t>duration</a:t>
            </a:r>
            <a:r>
              <a:rPr lang="en" sz="1450">
                <a:latin typeface="Arial"/>
                <a:ea typeface="Arial"/>
                <a:cs typeface="Arial"/>
                <a:sym typeface="Arial"/>
              </a:rPr>
              <a:t> and </a:t>
            </a:r>
            <a:r>
              <a:rPr lang="en" sz="1450">
                <a:latin typeface="Roboto Mono"/>
                <a:ea typeface="Roboto Mono"/>
                <a:cs typeface="Roboto Mono"/>
                <a:sym typeface="Roboto Mono"/>
              </a:rPr>
              <a:t>campaign</a:t>
            </a:r>
            <a:r>
              <a:rPr lang="en" sz="1450">
                <a:latin typeface="Arial"/>
                <a:ea typeface="Arial"/>
                <a:cs typeface="Arial"/>
                <a:sym typeface="Arial"/>
              </a:rPr>
              <a:t> are heavily skewed and this is due to the presence of outliers as seen in the boxplot for these features.</a:t>
            </a:r>
            <a:endParaRPr sz="1450">
              <a:latin typeface="Arial"/>
              <a:ea typeface="Arial"/>
              <a:cs typeface="Arial"/>
              <a:sym typeface="Arial"/>
            </a:endParaRPr>
          </a:p>
          <a:p>
            <a:pPr marL="457200" lvl="0" indent="0" algn="l" rtl="0">
              <a:spcBef>
                <a:spcPts val="1500"/>
              </a:spcBef>
              <a:spcAft>
                <a:spcPts val="0"/>
              </a:spcAft>
              <a:buNone/>
            </a:pPr>
            <a:endParaRPr sz="1450">
              <a:latin typeface="Arial"/>
              <a:ea typeface="Arial"/>
              <a:cs typeface="Arial"/>
              <a:sym typeface="Arial"/>
            </a:endParaRPr>
          </a:p>
          <a:p>
            <a:pPr marL="457200" lvl="0" indent="-320675" algn="l" rtl="0">
              <a:spcBef>
                <a:spcPts val="1500"/>
              </a:spcBef>
              <a:spcAft>
                <a:spcPts val="0"/>
              </a:spcAft>
              <a:buSzPts val="1450"/>
              <a:buFont typeface="Arial"/>
              <a:buChar char="●"/>
            </a:pPr>
            <a:r>
              <a:rPr lang="en" sz="1450">
                <a:latin typeface="Arial"/>
                <a:ea typeface="Arial"/>
                <a:cs typeface="Arial"/>
                <a:sym typeface="Arial"/>
              </a:rPr>
              <a:t>Looking at the plot for </a:t>
            </a:r>
            <a:r>
              <a:rPr lang="en" sz="1450">
                <a:latin typeface="Roboto Mono"/>
                <a:ea typeface="Roboto Mono"/>
                <a:cs typeface="Roboto Mono"/>
                <a:sym typeface="Roboto Mono"/>
              </a:rPr>
              <a:t>pdays</a:t>
            </a:r>
            <a:r>
              <a:rPr lang="en" sz="1450">
                <a:latin typeface="Arial"/>
                <a:ea typeface="Arial"/>
                <a:cs typeface="Arial"/>
                <a:sym typeface="Arial"/>
              </a:rPr>
              <a:t>, we can infer that majority of the customers were being contacted for the first time because as per the feature description for </a:t>
            </a:r>
            <a:r>
              <a:rPr lang="en" sz="1450">
                <a:latin typeface="Roboto Mono"/>
                <a:ea typeface="Roboto Mono"/>
                <a:cs typeface="Roboto Mono"/>
                <a:sym typeface="Roboto Mono"/>
              </a:rPr>
              <a:t>pdays</a:t>
            </a:r>
            <a:r>
              <a:rPr lang="en" sz="1450">
                <a:latin typeface="Arial"/>
                <a:ea typeface="Arial"/>
                <a:cs typeface="Arial"/>
                <a:sym typeface="Arial"/>
              </a:rPr>
              <a:t> the value 999 indicates that the customer had not been contacted previously.</a:t>
            </a:r>
            <a:endParaRPr sz="1450">
              <a:latin typeface="Arial"/>
              <a:ea typeface="Arial"/>
              <a:cs typeface="Arial"/>
              <a:sym typeface="Arial"/>
            </a:endParaRPr>
          </a:p>
          <a:p>
            <a:pPr marL="0" lvl="0" indent="0" algn="l" rtl="0">
              <a:spcBef>
                <a:spcPts val="1500"/>
              </a:spcBef>
              <a:spcAft>
                <a:spcPts val="1200"/>
              </a:spcAft>
              <a:buNone/>
            </a:pPr>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40000"/>
              </a:lnSpc>
              <a:spcBef>
                <a:spcPts val="0"/>
              </a:spcBef>
              <a:spcAft>
                <a:spcPts val="0"/>
              </a:spcAft>
              <a:buClr>
                <a:schemeClr val="dk1"/>
              </a:buClr>
              <a:buSzPct val="52659"/>
              <a:buFont typeface="Arial"/>
              <a:buNone/>
            </a:pPr>
            <a:r>
              <a:rPr lang="en" sz="2088">
                <a:latin typeface="Arial"/>
                <a:ea typeface="Arial"/>
                <a:cs typeface="Arial"/>
                <a:sym typeface="Arial"/>
              </a:rPr>
              <a:t>Bivariate Analysis of Categorical Columns</a:t>
            </a:r>
            <a:endParaRPr sz="2088">
              <a:latin typeface="Arial"/>
              <a:ea typeface="Arial"/>
              <a:cs typeface="Arial"/>
              <a:sym typeface="Arial"/>
            </a:endParaRPr>
          </a:p>
          <a:p>
            <a:pPr marL="0" lvl="0" indent="0" algn="l" rtl="0">
              <a:spcBef>
                <a:spcPts val="600"/>
              </a:spcBef>
              <a:spcAft>
                <a:spcPts val="0"/>
              </a:spcAft>
              <a:buNone/>
            </a:pPr>
            <a:endParaRPr/>
          </a:p>
        </p:txBody>
      </p:sp>
      <p:pic>
        <p:nvPicPr>
          <p:cNvPr id="205" name="Google Shape;205;p38"/>
          <p:cNvPicPr preferRelativeResize="0"/>
          <p:nvPr/>
        </p:nvPicPr>
        <p:blipFill>
          <a:blip r:embed="rId3">
            <a:alphaModFix/>
          </a:blip>
          <a:stretch>
            <a:fillRect/>
          </a:stretch>
        </p:blipFill>
        <p:spPr>
          <a:xfrm>
            <a:off x="960600" y="1358863"/>
            <a:ext cx="6877050" cy="32099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pic>
        <p:nvPicPr>
          <p:cNvPr id="210" name="Google Shape;210;p39"/>
          <p:cNvPicPr preferRelativeResize="0"/>
          <p:nvPr/>
        </p:nvPicPr>
        <p:blipFill>
          <a:blip r:embed="rId3">
            <a:alphaModFix/>
          </a:blip>
          <a:stretch>
            <a:fillRect/>
          </a:stretch>
        </p:blipFill>
        <p:spPr>
          <a:xfrm>
            <a:off x="152400" y="152400"/>
            <a:ext cx="5382375" cy="48387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pic>
        <p:nvPicPr>
          <p:cNvPr id="215" name="Google Shape;215;p40"/>
          <p:cNvPicPr preferRelativeResize="0"/>
          <p:nvPr/>
        </p:nvPicPr>
        <p:blipFill>
          <a:blip r:embed="rId3">
            <a:alphaModFix/>
          </a:blip>
          <a:stretch>
            <a:fillRect/>
          </a:stretch>
        </p:blipFill>
        <p:spPr>
          <a:xfrm>
            <a:off x="152400" y="152400"/>
            <a:ext cx="6232455" cy="4838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pic>
        <p:nvPicPr>
          <p:cNvPr id="220" name="Google Shape;220;p41"/>
          <p:cNvPicPr preferRelativeResize="0"/>
          <p:nvPr/>
        </p:nvPicPr>
        <p:blipFill>
          <a:blip r:embed="rId3">
            <a:alphaModFix/>
          </a:blip>
          <a:stretch>
            <a:fillRect/>
          </a:stretch>
        </p:blipFill>
        <p:spPr>
          <a:xfrm>
            <a:off x="152400" y="228600"/>
            <a:ext cx="6211845" cy="48387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pic>
        <p:nvPicPr>
          <p:cNvPr id="225" name="Google Shape;225;p42"/>
          <p:cNvPicPr preferRelativeResize="0"/>
          <p:nvPr/>
        </p:nvPicPr>
        <p:blipFill>
          <a:blip r:embed="rId3">
            <a:alphaModFix/>
          </a:blip>
          <a:stretch>
            <a:fillRect/>
          </a:stretch>
        </p:blipFill>
        <p:spPr>
          <a:xfrm>
            <a:off x="152400" y="152400"/>
            <a:ext cx="6091888" cy="48387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pic>
        <p:nvPicPr>
          <p:cNvPr id="230" name="Google Shape;230;p43"/>
          <p:cNvPicPr preferRelativeResize="0"/>
          <p:nvPr/>
        </p:nvPicPr>
        <p:blipFill>
          <a:blip r:embed="rId3">
            <a:alphaModFix/>
          </a:blip>
          <a:stretch>
            <a:fillRect/>
          </a:stretch>
        </p:blipFill>
        <p:spPr>
          <a:xfrm>
            <a:off x="152400" y="152400"/>
            <a:ext cx="5660525" cy="48387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4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40000"/>
              </a:lnSpc>
              <a:spcBef>
                <a:spcPts val="0"/>
              </a:spcBef>
              <a:spcAft>
                <a:spcPts val="600"/>
              </a:spcAft>
              <a:buClr>
                <a:schemeClr val="dk1"/>
              </a:buClr>
              <a:buSzPct val="36940"/>
              <a:buFont typeface="Arial"/>
              <a:buNone/>
            </a:pPr>
            <a:r>
              <a:rPr lang="en" sz="2977"/>
              <a:t>Observation:</a:t>
            </a:r>
            <a:endParaRPr/>
          </a:p>
        </p:txBody>
      </p:sp>
      <p:sp>
        <p:nvSpPr>
          <p:cNvPr id="236" name="Google Shape;236;p4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457200" lvl="0" indent="-320675" algn="l" rtl="0">
              <a:spcBef>
                <a:spcPts val="1200"/>
              </a:spcBef>
              <a:spcAft>
                <a:spcPts val="0"/>
              </a:spcAft>
              <a:buSzPts val="1450"/>
              <a:buFont typeface="Arial"/>
              <a:buChar char="●"/>
            </a:pPr>
            <a:r>
              <a:rPr lang="en" sz="1450">
                <a:latin typeface="Arial"/>
                <a:ea typeface="Arial"/>
                <a:cs typeface="Arial"/>
                <a:sym typeface="Arial"/>
              </a:rPr>
              <a:t>Customers having administrative jobs form the majority amongst those who have subscirbed to the term deposit.</a:t>
            </a:r>
            <a:endParaRPr sz="1450">
              <a:latin typeface="Arial"/>
              <a:ea typeface="Arial"/>
              <a:cs typeface="Arial"/>
              <a:sym typeface="Arial"/>
            </a:endParaRPr>
          </a:p>
          <a:p>
            <a:pPr marL="457200" lvl="0" indent="-320675" algn="l" rtl="0">
              <a:spcBef>
                <a:spcPts val="0"/>
              </a:spcBef>
              <a:spcAft>
                <a:spcPts val="0"/>
              </a:spcAft>
              <a:buSzPts val="1450"/>
              <a:buFont typeface="Arial"/>
              <a:buChar char="●"/>
            </a:pPr>
            <a:r>
              <a:rPr lang="en" sz="1450">
                <a:latin typeface="Arial"/>
                <a:ea typeface="Arial"/>
                <a:cs typeface="Arial"/>
                <a:sym typeface="Arial"/>
              </a:rPr>
              <a:t>They are married</a:t>
            </a:r>
            <a:endParaRPr sz="1450">
              <a:latin typeface="Arial"/>
              <a:ea typeface="Arial"/>
              <a:cs typeface="Arial"/>
              <a:sym typeface="Arial"/>
            </a:endParaRPr>
          </a:p>
          <a:p>
            <a:pPr marL="457200" lvl="0" indent="-320675" algn="l" rtl="0">
              <a:spcBef>
                <a:spcPts val="0"/>
              </a:spcBef>
              <a:spcAft>
                <a:spcPts val="0"/>
              </a:spcAft>
              <a:buSzPts val="1450"/>
              <a:buFont typeface="Arial"/>
              <a:buChar char="●"/>
            </a:pPr>
            <a:r>
              <a:rPr lang="en" sz="1450">
                <a:latin typeface="Arial"/>
                <a:ea typeface="Arial"/>
                <a:cs typeface="Arial"/>
                <a:sym typeface="Arial"/>
              </a:rPr>
              <a:t>They hold a university degree</a:t>
            </a:r>
            <a:endParaRPr sz="1450">
              <a:latin typeface="Arial"/>
              <a:ea typeface="Arial"/>
              <a:cs typeface="Arial"/>
              <a:sym typeface="Arial"/>
            </a:endParaRPr>
          </a:p>
          <a:p>
            <a:pPr marL="457200" lvl="0" indent="-320675" algn="l" rtl="0">
              <a:spcBef>
                <a:spcPts val="0"/>
              </a:spcBef>
              <a:spcAft>
                <a:spcPts val="0"/>
              </a:spcAft>
              <a:buSzPts val="1450"/>
              <a:buFont typeface="Arial"/>
              <a:buChar char="●"/>
            </a:pPr>
            <a:r>
              <a:rPr lang="en" sz="1450">
                <a:latin typeface="Arial"/>
                <a:ea typeface="Arial"/>
                <a:cs typeface="Arial"/>
                <a:sym typeface="Arial"/>
              </a:rPr>
              <a:t>They do not hold a credit in default</a:t>
            </a:r>
            <a:endParaRPr sz="1450">
              <a:latin typeface="Arial"/>
              <a:ea typeface="Arial"/>
              <a:cs typeface="Arial"/>
              <a:sym typeface="Arial"/>
            </a:endParaRPr>
          </a:p>
          <a:p>
            <a:pPr marL="457200" lvl="0" indent="-320675" algn="l" rtl="0">
              <a:spcBef>
                <a:spcPts val="0"/>
              </a:spcBef>
              <a:spcAft>
                <a:spcPts val="0"/>
              </a:spcAft>
              <a:buSzPts val="1450"/>
              <a:buFont typeface="Arial"/>
              <a:buChar char="●"/>
            </a:pPr>
            <a:r>
              <a:rPr lang="en" sz="1450">
                <a:latin typeface="Arial"/>
                <a:ea typeface="Arial"/>
                <a:cs typeface="Arial"/>
                <a:sym typeface="Arial"/>
              </a:rPr>
              <a:t>Housing loan doesn't seem a priority to check for since an equal number of customers who have and have not subscribed to it seem to have subscribed to the term deposit.</a:t>
            </a:r>
            <a:endParaRPr sz="1450">
              <a:latin typeface="Arial"/>
              <a:ea typeface="Arial"/>
              <a:cs typeface="Arial"/>
              <a:sym typeface="Arial"/>
            </a:endParaRPr>
          </a:p>
          <a:p>
            <a:pPr marL="457200" lvl="0" indent="-320675" algn="l" rtl="0">
              <a:spcBef>
                <a:spcPts val="0"/>
              </a:spcBef>
              <a:spcAft>
                <a:spcPts val="0"/>
              </a:spcAft>
              <a:buSzPts val="1450"/>
              <a:buFont typeface="Arial"/>
              <a:buChar char="●"/>
            </a:pPr>
            <a:r>
              <a:rPr lang="en" sz="1450">
                <a:latin typeface="Arial"/>
                <a:ea typeface="Arial"/>
                <a:cs typeface="Arial"/>
                <a:sym typeface="Arial"/>
              </a:rPr>
              <a:t>Cell-phones should be the preferred mode of contact for contacting customers.</a:t>
            </a:r>
            <a:endParaRPr sz="1450">
              <a:latin typeface="Arial"/>
              <a:ea typeface="Arial"/>
              <a:cs typeface="Arial"/>
              <a:sym typeface="Arial"/>
            </a:endParaRPr>
          </a:p>
          <a:p>
            <a:pPr marL="0" lvl="0" indent="0" algn="l" rtl="0">
              <a:spcBef>
                <a:spcPts val="1500"/>
              </a:spcBef>
              <a:spcAft>
                <a:spcPts val="120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09A46-E979-83B9-1C73-127F54A3F5D1}"/>
              </a:ext>
            </a:extLst>
          </p:cNvPr>
          <p:cNvSpPr>
            <a:spLocks noGrp="1"/>
          </p:cNvSpPr>
          <p:nvPr>
            <p:ph type="title"/>
          </p:nvPr>
        </p:nvSpPr>
        <p:spPr/>
        <p:txBody>
          <a:bodyPr>
            <a:normAutofit fontScale="90000"/>
          </a:bodyPr>
          <a:lstStyle/>
          <a:p>
            <a:r>
              <a:rPr lang="en-IN" dirty="0"/>
              <a:t>Model Analysis:</a:t>
            </a:r>
          </a:p>
        </p:txBody>
      </p:sp>
      <p:sp>
        <p:nvSpPr>
          <p:cNvPr id="3" name="Text Placeholder 2">
            <a:extLst>
              <a:ext uri="{FF2B5EF4-FFF2-40B4-BE49-F238E27FC236}">
                <a16:creationId xmlns:a16="http://schemas.microsoft.com/office/drawing/2014/main" id="{43308832-9F8E-BE9B-F975-B2292EA18CA8}"/>
              </a:ext>
            </a:extLst>
          </p:cNvPr>
          <p:cNvSpPr>
            <a:spLocks noGrp="1"/>
          </p:cNvSpPr>
          <p:nvPr>
            <p:ph type="body" idx="1"/>
          </p:nvPr>
        </p:nvSpPr>
        <p:spPr/>
        <p:txBody>
          <a:bodyPr/>
          <a:lstStyle/>
          <a:p>
            <a:r>
              <a:rPr lang="en-IN" dirty="0"/>
              <a:t>Logistic Regression:</a:t>
            </a:r>
          </a:p>
          <a:p>
            <a:endParaRPr lang="en-IN" dirty="0"/>
          </a:p>
        </p:txBody>
      </p:sp>
      <p:pic>
        <p:nvPicPr>
          <p:cNvPr id="5" name="Picture 4">
            <a:extLst>
              <a:ext uri="{FF2B5EF4-FFF2-40B4-BE49-F238E27FC236}">
                <a16:creationId xmlns:a16="http://schemas.microsoft.com/office/drawing/2014/main" id="{4F9930D3-6131-B44C-4430-7BC3BA1EBAFE}"/>
              </a:ext>
            </a:extLst>
          </p:cNvPr>
          <p:cNvPicPr>
            <a:picLocks noChangeAspect="1"/>
          </p:cNvPicPr>
          <p:nvPr/>
        </p:nvPicPr>
        <p:blipFill>
          <a:blip r:embed="rId2"/>
          <a:stretch>
            <a:fillRect/>
          </a:stretch>
        </p:blipFill>
        <p:spPr>
          <a:xfrm>
            <a:off x="2544725" y="1617873"/>
            <a:ext cx="3453356" cy="3312975"/>
          </a:xfrm>
          <a:prstGeom prst="rect">
            <a:avLst/>
          </a:prstGeom>
        </p:spPr>
      </p:pic>
    </p:spTree>
    <p:extLst>
      <p:ext uri="{BB962C8B-B14F-4D97-AF65-F5344CB8AC3E}">
        <p14:creationId xmlns:p14="http://schemas.microsoft.com/office/powerpoint/2010/main" val="1509282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a:t>
            </a:r>
            <a:endParaRPr/>
          </a:p>
        </p:txBody>
      </p:sp>
      <p:sp>
        <p:nvSpPr>
          <p:cNvPr id="72" name="Google Shape;72;p15"/>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fontScale="77500" lnSpcReduction="20000"/>
          </a:bodyPr>
          <a:lstStyle/>
          <a:p>
            <a:r>
              <a:rPr lang="en-US" altLang="en-US" sz="1800" dirty="0"/>
              <a:t>Customers are the most important factor for a business. Some customers can help the business to generate more profit compared to the others. A loyalty-prone customer intends to stay with the supplier who can provide the quality products. On the other hand, a deal-prone customer will always look for a better offer from a competitor. Customers can be classified as profitable and unprofitable</a:t>
            </a:r>
            <a:r>
              <a:rPr lang="en-IN" altLang="en-US" sz="1800" dirty="0"/>
              <a:t>.</a:t>
            </a:r>
          </a:p>
          <a:p>
            <a:r>
              <a:rPr lang="en-IN" altLang="en-US" sz="1800" dirty="0"/>
              <a:t>In this project,  The Problem statement is that the customers of a bank are not investing enough for long term deposits. W</a:t>
            </a:r>
            <a:r>
              <a:rPr lang="en-IN" altLang="en-US" sz="1800" dirty="0">
                <a:sym typeface="+mn-ea"/>
              </a:rPr>
              <a:t>e aim to perform Exploratory Data Analysis and Binary Classification on the Banking Dataset. </a:t>
            </a:r>
            <a:endParaRPr lang="en" dirty="0"/>
          </a:p>
          <a:p>
            <a:pPr marL="457200" lvl="0" indent="-342900" algn="l" rtl="0">
              <a:spcBef>
                <a:spcPts val="0"/>
              </a:spcBef>
              <a:spcAft>
                <a:spcPts val="0"/>
              </a:spcAft>
              <a:buSzPts val="1800"/>
              <a:buChar char="●"/>
            </a:pPr>
            <a:r>
              <a:rPr lang="en" dirty="0"/>
              <a:t>In this project, we are going to do an Exploratory Data Analysis and Binary Classification on Banking Dataset.</a:t>
            </a:r>
            <a:endParaRPr dirty="0"/>
          </a:p>
          <a:p>
            <a:pPr marL="457200" lvl="0" indent="-342900" algn="l" rtl="0">
              <a:spcBef>
                <a:spcPts val="0"/>
              </a:spcBef>
              <a:spcAft>
                <a:spcPts val="0"/>
              </a:spcAft>
              <a:buSzPts val="1800"/>
              <a:buChar char="●"/>
            </a:pPr>
            <a:r>
              <a:rPr lang="en" dirty="0"/>
              <a:t>The Scenario is that the customers of a bank are not investing enough for long term deposits.</a:t>
            </a:r>
            <a:endParaRPr dirty="0"/>
          </a:p>
          <a:p>
            <a:pPr marL="457200" lvl="0" indent="-342900" algn="l" rtl="0">
              <a:spcBef>
                <a:spcPts val="0"/>
              </a:spcBef>
              <a:spcAft>
                <a:spcPts val="0"/>
              </a:spcAft>
              <a:buSzPts val="1800"/>
              <a:buChar char="●"/>
            </a:pPr>
            <a:r>
              <a:rPr lang="en" dirty="0"/>
              <a:t> So we will do EDA on the dataset and will identify the existing customers that have higher chance to subscribe for long term deposits. So that the Banks can focus on them in particular.</a:t>
            </a:r>
            <a:endParaRPr dirty="0"/>
          </a:p>
          <a:p>
            <a:pPr marL="457200" lvl="0" indent="-342900" algn="l" rtl="0">
              <a:spcBef>
                <a:spcPts val="0"/>
              </a:spcBef>
              <a:spcAft>
                <a:spcPts val="0"/>
              </a:spcAft>
              <a:buSzPts val="1800"/>
              <a:buChar char="●"/>
            </a:pPr>
            <a:r>
              <a:rPr lang="en" dirty="0"/>
              <a:t>So we will do all the Data Pre-processing steps and then move to EDA. Further after this we will train ML models with our data and check the model performance and move on to the Prediction finally.</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09A46-E979-83B9-1C73-127F54A3F5D1}"/>
              </a:ext>
            </a:extLst>
          </p:cNvPr>
          <p:cNvSpPr>
            <a:spLocks noGrp="1"/>
          </p:cNvSpPr>
          <p:nvPr>
            <p:ph type="title"/>
          </p:nvPr>
        </p:nvSpPr>
        <p:spPr/>
        <p:txBody>
          <a:bodyPr>
            <a:normAutofit fontScale="90000"/>
          </a:bodyPr>
          <a:lstStyle/>
          <a:p>
            <a:r>
              <a:rPr lang="en-IN" dirty="0"/>
              <a:t>Model Analysis:</a:t>
            </a:r>
          </a:p>
        </p:txBody>
      </p:sp>
      <p:sp>
        <p:nvSpPr>
          <p:cNvPr id="3" name="Text Placeholder 2">
            <a:extLst>
              <a:ext uri="{FF2B5EF4-FFF2-40B4-BE49-F238E27FC236}">
                <a16:creationId xmlns:a16="http://schemas.microsoft.com/office/drawing/2014/main" id="{43308832-9F8E-BE9B-F975-B2292EA18CA8}"/>
              </a:ext>
            </a:extLst>
          </p:cNvPr>
          <p:cNvSpPr>
            <a:spLocks noGrp="1"/>
          </p:cNvSpPr>
          <p:nvPr>
            <p:ph type="body" idx="1"/>
          </p:nvPr>
        </p:nvSpPr>
        <p:spPr/>
        <p:txBody>
          <a:bodyPr/>
          <a:lstStyle/>
          <a:p>
            <a:r>
              <a:rPr lang="en-IN" dirty="0"/>
              <a:t>Random Forest Search:</a:t>
            </a:r>
          </a:p>
          <a:p>
            <a:endParaRPr lang="en-IN" dirty="0"/>
          </a:p>
          <a:p>
            <a:endParaRPr lang="en-IN" dirty="0"/>
          </a:p>
        </p:txBody>
      </p:sp>
      <p:pic>
        <p:nvPicPr>
          <p:cNvPr id="6" name="Picture 5">
            <a:extLst>
              <a:ext uri="{FF2B5EF4-FFF2-40B4-BE49-F238E27FC236}">
                <a16:creationId xmlns:a16="http://schemas.microsoft.com/office/drawing/2014/main" id="{A5BD4767-919B-124F-A462-73252B6E7A86}"/>
              </a:ext>
            </a:extLst>
          </p:cNvPr>
          <p:cNvPicPr>
            <a:picLocks noChangeAspect="1"/>
          </p:cNvPicPr>
          <p:nvPr/>
        </p:nvPicPr>
        <p:blipFill>
          <a:blip r:embed="rId2"/>
          <a:stretch>
            <a:fillRect/>
          </a:stretch>
        </p:blipFill>
        <p:spPr>
          <a:xfrm>
            <a:off x="2707758" y="1626443"/>
            <a:ext cx="3356555" cy="3055732"/>
          </a:xfrm>
          <a:prstGeom prst="rect">
            <a:avLst/>
          </a:prstGeom>
        </p:spPr>
      </p:pic>
    </p:spTree>
    <p:extLst>
      <p:ext uri="{BB962C8B-B14F-4D97-AF65-F5344CB8AC3E}">
        <p14:creationId xmlns:p14="http://schemas.microsoft.com/office/powerpoint/2010/main" val="28567365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09A46-E979-83B9-1C73-127F54A3F5D1}"/>
              </a:ext>
            </a:extLst>
          </p:cNvPr>
          <p:cNvSpPr>
            <a:spLocks noGrp="1"/>
          </p:cNvSpPr>
          <p:nvPr>
            <p:ph type="title"/>
          </p:nvPr>
        </p:nvSpPr>
        <p:spPr/>
        <p:txBody>
          <a:bodyPr>
            <a:normAutofit fontScale="90000"/>
          </a:bodyPr>
          <a:lstStyle/>
          <a:p>
            <a:r>
              <a:rPr lang="en-IN" dirty="0"/>
              <a:t>Model Analysis:</a:t>
            </a:r>
          </a:p>
        </p:txBody>
      </p:sp>
      <p:sp>
        <p:nvSpPr>
          <p:cNvPr id="3" name="Text Placeholder 2">
            <a:extLst>
              <a:ext uri="{FF2B5EF4-FFF2-40B4-BE49-F238E27FC236}">
                <a16:creationId xmlns:a16="http://schemas.microsoft.com/office/drawing/2014/main" id="{43308832-9F8E-BE9B-F975-B2292EA18CA8}"/>
              </a:ext>
            </a:extLst>
          </p:cNvPr>
          <p:cNvSpPr>
            <a:spLocks noGrp="1"/>
          </p:cNvSpPr>
          <p:nvPr>
            <p:ph type="body" idx="1"/>
          </p:nvPr>
        </p:nvSpPr>
        <p:spPr/>
        <p:txBody>
          <a:bodyPr/>
          <a:lstStyle/>
          <a:p>
            <a:r>
              <a:rPr lang="en-IN" dirty="0"/>
              <a:t>Artificial Neural Network:</a:t>
            </a:r>
          </a:p>
          <a:p>
            <a:endParaRPr lang="en-IN" dirty="0"/>
          </a:p>
        </p:txBody>
      </p:sp>
      <p:pic>
        <p:nvPicPr>
          <p:cNvPr id="6" name="Picture 5">
            <a:extLst>
              <a:ext uri="{FF2B5EF4-FFF2-40B4-BE49-F238E27FC236}">
                <a16:creationId xmlns:a16="http://schemas.microsoft.com/office/drawing/2014/main" id="{CB2CAA9E-4622-8183-433D-9AD7E9CA1480}"/>
              </a:ext>
            </a:extLst>
          </p:cNvPr>
          <p:cNvPicPr>
            <a:picLocks noChangeAspect="1"/>
          </p:cNvPicPr>
          <p:nvPr/>
        </p:nvPicPr>
        <p:blipFill>
          <a:blip r:embed="rId2"/>
          <a:stretch>
            <a:fillRect/>
          </a:stretch>
        </p:blipFill>
        <p:spPr>
          <a:xfrm>
            <a:off x="2756592" y="1604095"/>
            <a:ext cx="3630815" cy="3094380"/>
          </a:xfrm>
          <a:prstGeom prst="rect">
            <a:avLst/>
          </a:prstGeom>
        </p:spPr>
      </p:pic>
    </p:spTree>
    <p:extLst>
      <p:ext uri="{BB962C8B-B14F-4D97-AF65-F5344CB8AC3E}">
        <p14:creationId xmlns:p14="http://schemas.microsoft.com/office/powerpoint/2010/main" val="8695752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09A46-E979-83B9-1C73-127F54A3F5D1}"/>
              </a:ext>
            </a:extLst>
          </p:cNvPr>
          <p:cNvSpPr>
            <a:spLocks noGrp="1"/>
          </p:cNvSpPr>
          <p:nvPr>
            <p:ph type="title"/>
          </p:nvPr>
        </p:nvSpPr>
        <p:spPr/>
        <p:txBody>
          <a:bodyPr>
            <a:normAutofit fontScale="90000"/>
          </a:bodyPr>
          <a:lstStyle/>
          <a:p>
            <a:r>
              <a:rPr lang="en-IN" dirty="0"/>
              <a:t>Model Analysis:</a:t>
            </a:r>
          </a:p>
        </p:txBody>
      </p:sp>
      <p:sp>
        <p:nvSpPr>
          <p:cNvPr id="3" name="Text Placeholder 2">
            <a:extLst>
              <a:ext uri="{FF2B5EF4-FFF2-40B4-BE49-F238E27FC236}">
                <a16:creationId xmlns:a16="http://schemas.microsoft.com/office/drawing/2014/main" id="{43308832-9F8E-BE9B-F975-B2292EA18CA8}"/>
              </a:ext>
            </a:extLst>
          </p:cNvPr>
          <p:cNvSpPr>
            <a:spLocks noGrp="1"/>
          </p:cNvSpPr>
          <p:nvPr>
            <p:ph type="body" idx="1"/>
          </p:nvPr>
        </p:nvSpPr>
        <p:spPr/>
        <p:txBody>
          <a:bodyPr/>
          <a:lstStyle/>
          <a:p>
            <a:r>
              <a:rPr lang="en-IN" dirty="0"/>
              <a:t>LSTM:</a:t>
            </a:r>
          </a:p>
          <a:p>
            <a:endParaRPr lang="en-IN" dirty="0"/>
          </a:p>
        </p:txBody>
      </p:sp>
      <p:pic>
        <p:nvPicPr>
          <p:cNvPr id="5" name="Picture 4">
            <a:extLst>
              <a:ext uri="{FF2B5EF4-FFF2-40B4-BE49-F238E27FC236}">
                <a16:creationId xmlns:a16="http://schemas.microsoft.com/office/drawing/2014/main" id="{C54ACBE1-24CF-14B2-B959-4ABAD7EA323B}"/>
              </a:ext>
            </a:extLst>
          </p:cNvPr>
          <p:cNvPicPr>
            <a:picLocks noChangeAspect="1"/>
          </p:cNvPicPr>
          <p:nvPr/>
        </p:nvPicPr>
        <p:blipFill>
          <a:blip r:embed="rId2"/>
          <a:stretch>
            <a:fillRect/>
          </a:stretch>
        </p:blipFill>
        <p:spPr>
          <a:xfrm>
            <a:off x="2679406" y="1626932"/>
            <a:ext cx="3558362" cy="3204357"/>
          </a:xfrm>
          <a:prstGeom prst="rect">
            <a:avLst/>
          </a:prstGeom>
        </p:spPr>
      </p:pic>
    </p:spTree>
    <p:extLst>
      <p:ext uri="{BB962C8B-B14F-4D97-AF65-F5344CB8AC3E}">
        <p14:creationId xmlns:p14="http://schemas.microsoft.com/office/powerpoint/2010/main" val="7604734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09A46-E979-83B9-1C73-127F54A3F5D1}"/>
              </a:ext>
            </a:extLst>
          </p:cNvPr>
          <p:cNvSpPr>
            <a:spLocks noGrp="1"/>
          </p:cNvSpPr>
          <p:nvPr>
            <p:ph type="title"/>
          </p:nvPr>
        </p:nvSpPr>
        <p:spPr/>
        <p:txBody>
          <a:bodyPr>
            <a:normAutofit fontScale="90000"/>
          </a:bodyPr>
          <a:lstStyle/>
          <a:p>
            <a:r>
              <a:rPr lang="en-IN" dirty="0"/>
              <a:t>Model Analysis:</a:t>
            </a:r>
          </a:p>
        </p:txBody>
      </p:sp>
      <p:sp>
        <p:nvSpPr>
          <p:cNvPr id="3" name="Text Placeholder 2">
            <a:extLst>
              <a:ext uri="{FF2B5EF4-FFF2-40B4-BE49-F238E27FC236}">
                <a16:creationId xmlns:a16="http://schemas.microsoft.com/office/drawing/2014/main" id="{43308832-9F8E-BE9B-F975-B2292EA18CA8}"/>
              </a:ext>
            </a:extLst>
          </p:cNvPr>
          <p:cNvSpPr>
            <a:spLocks noGrp="1"/>
          </p:cNvSpPr>
          <p:nvPr>
            <p:ph type="body" idx="1"/>
          </p:nvPr>
        </p:nvSpPr>
        <p:spPr/>
        <p:txBody>
          <a:bodyPr/>
          <a:lstStyle/>
          <a:p>
            <a:r>
              <a:rPr lang="en-IN" dirty="0"/>
              <a:t>SVM:</a:t>
            </a:r>
          </a:p>
          <a:p>
            <a:endParaRPr lang="en-IN" dirty="0"/>
          </a:p>
        </p:txBody>
      </p:sp>
      <p:pic>
        <p:nvPicPr>
          <p:cNvPr id="5" name="Picture 4">
            <a:extLst>
              <a:ext uri="{FF2B5EF4-FFF2-40B4-BE49-F238E27FC236}">
                <a16:creationId xmlns:a16="http://schemas.microsoft.com/office/drawing/2014/main" id="{9AA5AD3F-F0EF-378B-E7C8-8FECB8331CD7}"/>
              </a:ext>
            </a:extLst>
          </p:cNvPr>
          <p:cNvPicPr>
            <a:picLocks noChangeAspect="1"/>
          </p:cNvPicPr>
          <p:nvPr/>
        </p:nvPicPr>
        <p:blipFill>
          <a:blip r:embed="rId2"/>
          <a:stretch>
            <a:fillRect/>
          </a:stretch>
        </p:blipFill>
        <p:spPr>
          <a:xfrm>
            <a:off x="2537637" y="1552353"/>
            <a:ext cx="3753141" cy="3253897"/>
          </a:xfrm>
          <a:prstGeom prst="rect">
            <a:avLst/>
          </a:prstGeom>
        </p:spPr>
      </p:pic>
    </p:spTree>
    <p:extLst>
      <p:ext uri="{BB962C8B-B14F-4D97-AF65-F5344CB8AC3E}">
        <p14:creationId xmlns:p14="http://schemas.microsoft.com/office/powerpoint/2010/main" val="38699880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F1F48-7631-08EF-4589-1962C35F04EB}"/>
              </a:ext>
            </a:extLst>
          </p:cNvPr>
          <p:cNvSpPr>
            <a:spLocks noGrp="1"/>
          </p:cNvSpPr>
          <p:nvPr>
            <p:ph type="title"/>
          </p:nvPr>
        </p:nvSpPr>
        <p:spPr/>
        <p:txBody>
          <a:bodyPr>
            <a:normAutofit fontScale="90000"/>
          </a:bodyPr>
          <a:lstStyle/>
          <a:p>
            <a:r>
              <a:rPr lang="en-IN" dirty="0"/>
              <a:t>Model Analysis:</a:t>
            </a:r>
          </a:p>
        </p:txBody>
      </p:sp>
      <p:sp>
        <p:nvSpPr>
          <p:cNvPr id="3" name="Text Placeholder 2">
            <a:extLst>
              <a:ext uri="{FF2B5EF4-FFF2-40B4-BE49-F238E27FC236}">
                <a16:creationId xmlns:a16="http://schemas.microsoft.com/office/drawing/2014/main" id="{68B594AE-1FA5-70FB-7B17-1C5E97A0192A}"/>
              </a:ext>
            </a:extLst>
          </p:cNvPr>
          <p:cNvSpPr>
            <a:spLocks noGrp="1"/>
          </p:cNvSpPr>
          <p:nvPr>
            <p:ph type="body" idx="1"/>
          </p:nvPr>
        </p:nvSpPr>
        <p:spPr/>
        <p:txBody>
          <a:bodyPr>
            <a:normAutofit fontScale="85000" lnSpcReduction="20000"/>
          </a:bodyPr>
          <a:lstStyle/>
          <a:p>
            <a:r>
              <a:rPr lang="en-IN" dirty="0"/>
              <a:t>Logistic Regression:79% accuracy</a:t>
            </a:r>
          </a:p>
          <a:p>
            <a:r>
              <a:rPr lang="en-IN" dirty="0"/>
              <a:t>Random Forest Search:91% accuracy</a:t>
            </a:r>
          </a:p>
          <a:p>
            <a:r>
              <a:rPr lang="en-IN" dirty="0"/>
              <a:t>Artificial Neural Network:81% accuracy</a:t>
            </a:r>
          </a:p>
          <a:p>
            <a:r>
              <a:rPr lang="en-IN" dirty="0"/>
              <a:t>LSTM Model:79% accuracy</a:t>
            </a:r>
          </a:p>
          <a:p>
            <a:r>
              <a:rPr lang="en-IN" dirty="0"/>
              <a:t>SVM Model:88% accuracy</a:t>
            </a:r>
          </a:p>
          <a:p>
            <a:pPr marL="114300" indent="0">
              <a:buNone/>
            </a:pPr>
            <a:endParaRPr lang="en-IN" dirty="0"/>
          </a:p>
          <a:p>
            <a:pPr marL="114300" indent="0">
              <a:buNone/>
            </a:pPr>
            <a:r>
              <a:rPr lang="en-IN" dirty="0"/>
              <a:t>So we can see from the previous slides that random forest model fares much better than logistic regression and artificial neural network , the reason lies in the fundamental working of these models, logistic regression is quite simple and straightforward in its approach while artificial neural network need a ton of computation power to approach perfect solution and as such random forest fares much better for our scenario, although ANN can be better for organizations. LSTM Model was less performance efficient however SVM Model also showed much better accuracy similar to Random Forest, the reason can be related to the SMOTE we used to handle class imbalance leading to a better performance from SVM.</a:t>
            </a:r>
          </a:p>
        </p:txBody>
      </p:sp>
    </p:spTree>
    <p:extLst>
      <p:ext uri="{BB962C8B-B14F-4D97-AF65-F5344CB8AC3E}">
        <p14:creationId xmlns:p14="http://schemas.microsoft.com/office/powerpoint/2010/main" val="16221304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BB7B3-F47D-E447-2CB7-D89040EE0827}"/>
              </a:ext>
            </a:extLst>
          </p:cNvPr>
          <p:cNvSpPr>
            <a:spLocks noGrp="1"/>
          </p:cNvSpPr>
          <p:nvPr>
            <p:ph type="title"/>
          </p:nvPr>
        </p:nvSpPr>
        <p:spPr/>
        <p:txBody>
          <a:bodyPr>
            <a:normAutofit fontScale="90000"/>
          </a:bodyPr>
          <a:lstStyle/>
          <a:p>
            <a:r>
              <a:rPr lang="en-IN" dirty="0"/>
              <a:t>Final Output</a:t>
            </a:r>
          </a:p>
        </p:txBody>
      </p:sp>
      <p:pic>
        <p:nvPicPr>
          <p:cNvPr id="5" name="Picture 4">
            <a:extLst>
              <a:ext uri="{FF2B5EF4-FFF2-40B4-BE49-F238E27FC236}">
                <a16:creationId xmlns:a16="http://schemas.microsoft.com/office/drawing/2014/main" id="{7BA9C1CE-2F22-92F3-2EC6-5B60152512B7}"/>
              </a:ext>
            </a:extLst>
          </p:cNvPr>
          <p:cNvPicPr>
            <a:picLocks noChangeAspect="1"/>
          </p:cNvPicPr>
          <p:nvPr/>
        </p:nvPicPr>
        <p:blipFill>
          <a:blip r:embed="rId2"/>
          <a:stretch>
            <a:fillRect/>
          </a:stretch>
        </p:blipFill>
        <p:spPr>
          <a:xfrm>
            <a:off x="893135" y="990969"/>
            <a:ext cx="7357730" cy="4036777"/>
          </a:xfrm>
          <a:prstGeom prst="rect">
            <a:avLst/>
          </a:prstGeom>
        </p:spPr>
      </p:pic>
    </p:spTree>
    <p:extLst>
      <p:ext uri="{BB962C8B-B14F-4D97-AF65-F5344CB8AC3E}">
        <p14:creationId xmlns:p14="http://schemas.microsoft.com/office/powerpoint/2010/main" val="4991559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70E72-F599-A823-B88C-72C1A3BDF14D}"/>
              </a:ext>
            </a:extLst>
          </p:cNvPr>
          <p:cNvSpPr>
            <a:spLocks noGrp="1"/>
          </p:cNvSpPr>
          <p:nvPr>
            <p:ph type="title"/>
          </p:nvPr>
        </p:nvSpPr>
        <p:spPr/>
        <p:txBody>
          <a:bodyPr>
            <a:normAutofit fontScale="90000"/>
          </a:bodyPr>
          <a:lstStyle/>
          <a:p>
            <a:r>
              <a:rPr lang="en-IN" dirty="0"/>
              <a:t>Conclusion</a:t>
            </a:r>
          </a:p>
        </p:txBody>
      </p:sp>
      <p:sp>
        <p:nvSpPr>
          <p:cNvPr id="3" name="Text Placeholder 2">
            <a:extLst>
              <a:ext uri="{FF2B5EF4-FFF2-40B4-BE49-F238E27FC236}">
                <a16:creationId xmlns:a16="http://schemas.microsoft.com/office/drawing/2014/main" id="{2488E80A-90AB-59CC-DEC1-A6E748662710}"/>
              </a:ext>
            </a:extLst>
          </p:cNvPr>
          <p:cNvSpPr>
            <a:spLocks noGrp="1"/>
          </p:cNvSpPr>
          <p:nvPr>
            <p:ph type="body" idx="1"/>
          </p:nvPr>
        </p:nvSpPr>
        <p:spPr/>
        <p:txBody>
          <a:bodyPr>
            <a:normAutofit fontScale="92500" lnSpcReduction="10000"/>
          </a:bodyPr>
          <a:lstStyle/>
          <a:p>
            <a:pPr marL="114300" indent="0">
              <a:buNone/>
            </a:pPr>
            <a:r>
              <a:rPr lang="en-US" sz="1400" dirty="0"/>
              <a:t>The purpose of our project was to predict whether a customer would register a long-time deposit or not provide customer data.</a:t>
            </a:r>
          </a:p>
          <a:p>
            <a:pPr marL="114300" indent="0">
              <a:buNone/>
            </a:pPr>
            <a:r>
              <a:rPr lang="en-US" sz="1400" dirty="0"/>
              <a:t>There were a wide range of categories and other numerical variables that capture a variety of customer information and bank-customer relationships.</a:t>
            </a:r>
          </a:p>
          <a:p>
            <a:pPr marL="114300" indent="0">
              <a:buNone/>
            </a:pPr>
            <a:r>
              <a:rPr lang="en-US" sz="1400" dirty="0"/>
              <a:t>We first did an EDA and found that there are no empty data values, and the data is not equal, where "no" is a majority class. After a consistent analysis we found that the </a:t>
            </a:r>
            <a:r>
              <a:rPr lang="en-US" sz="1400" dirty="0" err="1"/>
              <a:t>day_of_the</a:t>
            </a:r>
            <a:r>
              <a:rPr lang="en-US" sz="1400" dirty="0"/>
              <a:t> week is not very helpful when it comes to predicting target fluctuations. But on the other hand, some numerical features often predict the best-intentioned variable.</a:t>
            </a:r>
          </a:p>
          <a:p>
            <a:pPr marL="114300" indent="0">
              <a:buNone/>
            </a:pPr>
            <a:r>
              <a:rPr lang="en-US" sz="1400" dirty="0"/>
              <a:t>After pre-processing the basic data, we encoded the categorical data with Label Encoding Method.</a:t>
            </a:r>
          </a:p>
          <a:p>
            <a:pPr marL="114300" indent="0">
              <a:buNone/>
            </a:pPr>
            <a:r>
              <a:rPr lang="en-US" sz="1400" dirty="0"/>
              <a:t>After that we trained our data using five models: Logistic Regression, Random Forest, ANN, LSTM and SVM.</a:t>
            </a:r>
          </a:p>
          <a:p>
            <a:pPr marL="114300" indent="0">
              <a:buNone/>
            </a:pPr>
            <a:r>
              <a:rPr lang="en-US" sz="1400" dirty="0"/>
              <a:t>After using all the models, we realized that the model that provided the best performance was the Random Forest and the AUC test was 0.904 which was somewhat similar or better to the results the researchers found in the related research papers.</a:t>
            </a:r>
          </a:p>
          <a:p>
            <a:pPr marL="114300" indent="0">
              <a:buNone/>
            </a:pPr>
            <a:r>
              <a:rPr lang="en-US" sz="1400" dirty="0"/>
              <a:t>The reason could be attested to the fact the dataset required heavy classification along with regression techniques which are provided by random forest and SVM better and their accuracies do support these facts.</a:t>
            </a:r>
          </a:p>
          <a:p>
            <a:pPr marL="114300" indent="0">
              <a:buNone/>
            </a:pPr>
            <a:endParaRPr lang="en-IN" sz="1400" dirty="0"/>
          </a:p>
        </p:txBody>
      </p:sp>
    </p:spTree>
    <p:extLst>
      <p:ext uri="{BB962C8B-B14F-4D97-AF65-F5344CB8AC3E}">
        <p14:creationId xmlns:p14="http://schemas.microsoft.com/office/powerpoint/2010/main" val="17944656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4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Tools Used</a:t>
            </a:r>
            <a:endParaRPr/>
          </a:p>
        </p:txBody>
      </p:sp>
      <p:sp>
        <p:nvSpPr>
          <p:cNvPr id="242" name="Google Shape;242;p45"/>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fontScale="92500" lnSpcReduction="20000"/>
          </a:bodyPr>
          <a:lstStyle/>
          <a:p>
            <a:pPr marL="457200" lvl="0" indent="-342900" algn="l" rtl="0">
              <a:spcBef>
                <a:spcPts val="0"/>
              </a:spcBef>
              <a:spcAft>
                <a:spcPts val="0"/>
              </a:spcAft>
              <a:buSzPts val="1800"/>
              <a:buAutoNum type="arabicPeriod"/>
            </a:pPr>
            <a:r>
              <a:rPr lang="en" dirty="0"/>
              <a:t>Python as the programming language</a:t>
            </a:r>
            <a:endParaRPr dirty="0"/>
          </a:p>
          <a:p>
            <a:pPr marL="457200" lvl="0" indent="-342900" algn="l" rtl="0">
              <a:spcBef>
                <a:spcPts val="0"/>
              </a:spcBef>
              <a:spcAft>
                <a:spcPts val="0"/>
              </a:spcAft>
              <a:buSzPts val="1800"/>
              <a:buAutoNum type="arabicPeriod"/>
            </a:pPr>
            <a:r>
              <a:rPr lang="en" dirty="0"/>
              <a:t>Juypter Notebooks/Google Colab as an IDE</a:t>
            </a:r>
            <a:endParaRPr dirty="0"/>
          </a:p>
          <a:p>
            <a:pPr marL="0" lvl="0" indent="0" algn="l" rtl="0">
              <a:spcBef>
                <a:spcPts val="1200"/>
              </a:spcBef>
              <a:spcAft>
                <a:spcPts val="0"/>
              </a:spcAft>
              <a:buNone/>
            </a:pPr>
            <a:r>
              <a:rPr lang="en" dirty="0"/>
              <a:t>Libraries:</a:t>
            </a:r>
            <a:endParaRPr dirty="0"/>
          </a:p>
          <a:p>
            <a:pPr marL="457200" lvl="0" indent="-342900" algn="l" rtl="0">
              <a:spcBef>
                <a:spcPts val="1200"/>
              </a:spcBef>
              <a:spcAft>
                <a:spcPts val="0"/>
              </a:spcAft>
              <a:buSzPts val="1800"/>
              <a:buAutoNum type="arabicPeriod"/>
            </a:pPr>
            <a:r>
              <a:rPr lang="en" dirty="0"/>
              <a:t>GGPLOT</a:t>
            </a:r>
            <a:endParaRPr dirty="0"/>
          </a:p>
          <a:p>
            <a:pPr marL="457200" lvl="0" indent="-342900" algn="l" rtl="0">
              <a:spcBef>
                <a:spcPts val="0"/>
              </a:spcBef>
              <a:spcAft>
                <a:spcPts val="0"/>
              </a:spcAft>
              <a:buSzPts val="1800"/>
              <a:buAutoNum type="arabicPeriod"/>
            </a:pPr>
            <a:r>
              <a:rPr lang="en" dirty="0"/>
              <a:t>Matplolib</a:t>
            </a:r>
            <a:endParaRPr dirty="0"/>
          </a:p>
          <a:p>
            <a:pPr marL="457200" lvl="0" indent="-342900" algn="l" rtl="0">
              <a:spcBef>
                <a:spcPts val="0"/>
              </a:spcBef>
              <a:spcAft>
                <a:spcPts val="0"/>
              </a:spcAft>
              <a:buSzPts val="1800"/>
              <a:buAutoNum type="arabicPeriod"/>
            </a:pPr>
            <a:r>
              <a:rPr lang="en" dirty="0"/>
              <a:t>Scikit</a:t>
            </a:r>
          </a:p>
          <a:p>
            <a:pPr marL="457200" lvl="0" indent="-342900" algn="l" rtl="0">
              <a:spcBef>
                <a:spcPts val="0"/>
              </a:spcBef>
              <a:spcAft>
                <a:spcPts val="0"/>
              </a:spcAft>
              <a:buSzPts val="1800"/>
              <a:buAutoNum type="arabicPeriod"/>
            </a:pPr>
            <a:r>
              <a:rPr lang="en" dirty="0"/>
              <a:t>Keras</a:t>
            </a:r>
          </a:p>
          <a:p>
            <a:pPr marL="457200" lvl="0" indent="-342900" algn="l" rtl="0">
              <a:spcBef>
                <a:spcPts val="0"/>
              </a:spcBef>
              <a:spcAft>
                <a:spcPts val="0"/>
              </a:spcAft>
              <a:buSzPts val="1800"/>
              <a:buAutoNum type="arabicPeriod"/>
            </a:pPr>
            <a:r>
              <a:rPr lang="en-IN" dirty="0"/>
              <a:t>I</a:t>
            </a:r>
            <a:r>
              <a:rPr lang="en" dirty="0"/>
              <a:t>mblearn</a:t>
            </a:r>
          </a:p>
          <a:p>
            <a:pPr marL="457200" lvl="0" indent="-342900" algn="l" rtl="0">
              <a:spcBef>
                <a:spcPts val="0"/>
              </a:spcBef>
              <a:spcAft>
                <a:spcPts val="0"/>
              </a:spcAft>
              <a:buSzPts val="1800"/>
              <a:buAutoNum type="arabicPeriod"/>
            </a:pPr>
            <a:r>
              <a:rPr lang="en" dirty="0"/>
              <a:t>Pandas</a:t>
            </a:r>
          </a:p>
          <a:p>
            <a:pPr marL="457200" lvl="0" indent="-342900" algn="l" rtl="0">
              <a:spcBef>
                <a:spcPts val="0"/>
              </a:spcBef>
              <a:spcAft>
                <a:spcPts val="0"/>
              </a:spcAft>
              <a:buSzPts val="1800"/>
              <a:buAutoNum type="arabicPeriod"/>
            </a:pPr>
            <a:r>
              <a:rPr lang="en-IN" dirty="0"/>
              <a:t>N</a:t>
            </a:r>
            <a:r>
              <a:rPr lang="en" dirty="0"/>
              <a:t>umpy</a:t>
            </a:r>
          </a:p>
          <a:p>
            <a:pPr marL="457200" lvl="0" indent="-342900" algn="l" rtl="0">
              <a:spcBef>
                <a:spcPts val="0"/>
              </a:spcBef>
              <a:spcAft>
                <a:spcPts val="0"/>
              </a:spcAft>
              <a:buSzPts val="1800"/>
              <a:buAutoNum type="arabicPeriod"/>
            </a:pPr>
            <a:r>
              <a:rPr lang="en-IN" dirty="0"/>
              <a:t>Seaborn</a:t>
            </a:r>
            <a:endParaRP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1916800696"/>
              </p:ext>
            </p:extLst>
          </p:nvPr>
        </p:nvGraphicFramePr>
        <p:xfrm>
          <a:off x="829338" y="836429"/>
          <a:ext cx="7129132" cy="4192003"/>
        </p:xfrm>
        <a:graphic>
          <a:graphicData uri="http://schemas.openxmlformats.org/drawingml/2006/table">
            <a:tbl>
              <a:tblPr firstRow="1" bandRow="1">
                <a:tableStyleId>{7DF18680-E054-41AD-8BC1-D1AEF772440D}</a:tableStyleId>
              </a:tblPr>
              <a:tblGrid>
                <a:gridCol w="426036">
                  <a:extLst>
                    <a:ext uri="{9D8B030D-6E8A-4147-A177-3AD203B41FA5}">
                      <a16:colId xmlns:a16="http://schemas.microsoft.com/office/drawing/2014/main" val="20000"/>
                    </a:ext>
                  </a:extLst>
                </a:gridCol>
                <a:gridCol w="1401289">
                  <a:extLst>
                    <a:ext uri="{9D8B030D-6E8A-4147-A177-3AD203B41FA5}">
                      <a16:colId xmlns:a16="http://schemas.microsoft.com/office/drawing/2014/main" val="20001"/>
                    </a:ext>
                  </a:extLst>
                </a:gridCol>
                <a:gridCol w="1286400">
                  <a:extLst>
                    <a:ext uri="{9D8B030D-6E8A-4147-A177-3AD203B41FA5}">
                      <a16:colId xmlns:a16="http://schemas.microsoft.com/office/drawing/2014/main" val="20002"/>
                    </a:ext>
                  </a:extLst>
                </a:gridCol>
                <a:gridCol w="1999497">
                  <a:extLst>
                    <a:ext uri="{9D8B030D-6E8A-4147-A177-3AD203B41FA5}">
                      <a16:colId xmlns:a16="http://schemas.microsoft.com/office/drawing/2014/main" val="20003"/>
                    </a:ext>
                  </a:extLst>
                </a:gridCol>
                <a:gridCol w="2015910">
                  <a:extLst>
                    <a:ext uri="{9D8B030D-6E8A-4147-A177-3AD203B41FA5}">
                      <a16:colId xmlns:a16="http://schemas.microsoft.com/office/drawing/2014/main" val="20004"/>
                    </a:ext>
                  </a:extLst>
                </a:gridCol>
              </a:tblGrid>
              <a:tr h="385440">
                <a:tc>
                  <a:txBody>
                    <a:bodyPr/>
                    <a:lstStyle/>
                    <a:p>
                      <a:pPr algn="ctr">
                        <a:buNone/>
                      </a:pPr>
                      <a:r>
                        <a:rPr lang="en-IN" altLang="en-US" sz="1100" dirty="0" err="1"/>
                        <a:t>Sr.No</a:t>
                      </a:r>
                      <a:endParaRPr lang="en-IN" altLang="en-US" sz="1100" dirty="0"/>
                    </a:p>
                  </a:txBody>
                  <a:tcPr marL="68580" marR="68580" marT="34290" marB="34290"/>
                </a:tc>
                <a:tc>
                  <a:txBody>
                    <a:bodyPr/>
                    <a:lstStyle/>
                    <a:p>
                      <a:pPr indent="0" algn="ctr">
                        <a:lnSpc>
                          <a:spcPct val="130000"/>
                        </a:lnSpc>
                        <a:buNone/>
                      </a:pPr>
                      <a:r>
                        <a:rPr lang="en-IN" altLang="en-US" sz="1100" b="1" dirty="0"/>
                        <a:t>Title</a:t>
                      </a:r>
                      <a:endParaRPr lang="en-IN" altLang="en-US" sz="1100" b="1" dirty="0">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c>
                  <a:txBody>
                    <a:bodyPr/>
                    <a:lstStyle/>
                    <a:p>
                      <a:pPr>
                        <a:buNone/>
                      </a:pPr>
                      <a:r>
                        <a:rPr lang="en-IN" altLang="en-US" sz="1100"/>
                        <a:t>Year Of Publication</a:t>
                      </a:r>
                    </a:p>
                  </a:txBody>
                  <a:tcPr marL="68580" marR="68580" marT="34290" marB="34290"/>
                </a:tc>
                <a:tc>
                  <a:txBody>
                    <a:bodyPr/>
                    <a:lstStyle/>
                    <a:p>
                      <a:pPr>
                        <a:buNone/>
                      </a:pPr>
                      <a:r>
                        <a:rPr lang="en-IN" altLang="en-US" sz="1100"/>
                        <a:t>Methodologies</a:t>
                      </a:r>
                    </a:p>
                    <a:p>
                      <a:pPr>
                        <a:buNone/>
                      </a:pPr>
                      <a:r>
                        <a:rPr lang="en-IN" altLang="en-US" sz="1100"/>
                        <a:t>Used</a:t>
                      </a:r>
                    </a:p>
                  </a:txBody>
                  <a:tcPr marL="68580" marR="68580" marT="34290" marB="34290"/>
                </a:tc>
                <a:tc>
                  <a:txBody>
                    <a:bodyPr/>
                    <a:lstStyle/>
                    <a:p>
                      <a:pPr>
                        <a:buNone/>
                      </a:pPr>
                      <a:r>
                        <a:rPr lang="en-IN" altLang="en-US" sz="1100" dirty="0"/>
                        <a:t>Literature Survey</a:t>
                      </a:r>
                    </a:p>
                  </a:txBody>
                  <a:tcPr marL="68580" marR="68580" marT="34290" marB="34290"/>
                </a:tc>
                <a:extLst>
                  <a:ext uri="{0D108BD9-81ED-4DB2-BD59-A6C34878D82A}">
                    <a16:rowId xmlns:a16="http://schemas.microsoft.com/office/drawing/2014/main" val="10000"/>
                  </a:ext>
                </a:extLst>
              </a:tr>
              <a:tr h="670960">
                <a:tc>
                  <a:txBody>
                    <a:bodyPr/>
                    <a:lstStyle/>
                    <a:p>
                      <a:pPr>
                        <a:buNone/>
                      </a:pPr>
                      <a:r>
                        <a:rPr lang="en-IN" altLang="en-US" sz="800" dirty="0"/>
                        <a:t>1)</a:t>
                      </a:r>
                    </a:p>
                  </a:txBody>
                  <a:tcPr marL="68580" marR="68580" marT="34290" marB="34290"/>
                </a:tc>
                <a:tc>
                  <a:txBody>
                    <a:bodyPr/>
                    <a:lstStyle/>
                    <a:p>
                      <a:pPr>
                        <a:buNone/>
                      </a:pPr>
                      <a:r>
                        <a:rPr lang="en-US" sz="800" dirty="0"/>
                        <a:t>A Machine Learning Approach to Identify Potential Customer Based on Purchase Behavior</a:t>
                      </a:r>
                    </a:p>
                  </a:txBody>
                  <a:tcPr marL="68580" marR="68580" marT="34290" marB="34290"/>
                </a:tc>
                <a:tc>
                  <a:txBody>
                    <a:bodyPr/>
                    <a:lstStyle/>
                    <a:p>
                      <a:pPr>
                        <a:buNone/>
                      </a:pPr>
                      <a:r>
                        <a:rPr lang="en-US" sz="800"/>
                        <a:t> 2019 International Conference on Robotics,Electrical and Signal Processing Techniques (ICREST)</a:t>
                      </a:r>
                    </a:p>
                  </a:txBody>
                  <a:tcPr marL="68580" marR="68580" marT="34290" marB="34290"/>
                </a:tc>
                <a:tc>
                  <a:txBody>
                    <a:bodyPr/>
                    <a:lstStyle/>
                    <a:p>
                      <a:pPr>
                        <a:buNone/>
                      </a:pPr>
                      <a:r>
                        <a:rPr lang="en-IN" altLang="en-US" sz="800" dirty="0"/>
                        <a:t>Statistical analysis</a:t>
                      </a:r>
                    </a:p>
                    <a:p>
                      <a:pPr>
                        <a:buNone/>
                      </a:pPr>
                      <a:r>
                        <a:rPr lang="en-IN" sz="800" dirty="0">
                          <a:sym typeface="+mn-ea"/>
                        </a:rPr>
                        <a:t>EDA</a:t>
                      </a:r>
                      <a:endParaRPr lang="en-US" sz="800" dirty="0"/>
                    </a:p>
                    <a:p>
                      <a:pPr>
                        <a:buNone/>
                      </a:pPr>
                      <a:r>
                        <a:rPr lang="en-US" sz="800" dirty="0"/>
                        <a:t>Classification Algorithms</a:t>
                      </a:r>
                    </a:p>
                    <a:p>
                      <a:pPr>
                        <a:buNone/>
                      </a:pPr>
                      <a:endParaRPr lang="en-US" sz="800" dirty="0"/>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Classification Algorithms of Machine Learning was used to identify Potential Customers for a retail superstore.</a:t>
                      </a:r>
                    </a:p>
                    <a:p>
                      <a:pPr>
                        <a:buNone/>
                      </a:pPr>
                      <a:endParaRPr lang="en-US" sz="800" dirty="0"/>
                    </a:p>
                  </a:txBody>
                  <a:tcPr marL="68580" marR="68580" marT="34290" marB="34290"/>
                </a:tc>
                <a:extLst>
                  <a:ext uri="{0D108BD9-81ED-4DB2-BD59-A6C34878D82A}">
                    <a16:rowId xmlns:a16="http://schemas.microsoft.com/office/drawing/2014/main" val="10001"/>
                  </a:ext>
                </a:extLst>
              </a:tr>
              <a:tr h="1033938">
                <a:tc>
                  <a:txBody>
                    <a:bodyPr/>
                    <a:lstStyle/>
                    <a:p>
                      <a:pPr>
                        <a:buNone/>
                      </a:pPr>
                      <a:r>
                        <a:rPr lang="en-IN" altLang="en-US" sz="800"/>
                        <a:t>2)</a:t>
                      </a:r>
                    </a:p>
                  </a:txBody>
                  <a:tcPr marL="68580" marR="68580" marT="34290" marB="34290"/>
                </a:tc>
                <a:tc>
                  <a:txBody>
                    <a:bodyPr/>
                    <a:lstStyle/>
                    <a:p>
                      <a:pPr>
                        <a:buNone/>
                      </a:pPr>
                      <a:r>
                        <a:rPr lang="en-US" sz="800" dirty="0"/>
                        <a:t>POTENTIAL CUSTOMER DETECTION-BASED ON</a:t>
                      </a:r>
                    </a:p>
                    <a:p>
                      <a:pPr>
                        <a:buNone/>
                      </a:pPr>
                      <a:r>
                        <a:rPr lang="en-US" sz="800" dirty="0"/>
                        <a:t>PURCHASE BEHAVIOUR</a:t>
                      </a:r>
                    </a:p>
                  </a:txBody>
                  <a:tcPr marL="68580" marR="68580" marT="34290" marB="34290"/>
                </a:tc>
                <a:tc>
                  <a:txBody>
                    <a:bodyPr/>
                    <a:lstStyle/>
                    <a:p>
                      <a:pPr>
                        <a:buNone/>
                      </a:pPr>
                      <a:r>
                        <a:rPr lang="en-IN" altLang="en-US" sz="800" dirty="0"/>
                        <a:t>2020 INTERNATIONAL JOURNAL OF RESEARCH IN ELECTRONICS AND COMPUTER ENGINEERING</a:t>
                      </a:r>
                    </a:p>
                    <a:p>
                      <a:pPr>
                        <a:buNone/>
                      </a:pPr>
                      <a:r>
                        <a:rPr lang="en-IN" altLang="en-US" sz="800" dirty="0"/>
                        <a:t>A UNIT OF I2OR</a:t>
                      </a:r>
                    </a:p>
                  </a:txBody>
                  <a:tcPr marL="68580" marR="68580" marT="34290" marB="34290"/>
                </a:tc>
                <a:tc>
                  <a:txBody>
                    <a:bodyPr/>
                    <a:lstStyle/>
                    <a:p>
                      <a:pPr>
                        <a:buNone/>
                      </a:pPr>
                      <a:r>
                        <a:rPr lang="en-IN" altLang="en-US" sz="800" dirty="0"/>
                        <a:t>Data analysis</a:t>
                      </a:r>
                    </a:p>
                    <a:p>
                      <a:pPr>
                        <a:buNone/>
                      </a:pPr>
                      <a:r>
                        <a:rPr lang="en-IN" altLang="en-US" sz="800" dirty="0" err="1">
                          <a:sym typeface="+mn-ea"/>
                        </a:rPr>
                        <a:t>Preprocessing</a:t>
                      </a:r>
                      <a:endParaRPr lang="en-US" sz="800" dirty="0"/>
                    </a:p>
                    <a:p>
                      <a:pPr>
                        <a:buNone/>
                      </a:pPr>
                      <a:r>
                        <a:rPr lang="en-US" sz="800" dirty="0"/>
                        <a:t>SVM (Support Vector Machine)</a:t>
                      </a:r>
                    </a:p>
                  </a:txBody>
                  <a:tcPr marL="68580" marR="68580" marT="34290" marB="34290"/>
                </a:tc>
                <a:tc>
                  <a:txBody>
                    <a:bodyPr/>
                    <a:lstStyle/>
                    <a:p>
                      <a:pPr>
                        <a:buNone/>
                      </a:pPr>
                      <a:r>
                        <a:rPr lang="en-IN" sz="800"/>
                        <a:t>This research paper focuses on finding potential customer ans aims to improve the customer satisfaction trough machine learning algorithm.</a:t>
                      </a:r>
                    </a:p>
                  </a:txBody>
                  <a:tcPr marL="68580" marR="68580" marT="34290" marB="34290"/>
                </a:tc>
                <a:extLst>
                  <a:ext uri="{0D108BD9-81ED-4DB2-BD59-A6C34878D82A}">
                    <a16:rowId xmlns:a16="http://schemas.microsoft.com/office/drawing/2014/main" val="10002"/>
                  </a:ext>
                </a:extLst>
              </a:tr>
              <a:tr h="1275925">
                <a:tc>
                  <a:txBody>
                    <a:bodyPr/>
                    <a:lstStyle/>
                    <a:p>
                      <a:pPr>
                        <a:buNone/>
                      </a:pPr>
                      <a:r>
                        <a:rPr lang="en-IN" altLang="en-US" sz="800" dirty="0"/>
                        <a:t>3)</a:t>
                      </a:r>
                    </a:p>
                  </a:txBody>
                  <a:tcPr marL="68580" marR="68580" marT="34290" marB="34290"/>
                </a:tc>
                <a:tc>
                  <a:txBody>
                    <a:bodyPr/>
                    <a:lstStyle/>
                    <a:p>
                      <a:pPr>
                        <a:buNone/>
                      </a:pPr>
                      <a:r>
                        <a:rPr lang="en-US" sz="800"/>
                        <a:t>Identifying New Customers</a:t>
                      </a:r>
                    </a:p>
                    <a:p>
                      <a:pPr>
                        <a:buNone/>
                      </a:pPr>
                      <a:r>
                        <a:rPr lang="en-US" sz="800"/>
                        <a:t>Using Machine Learning</a:t>
                      </a:r>
                    </a:p>
                  </a:txBody>
                  <a:tcPr marL="68580" marR="68580" marT="34290" marB="34290"/>
                </a:tc>
                <a:tc>
                  <a:txBody>
                    <a:bodyPr/>
                    <a:lstStyle/>
                    <a:p>
                      <a:pPr>
                        <a:buNone/>
                      </a:pPr>
                      <a:r>
                        <a:rPr lang="en-US" sz="800" dirty="0"/>
                        <a:t>2017</a:t>
                      </a:r>
                    </a:p>
                  </a:txBody>
                  <a:tcPr marL="68580" marR="68580" marT="34290" marB="34290"/>
                </a:tc>
                <a:tc>
                  <a:txBody>
                    <a:bodyPr/>
                    <a:lstStyle/>
                    <a:p>
                      <a:pPr>
                        <a:buNone/>
                      </a:pPr>
                      <a:r>
                        <a:rPr lang="en-US" sz="800" dirty="0"/>
                        <a:t>Data Gathering</a:t>
                      </a:r>
                    </a:p>
                    <a:p>
                      <a:pPr>
                        <a:buNone/>
                      </a:pPr>
                      <a:r>
                        <a:rPr lang="en-US" sz="800" dirty="0"/>
                        <a:t>Data Preprocessing</a:t>
                      </a:r>
                    </a:p>
                    <a:p>
                      <a:pPr>
                        <a:buNone/>
                      </a:pPr>
                      <a:r>
                        <a:rPr lang="en-US" sz="800" dirty="0"/>
                        <a:t>Model Building</a:t>
                      </a:r>
                    </a:p>
                    <a:p>
                      <a:pPr>
                        <a:buNone/>
                      </a:pPr>
                      <a:r>
                        <a:rPr lang="en-IN" altLang="en-US" sz="800" dirty="0"/>
                        <a:t>  -Clustering Based Classifier</a:t>
                      </a:r>
                    </a:p>
                    <a:p>
                      <a:pPr>
                        <a:buNone/>
                      </a:pPr>
                      <a:r>
                        <a:rPr lang="en-IN" altLang="en-US" sz="800" dirty="0"/>
                        <a:t>  -PU-learning</a:t>
                      </a:r>
                    </a:p>
                  </a:txBody>
                  <a:tcPr marL="68580" marR="68580" marT="34290" marB="34290"/>
                </a:tc>
                <a:tc>
                  <a:txBody>
                    <a:bodyPr/>
                    <a:lstStyle/>
                    <a:p>
                      <a:pPr>
                        <a:buNone/>
                      </a:pPr>
                      <a:r>
                        <a:rPr lang="en-US" sz="800" dirty="0"/>
                        <a:t>we found that the best clustering</a:t>
                      </a:r>
                    </a:p>
                    <a:p>
                      <a:pPr>
                        <a:buNone/>
                      </a:pPr>
                      <a:r>
                        <a:rPr lang="en-US" sz="800" dirty="0"/>
                        <a:t>based classifier achieved an F1 estimator criteria of 1.1 while the best PU-learning</a:t>
                      </a:r>
                    </a:p>
                    <a:p>
                      <a:pPr>
                        <a:buNone/>
                      </a:pPr>
                      <a:r>
                        <a:rPr lang="en-US" sz="800" dirty="0"/>
                        <a:t>classifier achieved an F1 estimator criteria of 3.51. This means that the PU-learning</a:t>
                      </a:r>
                    </a:p>
                    <a:p>
                      <a:pPr>
                        <a:buNone/>
                      </a:pPr>
                      <a:r>
                        <a:rPr lang="en-US" sz="800" dirty="0"/>
                        <a:t>approach was substantially better at the given task of predicting new customers.</a:t>
                      </a:r>
                    </a:p>
                  </a:txBody>
                  <a:tcPr marL="68580" marR="68580" marT="34290" marB="34290"/>
                </a:tc>
                <a:extLst>
                  <a:ext uri="{0D108BD9-81ED-4DB2-BD59-A6C34878D82A}">
                    <a16:rowId xmlns:a16="http://schemas.microsoft.com/office/drawing/2014/main" val="10003"/>
                  </a:ext>
                </a:extLst>
              </a:tr>
              <a:tr h="791953">
                <a:tc>
                  <a:txBody>
                    <a:bodyPr/>
                    <a:lstStyle/>
                    <a:p>
                      <a:pPr>
                        <a:buNone/>
                      </a:pPr>
                      <a:r>
                        <a:rPr lang="en-IN" altLang="en-US" sz="800" dirty="0"/>
                        <a:t>4)</a:t>
                      </a:r>
                    </a:p>
                  </a:txBody>
                  <a:tcPr marL="68580" marR="68580" marT="34290" marB="34290"/>
                </a:tc>
                <a:tc>
                  <a:txBody>
                    <a:bodyPr/>
                    <a:lstStyle/>
                    <a:p>
                      <a:pPr>
                        <a:buNone/>
                      </a:pPr>
                      <a:r>
                        <a:rPr lang="en-US" sz="800"/>
                        <a:t>A Machine Learning Framework for Predicting Purchase by online</a:t>
                      </a:r>
                    </a:p>
                    <a:p>
                      <a:pPr>
                        <a:buNone/>
                      </a:pPr>
                      <a:r>
                        <a:rPr lang="en-US" sz="800"/>
                        <a:t>customers based on Dynamic Pricing </a:t>
                      </a:r>
                    </a:p>
                  </a:txBody>
                  <a:tcPr marL="68580" marR="68580" marT="34290" marB="34290"/>
                </a:tc>
                <a:tc>
                  <a:txBody>
                    <a:bodyPr/>
                    <a:lstStyle/>
                    <a:p>
                      <a:pPr>
                        <a:buNone/>
                      </a:pPr>
                      <a:r>
                        <a:rPr lang="en-US" sz="800"/>
                        <a:t>2014</a:t>
                      </a:r>
                      <a:r>
                        <a:rPr lang="en-IN" altLang="en-US" sz="800"/>
                        <a:t> Conference Organized by Missouri University of Science and Technology</a:t>
                      </a:r>
                    </a:p>
                  </a:txBody>
                  <a:tcPr marL="68580" marR="68580" marT="34290" marB="34290"/>
                </a:tc>
                <a:tc>
                  <a:txBody>
                    <a:bodyPr/>
                    <a:lstStyle/>
                    <a:p>
                      <a:pPr>
                        <a:buNone/>
                      </a:pPr>
                      <a:r>
                        <a:rPr lang="en-US" sz="800"/>
                        <a:t>Data Collection</a:t>
                      </a:r>
                    </a:p>
                    <a:p>
                      <a:pPr>
                        <a:buNone/>
                      </a:pPr>
                      <a:r>
                        <a:rPr lang="en-US" sz="800"/>
                        <a:t>Pre-Processing</a:t>
                      </a:r>
                    </a:p>
                    <a:p>
                      <a:pPr>
                        <a:buNone/>
                      </a:pPr>
                      <a:r>
                        <a:rPr lang="en-US" sz="800"/>
                        <a:t>Attribute Selection</a:t>
                      </a:r>
                    </a:p>
                    <a:p>
                      <a:pPr>
                        <a:buNone/>
                      </a:pPr>
                      <a:r>
                        <a:rPr lang="en-US" sz="800"/>
                        <a:t>Predictive Modeling</a:t>
                      </a:r>
                    </a:p>
                    <a:p>
                      <a:pPr>
                        <a:buNone/>
                      </a:pPr>
                      <a:r>
                        <a:rPr lang="en-IN" altLang="en-US" sz="800"/>
                        <a:t>- Logistic regression</a:t>
                      </a:r>
                    </a:p>
                    <a:p>
                      <a:pPr>
                        <a:buNone/>
                      </a:pPr>
                      <a:r>
                        <a:rPr lang="en-IN" altLang="en-US" sz="800"/>
                        <a:t>- K-means clustring</a:t>
                      </a:r>
                    </a:p>
                  </a:txBody>
                  <a:tcPr marL="68580" marR="68580" marT="34290" marB="34290"/>
                </a:tc>
                <a:tc>
                  <a:txBody>
                    <a:bodyPr/>
                    <a:lstStyle/>
                    <a:p>
                      <a:pPr>
                        <a:buNone/>
                      </a:pPr>
                      <a:r>
                        <a:rPr lang="en-IN" altLang="en-US" sz="800" dirty="0"/>
                        <a:t>Clustering ,data mining and machine learning models used to predict purchase by online customers</a:t>
                      </a:r>
                    </a:p>
                  </a:txBody>
                  <a:tcPr marL="68580" marR="68580" marT="34290" marB="34290"/>
                </a:tc>
                <a:extLst>
                  <a:ext uri="{0D108BD9-81ED-4DB2-BD59-A6C34878D82A}">
                    <a16:rowId xmlns:a16="http://schemas.microsoft.com/office/drawing/2014/main" val="10004"/>
                  </a:ext>
                </a:extLst>
              </a:tr>
            </a:tbl>
          </a:graphicData>
        </a:graphic>
      </p:graphicFrame>
      <p:sp>
        <p:nvSpPr>
          <p:cNvPr id="4" name="Rectangle 3"/>
          <p:cNvSpPr/>
          <p:nvPr/>
        </p:nvSpPr>
        <p:spPr>
          <a:xfrm>
            <a:off x="2706872" y="115068"/>
            <a:ext cx="3543300" cy="62865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buClrTx/>
              <a:defRPr/>
            </a:pPr>
            <a:r>
              <a:rPr lang="en-US" sz="2100" kern="1200" dirty="0"/>
              <a:t>LITERATURE SURVEY</a:t>
            </a:r>
            <a:endParaRPr lang="en-US" sz="2100" b="1" kern="1200" dirty="0">
              <a:solidFill>
                <a:schemeClr val="bg1"/>
              </a:solidFill>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136125"/>
            <a:ext cx="8520600" cy="606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Reviewing the Dataset</a:t>
            </a:r>
            <a:endParaRPr dirty="0"/>
          </a:p>
        </p:txBody>
      </p:sp>
      <p:sp>
        <p:nvSpPr>
          <p:cNvPr id="78" name="Google Shape;78;p16"/>
          <p:cNvSpPr txBox="1">
            <a:spLocks noGrp="1"/>
          </p:cNvSpPr>
          <p:nvPr>
            <p:ph type="body" idx="1"/>
          </p:nvPr>
        </p:nvSpPr>
        <p:spPr>
          <a:xfrm>
            <a:off x="311700" y="743025"/>
            <a:ext cx="8520600" cy="4205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Exploratory data analysis is cross-classified in two different ways where each method is either graphical or non-graphical. And then, each method is either univariate, bivariate or multivariate.</a:t>
            </a:r>
            <a:endParaRPr/>
          </a:p>
          <a:p>
            <a:pPr marL="457200" lvl="0" indent="-342900" algn="l" rtl="0">
              <a:spcBef>
                <a:spcPts val="1200"/>
              </a:spcBef>
              <a:spcAft>
                <a:spcPts val="0"/>
              </a:spcAft>
              <a:buSzPts val="1800"/>
              <a:buChar char="●"/>
            </a:pPr>
            <a:r>
              <a:rPr lang="en" b="1"/>
              <a:t>UNIVARIATE ANALYSIS</a:t>
            </a:r>
            <a:r>
              <a:rPr lang="en"/>
              <a:t>:The objective of univariate analysis is to derive the data, define and summarize it, and analyze the pattern present in it. In a dataset, it explores each variable separately. It is possible for two kinds of variables- Categorical and Numerical.</a:t>
            </a:r>
            <a:endParaRPr/>
          </a:p>
          <a:p>
            <a:pPr marL="457200" lvl="0" indent="-342900" algn="l" rtl="0">
              <a:spcBef>
                <a:spcPts val="0"/>
              </a:spcBef>
              <a:spcAft>
                <a:spcPts val="0"/>
              </a:spcAft>
              <a:buSzPts val="1800"/>
              <a:buChar char="●"/>
            </a:pPr>
            <a:r>
              <a:rPr lang="en" b="1"/>
              <a:t>BIVARIATE ANALYSIS</a:t>
            </a:r>
            <a:r>
              <a:rPr lang="en"/>
              <a:t>:Bivariate statistical analyses are data analysis procedures using two variables (e.g. self-efficacy and academic performance). Bivariate analyses can be descriptive (e.g. a scatterplot), but the goal is typically to compare or examine the relationship between two variables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Description</a:t>
            </a:r>
            <a:endParaRPr/>
          </a:p>
        </p:txBody>
      </p:sp>
      <p:sp>
        <p:nvSpPr>
          <p:cNvPr id="96" name="Google Shape;96;p19"/>
          <p:cNvSpPr txBox="1">
            <a:spLocks noGrp="1"/>
          </p:cNvSpPr>
          <p:nvPr>
            <p:ph type="body" idx="1"/>
          </p:nvPr>
        </p:nvSpPr>
        <p:spPr>
          <a:xfrm>
            <a:off x="311700" y="1058225"/>
            <a:ext cx="8520600" cy="33972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en" dirty="0"/>
              <a:t>Our Project is based on Exploratory Data Analysis and Binary Classification on Banking Dataset. So, it consists of several modules as follows:-</a:t>
            </a:r>
            <a:endParaRPr dirty="0"/>
          </a:p>
          <a:p>
            <a:pPr>
              <a:spcBef>
                <a:spcPts val="1200"/>
              </a:spcBef>
            </a:pPr>
            <a:r>
              <a:rPr lang="en-US" dirty="0"/>
              <a:t>Importing banking dataset</a:t>
            </a:r>
          </a:p>
          <a:p>
            <a:pPr>
              <a:spcBef>
                <a:spcPts val="1200"/>
              </a:spcBef>
            </a:pPr>
            <a:r>
              <a:rPr lang="en-US" dirty="0"/>
              <a:t>Exploratory Data analysis</a:t>
            </a:r>
          </a:p>
          <a:p>
            <a:pPr>
              <a:spcBef>
                <a:spcPts val="1200"/>
              </a:spcBef>
            </a:pPr>
            <a:r>
              <a:rPr lang="en-US" dirty="0"/>
              <a:t>Pre processing of the dataset</a:t>
            </a:r>
          </a:p>
          <a:p>
            <a:pPr>
              <a:spcBef>
                <a:spcPts val="1200"/>
              </a:spcBef>
            </a:pPr>
            <a:r>
              <a:rPr lang="en-US" dirty="0"/>
              <a:t>Graphical </a:t>
            </a:r>
            <a:r>
              <a:rPr lang="en-US" dirty="0" err="1"/>
              <a:t>Visualisation</a:t>
            </a:r>
            <a:r>
              <a:rPr lang="en-US" dirty="0"/>
              <a:t> of the dataset</a:t>
            </a:r>
          </a:p>
          <a:p>
            <a:pPr>
              <a:spcBef>
                <a:spcPts val="1200"/>
              </a:spcBef>
            </a:pPr>
            <a:r>
              <a:rPr lang="en-US" dirty="0"/>
              <a:t>Building multiple machine learning/deep learning models</a:t>
            </a:r>
          </a:p>
          <a:p>
            <a:pPr>
              <a:spcBef>
                <a:spcPts val="1200"/>
              </a:spcBef>
            </a:pPr>
            <a:r>
              <a:rPr lang="en-US" dirty="0"/>
              <a:t>Implementing the machine/deep learning models</a:t>
            </a:r>
          </a:p>
          <a:p>
            <a:pPr>
              <a:spcBef>
                <a:spcPts val="1200"/>
              </a:spcBef>
            </a:pPr>
            <a:r>
              <a:rPr lang="en-US" dirty="0"/>
              <a:t>Evaluating the built models</a:t>
            </a:r>
          </a:p>
          <a:p>
            <a:pPr>
              <a:spcBef>
                <a:spcPts val="1200"/>
              </a:spcBef>
            </a:pPr>
            <a:r>
              <a:rPr lang="en-US" dirty="0"/>
              <a:t>Prediction of potential banking customers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F4D1E-41DB-E4FF-DB4C-64862B62E67C}"/>
              </a:ext>
            </a:extLst>
          </p:cNvPr>
          <p:cNvSpPr>
            <a:spLocks noGrp="1"/>
          </p:cNvSpPr>
          <p:nvPr>
            <p:ph type="title"/>
          </p:nvPr>
        </p:nvSpPr>
        <p:spPr/>
        <p:txBody>
          <a:bodyPr>
            <a:normAutofit fontScale="90000"/>
          </a:bodyPr>
          <a:lstStyle/>
          <a:p>
            <a:r>
              <a:rPr lang="en-IN" dirty="0"/>
              <a:t>Dataset Description</a:t>
            </a:r>
          </a:p>
        </p:txBody>
      </p:sp>
      <p:graphicFrame>
        <p:nvGraphicFramePr>
          <p:cNvPr id="4" name="Table 3">
            <a:extLst>
              <a:ext uri="{FF2B5EF4-FFF2-40B4-BE49-F238E27FC236}">
                <a16:creationId xmlns:a16="http://schemas.microsoft.com/office/drawing/2014/main" id="{33701795-A793-BCCE-E92F-899E931A8992}"/>
              </a:ext>
            </a:extLst>
          </p:cNvPr>
          <p:cNvGraphicFramePr>
            <a:graphicFrameLocks noGrp="1"/>
          </p:cNvGraphicFramePr>
          <p:nvPr>
            <p:extLst>
              <p:ext uri="{D42A27DB-BD31-4B8C-83A1-F6EECF244321}">
                <p14:modId xmlns:p14="http://schemas.microsoft.com/office/powerpoint/2010/main" val="1199561500"/>
              </p:ext>
            </p:extLst>
          </p:nvPr>
        </p:nvGraphicFramePr>
        <p:xfrm>
          <a:off x="1077434" y="1240466"/>
          <a:ext cx="7109636" cy="3133694"/>
        </p:xfrm>
        <a:graphic>
          <a:graphicData uri="http://schemas.openxmlformats.org/drawingml/2006/table">
            <a:tbl>
              <a:tblPr bandRow="1">
                <a:tableStyleId>{5C22544A-7EE6-4342-B048-85BDC9FD1C3A}</a:tableStyleId>
              </a:tblPr>
              <a:tblGrid>
                <a:gridCol w="871357">
                  <a:extLst>
                    <a:ext uri="{9D8B030D-6E8A-4147-A177-3AD203B41FA5}">
                      <a16:colId xmlns:a16="http://schemas.microsoft.com/office/drawing/2014/main" val="1329728586"/>
                    </a:ext>
                  </a:extLst>
                </a:gridCol>
                <a:gridCol w="1249073">
                  <a:extLst>
                    <a:ext uri="{9D8B030D-6E8A-4147-A177-3AD203B41FA5}">
                      <a16:colId xmlns:a16="http://schemas.microsoft.com/office/drawing/2014/main" val="4102404672"/>
                    </a:ext>
                  </a:extLst>
                </a:gridCol>
                <a:gridCol w="4989206">
                  <a:extLst>
                    <a:ext uri="{9D8B030D-6E8A-4147-A177-3AD203B41FA5}">
                      <a16:colId xmlns:a16="http://schemas.microsoft.com/office/drawing/2014/main" val="3309313633"/>
                    </a:ext>
                  </a:extLst>
                </a:gridCol>
              </a:tblGrid>
              <a:tr h="156532">
                <a:tc>
                  <a:txBody>
                    <a:bodyPr/>
                    <a:lstStyle/>
                    <a:p>
                      <a:r>
                        <a:rPr lang="en-IN" sz="600" dirty="0">
                          <a:effectLst/>
                        </a:rPr>
                        <a:t>Feature</a:t>
                      </a:r>
                      <a:endParaRPr lang="en-IN" sz="700" dirty="0">
                        <a:effectLst/>
                        <a:latin typeface="Times New Roman" panose="02020603050405020304" pitchFamily="18" charset="0"/>
                        <a:ea typeface="Times New Roman" panose="02020603050405020304" pitchFamily="18" charset="0"/>
                      </a:endParaRPr>
                    </a:p>
                  </a:txBody>
                  <a:tcPr marL="39199" marR="39199" marT="0" marB="0"/>
                </a:tc>
                <a:tc>
                  <a:txBody>
                    <a:bodyPr/>
                    <a:lstStyle/>
                    <a:p>
                      <a:r>
                        <a:rPr lang="en-IN" sz="600">
                          <a:effectLst/>
                        </a:rPr>
                        <a:t>Feature_Type</a:t>
                      </a:r>
                      <a:endParaRPr lang="en-IN" sz="700">
                        <a:effectLst/>
                        <a:latin typeface="Times New Roman" panose="02020603050405020304" pitchFamily="18" charset="0"/>
                        <a:ea typeface="Times New Roman" panose="02020603050405020304" pitchFamily="18" charset="0"/>
                      </a:endParaRPr>
                    </a:p>
                  </a:txBody>
                  <a:tcPr marL="39199" marR="39199" marT="0" marB="0"/>
                </a:tc>
                <a:tc>
                  <a:txBody>
                    <a:bodyPr/>
                    <a:lstStyle/>
                    <a:p>
                      <a:r>
                        <a:rPr lang="en-IN" sz="600">
                          <a:effectLst/>
                        </a:rPr>
                        <a:t>Description</a:t>
                      </a:r>
                      <a:endParaRPr lang="en-IN" sz="700">
                        <a:effectLst/>
                        <a:latin typeface="Times New Roman" panose="02020603050405020304" pitchFamily="18" charset="0"/>
                        <a:ea typeface="Times New Roman" panose="02020603050405020304" pitchFamily="18" charset="0"/>
                      </a:endParaRPr>
                    </a:p>
                  </a:txBody>
                  <a:tcPr marL="39199" marR="39199" marT="0" marB="0"/>
                </a:tc>
                <a:extLst>
                  <a:ext uri="{0D108BD9-81ED-4DB2-BD59-A6C34878D82A}">
                    <a16:rowId xmlns:a16="http://schemas.microsoft.com/office/drawing/2014/main" val="653686057"/>
                  </a:ext>
                </a:extLst>
              </a:tr>
              <a:tr h="104975">
                <a:tc>
                  <a:txBody>
                    <a:bodyPr/>
                    <a:lstStyle/>
                    <a:p>
                      <a:r>
                        <a:rPr lang="en-IN" sz="600">
                          <a:effectLst/>
                        </a:rPr>
                        <a:t>age</a:t>
                      </a:r>
                      <a:endParaRPr lang="en-IN" sz="700">
                        <a:effectLst/>
                        <a:latin typeface="Times New Roman" panose="02020603050405020304" pitchFamily="18" charset="0"/>
                        <a:ea typeface="Times New Roman" panose="02020603050405020304" pitchFamily="18" charset="0"/>
                      </a:endParaRPr>
                    </a:p>
                  </a:txBody>
                  <a:tcPr marL="39199" marR="39199" marT="0" marB="0"/>
                </a:tc>
                <a:tc>
                  <a:txBody>
                    <a:bodyPr/>
                    <a:lstStyle/>
                    <a:p>
                      <a:r>
                        <a:rPr lang="en-IN" sz="600">
                          <a:effectLst/>
                        </a:rPr>
                        <a:t>numeric</a:t>
                      </a:r>
                      <a:endParaRPr lang="en-IN" sz="700">
                        <a:effectLst/>
                        <a:latin typeface="Times New Roman" panose="02020603050405020304" pitchFamily="18" charset="0"/>
                        <a:ea typeface="Times New Roman" panose="02020603050405020304" pitchFamily="18" charset="0"/>
                      </a:endParaRPr>
                    </a:p>
                  </a:txBody>
                  <a:tcPr marL="39199" marR="39199" marT="0" marB="0"/>
                </a:tc>
                <a:tc>
                  <a:txBody>
                    <a:bodyPr/>
                    <a:lstStyle/>
                    <a:p>
                      <a:r>
                        <a:rPr lang="en-IN" sz="600">
                          <a:effectLst/>
                        </a:rPr>
                        <a:t>age of a person</a:t>
                      </a:r>
                      <a:endParaRPr lang="en-IN" sz="700">
                        <a:effectLst/>
                        <a:latin typeface="Times New Roman" panose="02020603050405020304" pitchFamily="18" charset="0"/>
                        <a:ea typeface="Times New Roman" panose="02020603050405020304" pitchFamily="18" charset="0"/>
                      </a:endParaRPr>
                    </a:p>
                  </a:txBody>
                  <a:tcPr marL="39199" marR="39199" marT="0" marB="0"/>
                </a:tc>
                <a:extLst>
                  <a:ext uri="{0D108BD9-81ED-4DB2-BD59-A6C34878D82A}">
                    <a16:rowId xmlns:a16="http://schemas.microsoft.com/office/drawing/2014/main" val="2833770643"/>
                  </a:ext>
                </a:extLst>
              </a:tr>
              <a:tr h="391333">
                <a:tc>
                  <a:txBody>
                    <a:bodyPr/>
                    <a:lstStyle/>
                    <a:p>
                      <a:r>
                        <a:rPr lang="en-IN" sz="600">
                          <a:effectLst/>
                        </a:rPr>
                        <a:t>job</a:t>
                      </a:r>
                      <a:endParaRPr lang="en-IN" sz="700">
                        <a:effectLst/>
                        <a:latin typeface="Times New Roman" panose="02020603050405020304" pitchFamily="18" charset="0"/>
                        <a:ea typeface="Times New Roman" panose="02020603050405020304" pitchFamily="18" charset="0"/>
                      </a:endParaRPr>
                    </a:p>
                  </a:txBody>
                  <a:tcPr marL="39199" marR="39199" marT="0" marB="0"/>
                </a:tc>
                <a:tc>
                  <a:txBody>
                    <a:bodyPr/>
                    <a:lstStyle/>
                    <a:p>
                      <a:r>
                        <a:rPr lang="en-IN" sz="600">
                          <a:effectLst/>
                        </a:rPr>
                        <a:t>Categorical,nominal</a:t>
                      </a:r>
                      <a:endParaRPr lang="en-IN" sz="700">
                        <a:effectLst/>
                        <a:latin typeface="Times New Roman" panose="02020603050405020304" pitchFamily="18" charset="0"/>
                        <a:ea typeface="Times New Roman" panose="02020603050405020304" pitchFamily="18" charset="0"/>
                      </a:endParaRPr>
                    </a:p>
                  </a:txBody>
                  <a:tcPr marL="39199" marR="39199" marT="0" marB="0"/>
                </a:tc>
                <a:tc>
                  <a:txBody>
                    <a:bodyPr/>
                    <a:lstStyle/>
                    <a:p>
                      <a:r>
                        <a:rPr lang="en-IN" sz="600">
                          <a:effectLst/>
                        </a:rPr>
                        <a:t>type of job ('admin.','blue-collar','entrepreneur','housemaid','management','retired','self-employed','services','student','technician','unemployed','unknown')</a:t>
                      </a:r>
                      <a:endParaRPr lang="en-IN" sz="700">
                        <a:effectLst/>
                        <a:latin typeface="Times New Roman" panose="02020603050405020304" pitchFamily="18" charset="0"/>
                        <a:ea typeface="Times New Roman" panose="02020603050405020304" pitchFamily="18" charset="0"/>
                      </a:endParaRPr>
                    </a:p>
                  </a:txBody>
                  <a:tcPr marL="39199" marR="39199" marT="0" marB="0"/>
                </a:tc>
                <a:extLst>
                  <a:ext uri="{0D108BD9-81ED-4DB2-BD59-A6C34878D82A}">
                    <a16:rowId xmlns:a16="http://schemas.microsoft.com/office/drawing/2014/main" val="768292602"/>
                  </a:ext>
                </a:extLst>
              </a:tr>
              <a:tr h="168007">
                <a:tc>
                  <a:txBody>
                    <a:bodyPr/>
                    <a:lstStyle/>
                    <a:p>
                      <a:r>
                        <a:rPr lang="en-IN" sz="600">
                          <a:effectLst/>
                        </a:rPr>
                        <a:t>marital</a:t>
                      </a:r>
                      <a:endParaRPr lang="en-IN" sz="700">
                        <a:effectLst/>
                        <a:latin typeface="Times New Roman" panose="02020603050405020304" pitchFamily="18" charset="0"/>
                        <a:ea typeface="Times New Roman" panose="02020603050405020304" pitchFamily="18" charset="0"/>
                      </a:endParaRPr>
                    </a:p>
                  </a:txBody>
                  <a:tcPr marL="39199" marR="39199" marT="0" marB="0"/>
                </a:tc>
                <a:tc>
                  <a:txBody>
                    <a:bodyPr/>
                    <a:lstStyle/>
                    <a:p>
                      <a:r>
                        <a:rPr lang="en-IN" sz="600">
                          <a:effectLst/>
                        </a:rPr>
                        <a:t>categorical,nominal</a:t>
                      </a:r>
                      <a:endParaRPr lang="en-IN" sz="700">
                        <a:effectLst/>
                        <a:latin typeface="Times New Roman" panose="02020603050405020304" pitchFamily="18" charset="0"/>
                        <a:ea typeface="Times New Roman" panose="02020603050405020304" pitchFamily="18" charset="0"/>
                      </a:endParaRPr>
                    </a:p>
                  </a:txBody>
                  <a:tcPr marL="39199" marR="39199" marT="0" marB="0"/>
                </a:tc>
                <a:tc>
                  <a:txBody>
                    <a:bodyPr/>
                    <a:lstStyle/>
                    <a:p>
                      <a:r>
                        <a:rPr lang="en-IN" sz="600">
                          <a:effectLst/>
                        </a:rPr>
                        <a:t>marital status ('divorced','married','single','unknown'; note: 'divorced' means divorced or widowed)</a:t>
                      </a:r>
                      <a:endParaRPr lang="en-IN" sz="700">
                        <a:effectLst/>
                        <a:latin typeface="Times New Roman" panose="02020603050405020304" pitchFamily="18" charset="0"/>
                        <a:ea typeface="Times New Roman" panose="02020603050405020304" pitchFamily="18" charset="0"/>
                      </a:endParaRPr>
                    </a:p>
                  </a:txBody>
                  <a:tcPr marL="39199" marR="39199" marT="0" marB="0"/>
                </a:tc>
                <a:extLst>
                  <a:ext uri="{0D108BD9-81ED-4DB2-BD59-A6C34878D82A}">
                    <a16:rowId xmlns:a16="http://schemas.microsoft.com/office/drawing/2014/main" val="2948923893"/>
                  </a:ext>
                </a:extLst>
              </a:tr>
              <a:tr h="122471">
                <a:tc>
                  <a:txBody>
                    <a:bodyPr/>
                    <a:lstStyle/>
                    <a:p>
                      <a:r>
                        <a:rPr lang="en-IN" sz="700">
                          <a:effectLst/>
                        </a:rPr>
                        <a:t> </a:t>
                      </a:r>
                      <a:endParaRPr lang="en-IN" sz="700">
                        <a:effectLst/>
                        <a:latin typeface="Times New Roman" panose="02020603050405020304" pitchFamily="18" charset="0"/>
                        <a:ea typeface="Times New Roman" panose="02020603050405020304" pitchFamily="18" charset="0"/>
                      </a:endParaRPr>
                    </a:p>
                  </a:txBody>
                  <a:tcPr marL="39199" marR="39199" marT="0" marB="0"/>
                </a:tc>
                <a:tc>
                  <a:txBody>
                    <a:bodyPr/>
                    <a:lstStyle/>
                    <a:p>
                      <a:r>
                        <a:rPr lang="en-IN" sz="700">
                          <a:effectLst/>
                        </a:rPr>
                        <a:t> </a:t>
                      </a:r>
                      <a:endParaRPr lang="en-IN" sz="700">
                        <a:effectLst/>
                        <a:latin typeface="Times New Roman" panose="02020603050405020304" pitchFamily="18" charset="0"/>
                        <a:ea typeface="Times New Roman" panose="02020603050405020304" pitchFamily="18" charset="0"/>
                      </a:endParaRPr>
                    </a:p>
                  </a:txBody>
                  <a:tcPr marL="39199" marR="39199" marT="0" marB="0"/>
                </a:tc>
                <a:tc>
                  <a:txBody>
                    <a:bodyPr/>
                    <a:lstStyle/>
                    <a:p>
                      <a:r>
                        <a:rPr lang="en-IN" sz="700">
                          <a:effectLst/>
                        </a:rPr>
                        <a:t> </a:t>
                      </a:r>
                      <a:endParaRPr lang="en-IN" sz="700">
                        <a:effectLst/>
                        <a:latin typeface="Times New Roman" panose="02020603050405020304" pitchFamily="18" charset="0"/>
                        <a:ea typeface="Times New Roman" panose="02020603050405020304" pitchFamily="18" charset="0"/>
                      </a:endParaRPr>
                    </a:p>
                  </a:txBody>
                  <a:tcPr marL="39199" marR="39199" marT="0" marB="0"/>
                </a:tc>
                <a:extLst>
                  <a:ext uri="{0D108BD9-81ED-4DB2-BD59-A6C34878D82A}">
                    <a16:rowId xmlns:a16="http://schemas.microsoft.com/office/drawing/2014/main" val="1056763570"/>
                  </a:ext>
                </a:extLst>
              </a:tr>
              <a:tr h="191503">
                <a:tc>
                  <a:txBody>
                    <a:bodyPr/>
                    <a:lstStyle/>
                    <a:p>
                      <a:r>
                        <a:rPr lang="en-IN" sz="600">
                          <a:effectLst/>
                        </a:rPr>
                        <a:t>education</a:t>
                      </a:r>
                      <a:endParaRPr lang="en-IN" sz="700">
                        <a:effectLst/>
                        <a:latin typeface="Times New Roman" panose="02020603050405020304" pitchFamily="18" charset="0"/>
                        <a:ea typeface="Times New Roman" panose="02020603050405020304" pitchFamily="18" charset="0"/>
                      </a:endParaRPr>
                    </a:p>
                  </a:txBody>
                  <a:tcPr marL="39199" marR="39199" marT="0" marB="0"/>
                </a:tc>
                <a:tc>
                  <a:txBody>
                    <a:bodyPr/>
                    <a:lstStyle/>
                    <a:p>
                      <a:r>
                        <a:rPr lang="en-IN" sz="600">
                          <a:effectLst/>
                        </a:rPr>
                        <a:t>categorical,nominal</a:t>
                      </a:r>
                      <a:endParaRPr lang="en-IN" sz="700">
                        <a:effectLst/>
                        <a:latin typeface="Times New Roman" panose="02020603050405020304" pitchFamily="18" charset="0"/>
                        <a:ea typeface="Times New Roman" panose="02020603050405020304" pitchFamily="18" charset="0"/>
                      </a:endParaRPr>
                    </a:p>
                  </a:txBody>
                  <a:tcPr marL="39199" marR="39199" marT="0" marB="0"/>
                </a:tc>
                <a:tc>
                  <a:txBody>
                    <a:bodyPr/>
                    <a:lstStyle/>
                    <a:p>
                      <a:r>
                        <a:rPr lang="en-IN" sz="600">
                          <a:effectLst/>
                        </a:rPr>
                        <a:t>('basic.4y','basic.6y','basic.9y','high.school','illiterate','professional.course','university.degree','unknown')</a:t>
                      </a:r>
                      <a:endParaRPr lang="en-IN" sz="700">
                        <a:effectLst/>
                        <a:latin typeface="Times New Roman" panose="02020603050405020304" pitchFamily="18" charset="0"/>
                        <a:ea typeface="Times New Roman" panose="02020603050405020304" pitchFamily="18" charset="0"/>
                      </a:endParaRPr>
                    </a:p>
                  </a:txBody>
                  <a:tcPr marL="39199" marR="39199" marT="0" marB="0"/>
                </a:tc>
                <a:extLst>
                  <a:ext uri="{0D108BD9-81ED-4DB2-BD59-A6C34878D82A}">
                    <a16:rowId xmlns:a16="http://schemas.microsoft.com/office/drawing/2014/main" val="564547352"/>
                  </a:ext>
                </a:extLst>
              </a:tr>
              <a:tr h="168007">
                <a:tc>
                  <a:txBody>
                    <a:bodyPr/>
                    <a:lstStyle/>
                    <a:p>
                      <a:r>
                        <a:rPr lang="en-IN" sz="600">
                          <a:effectLst/>
                        </a:rPr>
                        <a:t>default</a:t>
                      </a:r>
                      <a:endParaRPr lang="en-IN" sz="700">
                        <a:effectLst/>
                        <a:latin typeface="Times New Roman" panose="02020603050405020304" pitchFamily="18" charset="0"/>
                        <a:ea typeface="Times New Roman" panose="02020603050405020304" pitchFamily="18" charset="0"/>
                      </a:endParaRPr>
                    </a:p>
                  </a:txBody>
                  <a:tcPr marL="39199" marR="39199" marT="0" marB="0"/>
                </a:tc>
                <a:tc>
                  <a:txBody>
                    <a:bodyPr/>
                    <a:lstStyle/>
                    <a:p>
                      <a:r>
                        <a:rPr lang="en-IN" sz="600">
                          <a:effectLst/>
                        </a:rPr>
                        <a:t>categorical,nominal</a:t>
                      </a:r>
                      <a:endParaRPr lang="en-IN" sz="700">
                        <a:effectLst/>
                        <a:latin typeface="Times New Roman" panose="02020603050405020304" pitchFamily="18" charset="0"/>
                        <a:ea typeface="Times New Roman" panose="02020603050405020304" pitchFamily="18" charset="0"/>
                      </a:endParaRPr>
                    </a:p>
                  </a:txBody>
                  <a:tcPr marL="39199" marR="39199" marT="0" marB="0"/>
                </a:tc>
                <a:tc>
                  <a:txBody>
                    <a:bodyPr/>
                    <a:lstStyle/>
                    <a:p>
                      <a:r>
                        <a:rPr lang="en-IN" sz="600">
                          <a:effectLst/>
                        </a:rPr>
                        <a:t>has credit in default? ('no','yes','unknown')</a:t>
                      </a:r>
                      <a:endParaRPr lang="en-IN" sz="700">
                        <a:effectLst/>
                        <a:latin typeface="Times New Roman" panose="02020603050405020304" pitchFamily="18" charset="0"/>
                        <a:ea typeface="Times New Roman" panose="02020603050405020304" pitchFamily="18" charset="0"/>
                      </a:endParaRPr>
                    </a:p>
                  </a:txBody>
                  <a:tcPr marL="39199" marR="39199" marT="0" marB="0"/>
                </a:tc>
                <a:extLst>
                  <a:ext uri="{0D108BD9-81ED-4DB2-BD59-A6C34878D82A}">
                    <a16:rowId xmlns:a16="http://schemas.microsoft.com/office/drawing/2014/main" val="79599434"/>
                  </a:ext>
                </a:extLst>
              </a:tr>
              <a:tr h="168007">
                <a:tc>
                  <a:txBody>
                    <a:bodyPr/>
                    <a:lstStyle/>
                    <a:p>
                      <a:r>
                        <a:rPr lang="en-IN" sz="600">
                          <a:effectLst/>
                        </a:rPr>
                        <a:t>housing</a:t>
                      </a:r>
                      <a:endParaRPr lang="en-IN" sz="700">
                        <a:effectLst/>
                        <a:latin typeface="Times New Roman" panose="02020603050405020304" pitchFamily="18" charset="0"/>
                        <a:ea typeface="Times New Roman" panose="02020603050405020304" pitchFamily="18" charset="0"/>
                      </a:endParaRPr>
                    </a:p>
                  </a:txBody>
                  <a:tcPr marL="39199" marR="39199" marT="0" marB="0"/>
                </a:tc>
                <a:tc>
                  <a:txBody>
                    <a:bodyPr/>
                    <a:lstStyle/>
                    <a:p>
                      <a:r>
                        <a:rPr lang="en-IN" sz="600">
                          <a:effectLst/>
                        </a:rPr>
                        <a:t>categorical,nominal</a:t>
                      </a:r>
                      <a:endParaRPr lang="en-IN" sz="700">
                        <a:effectLst/>
                        <a:latin typeface="Times New Roman" panose="02020603050405020304" pitchFamily="18" charset="0"/>
                        <a:ea typeface="Times New Roman" panose="02020603050405020304" pitchFamily="18" charset="0"/>
                      </a:endParaRPr>
                    </a:p>
                  </a:txBody>
                  <a:tcPr marL="39199" marR="39199" marT="0" marB="0"/>
                </a:tc>
                <a:tc>
                  <a:txBody>
                    <a:bodyPr/>
                    <a:lstStyle/>
                    <a:p>
                      <a:r>
                        <a:rPr lang="en-IN" sz="600">
                          <a:effectLst/>
                        </a:rPr>
                        <a:t>has housing loan? ('no','yes','unknown')</a:t>
                      </a:r>
                      <a:endParaRPr lang="en-IN" sz="700">
                        <a:effectLst/>
                        <a:latin typeface="Times New Roman" panose="02020603050405020304" pitchFamily="18" charset="0"/>
                        <a:ea typeface="Times New Roman" panose="02020603050405020304" pitchFamily="18" charset="0"/>
                      </a:endParaRPr>
                    </a:p>
                  </a:txBody>
                  <a:tcPr marL="39199" marR="39199" marT="0" marB="0"/>
                </a:tc>
                <a:extLst>
                  <a:ext uri="{0D108BD9-81ED-4DB2-BD59-A6C34878D82A}">
                    <a16:rowId xmlns:a16="http://schemas.microsoft.com/office/drawing/2014/main" val="1227456883"/>
                  </a:ext>
                </a:extLst>
              </a:tr>
              <a:tr h="168007">
                <a:tc>
                  <a:txBody>
                    <a:bodyPr/>
                    <a:lstStyle/>
                    <a:p>
                      <a:r>
                        <a:rPr lang="en-IN" sz="600">
                          <a:effectLst/>
                        </a:rPr>
                        <a:t>loan</a:t>
                      </a:r>
                      <a:endParaRPr lang="en-IN" sz="700">
                        <a:effectLst/>
                        <a:latin typeface="Times New Roman" panose="02020603050405020304" pitchFamily="18" charset="0"/>
                        <a:ea typeface="Times New Roman" panose="02020603050405020304" pitchFamily="18" charset="0"/>
                      </a:endParaRPr>
                    </a:p>
                  </a:txBody>
                  <a:tcPr marL="39199" marR="39199" marT="0" marB="0"/>
                </a:tc>
                <a:tc>
                  <a:txBody>
                    <a:bodyPr/>
                    <a:lstStyle/>
                    <a:p>
                      <a:r>
                        <a:rPr lang="en-IN" sz="600">
                          <a:effectLst/>
                        </a:rPr>
                        <a:t>categorical,nominal</a:t>
                      </a:r>
                      <a:endParaRPr lang="en-IN" sz="700">
                        <a:effectLst/>
                        <a:latin typeface="Times New Roman" panose="02020603050405020304" pitchFamily="18" charset="0"/>
                        <a:ea typeface="Times New Roman" panose="02020603050405020304" pitchFamily="18" charset="0"/>
                      </a:endParaRPr>
                    </a:p>
                  </a:txBody>
                  <a:tcPr marL="39199" marR="39199" marT="0" marB="0"/>
                </a:tc>
                <a:tc>
                  <a:txBody>
                    <a:bodyPr/>
                    <a:lstStyle/>
                    <a:p>
                      <a:r>
                        <a:rPr lang="en-IN" sz="600">
                          <a:effectLst/>
                        </a:rPr>
                        <a:t>has personal loan? ('no','yes','unknown')</a:t>
                      </a:r>
                      <a:endParaRPr lang="en-IN" sz="700">
                        <a:effectLst/>
                        <a:latin typeface="Times New Roman" panose="02020603050405020304" pitchFamily="18" charset="0"/>
                        <a:ea typeface="Times New Roman" panose="02020603050405020304" pitchFamily="18" charset="0"/>
                      </a:endParaRPr>
                    </a:p>
                  </a:txBody>
                  <a:tcPr marL="39199" marR="39199" marT="0" marB="0"/>
                </a:tc>
                <a:extLst>
                  <a:ext uri="{0D108BD9-81ED-4DB2-BD59-A6C34878D82A}">
                    <a16:rowId xmlns:a16="http://schemas.microsoft.com/office/drawing/2014/main" val="484554027"/>
                  </a:ext>
                </a:extLst>
              </a:tr>
              <a:tr h="168007">
                <a:tc>
                  <a:txBody>
                    <a:bodyPr/>
                    <a:lstStyle/>
                    <a:p>
                      <a:r>
                        <a:rPr lang="en-IN" sz="600">
                          <a:effectLst/>
                        </a:rPr>
                        <a:t>contact</a:t>
                      </a:r>
                      <a:endParaRPr lang="en-IN" sz="700">
                        <a:effectLst/>
                        <a:latin typeface="Times New Roman" panose="02020603050405020304" pitchFamily="18" charset="0"/>
                        <a:ea typeface="Times New Roman" panose="02020603050405020304" pitchFamily="18" charset="0"/>
                      </a:endParaRPr>
                    </a:p>
                  </a:txBody>
                  <a:tcPr marL="39199" marR="39199" marT="0" marB="0"/>
                </a:tc>
                <a:tc>
                  <a:txBody>
                    <a:bodyPr/>
                    <a:lstStyle/>
                    <a:p>
                      <a:r>
                        <a:rPr lang="en-IN" sz="600">
                          <a:effectLst/>
                        </a:rPr>
                        <a:t>categorical,nominal</a:t>
                      </a:r>
                      <a:endParaRPr lang="en-IN" sz="700">
                        <a:effectLst/>
                        <a:latin typeface="Times New Roman" panose="02020603050405020304" pitchFamily="18" charset="0"/>
                        <a:ea typeface="Times New Roman" panose="02020603050405020304" pitchFamily="18" charset="0"/>
                      </a:endParaRPr>
                    </a:p>
                  </a:txBody>
                  <a:tcPr marL="39199" marR="39199" marT="0" marB="0"/>
                </a:tc>
                <a:tc>
                  <a:txBody>
                    <a:bodyPr/>
                    <a:lstStyle/>
                    <a:p>
                      <a:r>
                        <a:rPr lang="en-IN" sz="600">
                          <a:effectLst/>
                        </a:rPr>
                        <a:t>contact communication type ('cellular','telephone')</a:t>
                      </a:r>
                      <a:endParaRPr lang="en-IN" sz="700">
                        <a:effectLst/>
                        <a:latin typeface="Times New Roman" panose="02020603050405020304" pitchFamily="18" charset="0"/>
                        <a:ea typeface="Times New Roman" panose="02020603050405020304" pitchFamily="18" charset="0"/>
                      </a:endParaRPr>
                    </a:p>
                  </a:txBody>
                  <a:tcPr marL="39199" marR="39199" marT="0" marB="0"/>
                </a:tc>
                <a:extLst>
                  <a:ext uri="{0D108BD9-81ED-4DB2-BD59-A6C34878D82A}">
                    <a16:rowId xmlns:a16="http://schemas.microsoft.com/office/drawing/2014/main" val="594109771"/>
                  </a:ext>
                </a:extLst>
              </a:tr>
              <a:tr h="168007">
                <a:tc>
                  <a:txBody>
                    <a:bodyPr/>
                    <a:lstStyle/>
                    <a:p>
                      <a:r>
                        <a:rPr lang="en-IN" sz="600">
                          <a:effectLst/>
                        </a:rPr>
                        <a:t>month</a:t>
                      </a:r>
                      <a:endParaRPr lang="en-IN" sz="700">
                        <a:effectLst/>
                        <a:latin typeface="Times New Roman" panose="02020603050405020304" pitchFamily="18" charset="0"/>
                        <a:ea typeface="Times New Roman" panose="02020603050405020304" pitchFamily="18" charset="0"/>
                      </a:endParaRPr>
                    </a:p>
                  </a:txBody>
                  <a:tcPr marL="39199" marR="39199" marT="0" marB="0"/>
                </a:tc>
                <a:tc>
                  <a:txBody>
                    <a:bodyPr/>
                    <a:lstStyle/>
                    <a:p>
                      <a:r>
                        <a:rPr lang="en-IN" sz="600">
                          <a:effectLst/>
                        </a:rPr>
                        <a:t>categorical,ordinal</a:t>
                      </a:r>
                      <a:endParaRPr lang="en-IN" sz="700">
                        <a:effectLst/>
                        <a:latin typeface="Times New Roman" panose="02020603050405020304" pitchFamily="18" charset="0"/>
                        <a:ea typeface="Times New Roman" panose="02020603050405020304" pitchFamily="18" charset="0"/>
                      </a:endParaRPr>
                    </a:p>
                  </a:txBody>
                  <a:tcPr marL="39199" marR="39199" marT="0" marB="0"/>
                </a:tc>
                <a:tc>
                  <a:txBody>
                    <a:bodyPr/>
                    <a:lstStyle/>
                    <a:p>
                      <a:r>
                        <a:rPr lang="en-IN" sz="600">
                          <a:effectLst/>
                        </a:rPr>
                        <a:t>last contact month of year ('jan', 'feb', 'mar', …, 'nov', 'dec')</a:t>
                      </a:r>
                      <a:endParaRPr lang="en-IN" sz="700">
                        <a:effectLst/>
                        <a:latin typeface="Times New Roman" panose="02020603050405020304" pitchFamily="18" charset="0"/>
                        <a:ea typeface="Times New Roman" panose="02020603050405020304" pitchFamily="18" charset="0"/>
                      </a:endParaRPr>
                    </a:p>
                  </a:txBody>
                  <a:tcPr marL="39199" marR="39199" marT="0" marB="0"/>
                </a:tc>
                <a:extLst>
                  <a:ext uri="{0D108BD9-81ED-4DB2-BD59-A6C34878D82A}">
                    <a16:rowId xmlns:a16="http://schemas.microsoft.com/office/drawing/2014/main" val="2351692496"/>
                  </a:ext>
                </a:extLst>
              </a:tr>
              <a:tr h="168007">
                <a:tc>
                  <a:txBody>
                    <a:bodyPr/>
                    <a:lstStyle/>
                    <a:p>
                      <a:r>
                        <a:rPr lang="en-IN" sz="600">
                          <a:effectLst/>
                        </a:rPr>
                        <a:t>dayofweek</a:t>
                      </a:r>
                      <a:endParaRPr lang="en-IN" sz="700">
                        <a:effectLst/>
                        <a:latin typeface="Times New Roman" panose="02020603050405020304" pitchFamily="18" charset="0"/>
                        <a:ea typeface="Times New Roman" panose="02020603050405020304" pitchFamily="18" charset="0"/>
                      </a:endParaRPr>
                    </a:p>
                  </a:txBody>
                  <a:tcPr marL="39199" marR="39199" marT="0" marB="0"/>
                </a:tc>
                <a:tc>
                  <a:txBody>
                    <a:bodyPr/>
                    <a:lstStyle/>
                    <a:p>
                      <a:r>
                        <a:rPr lang="en-IN" sz="600">
                          <a:effectLst/>
                        </a:rPr>
                        <a:t>categorical,ordinal</a:t>
                      </a:r>
                      <a:endParaRPr lang="en-IN" sz="700">
                        <a:effectLst/>
                        <a:latin typeface="Times New Roman" panose="02020603050405020304" pitchFamily="18" charset="0"/>
                        <a:ea typeface="Times New Roman" panose="02020603050405020304" pitchFamily="18" charset="0"/>
                      </a:endParaRPr>
                    </a:p>
                  </a:txBody>
                  <a:tcPr marL="39199" marR="39199" marT="0" marB="0"/>
                </a:tc>
                <a:tc>
                  <a:txBody>
                    <a:bodyPr/>
                    <a:lstStyle/>
                    <a:p>
                      <a:r>
                        <a:rPr lang="en-IN" sz="600">
                          <a:effectLst/>
                        </a:rPr>
                        <a:t>last contact day of the week ('mon','tue','wed','thu','fri')</a:t>
                      </a:r>
                      <a:endParaRPr lang="en-IN" sz="700">
                        <a:effectLst/>
                        <a:latin typeface="Times New Roman" panose="02020603050405020304" pitchFamily="18" charset="0"/>
                        <a:ea typeface="Times New Roman" panose="02020603050405020304" pitchFamily="18" charset="0"/>
                      </a:endParaRPr>
                    </a:p>
                  </a:txBody>
                  <a:tcPr marL="39199" marR="39199" marT="0" marB="0"/>
                </a:tc>
                <a:extLst>
                  <a:ext uri="{0D108BD9-81ED-4DB2-BD59-A6C34878D82A}">
                    <a16:rowId xmlns:a16="http://schemas.microsoft.com/office/drawing/2014/main" val="2785920608"/>
                  </a:ext>
                </a:extLst>
              </a:tr>
              <a:tr h="234799">
                <a:tc>
                  <a:txBody>
                    <a:bodyPr/>
                    <a:lstStyle/>
                    <a:p>
                      <a:r>
                        <a:rPr lang="en-IN" sz="600">
                          <a:effectLst/>
                        </a:rPr>
                        <a:t>duration</a:t>
                      </a:r>
                      <a:endParaRPr lang="en-IN" sz="700">
                        <a:effectLst/>
                        <a:latin typeface="Times New Roman" panose="02020603050405020304" pitchFamily="18" charset="0"/>
                        <a:ea typeface="Times New Roman" panose="02020603050405020304" pitchFamily="18" charset="0"/>
                      </a:endParaRPr>
                    </a:p>
                  </a:txBody>
                  <a:tcPr marL="39199" marR="39199" marT="0" marB="0"/>
                </a:tc>
                <a:tc>
                  <a:txBody>
                    <a:bodyPr/>
                    <a:lstStyle/>
                    <a:p>
                      <a:r>
                        <a:rPr lang="en-IN" sz="600">
                          <a:effectLst/>
                        </a:rPr>
                        <a:t>numeric</a:t>
                      </a:r>
                      <a:endParaRPr lang="en-IN" sz="700">
                        <a:effectLst/>
                        <a:latin typeface="Times New Roman" panose="02020603050405020304" pitchFamily="18" charset="0"/>
                        <a:ea typeface="Times New Roman" panose="02020603050405020304" pitchFamily="18" charset="0"/>
                      </a:endParaRPr>
                    </a:p>
                  </a:txBody>
                  <a:tcPr marL="39199" marR="39199" marT="0" marB="0"/>
                </a:tc>
                <a:tc>
                  <a:txBody>
                    <a:bodyPr/>
                    <a:lstStyle/>
                    <a:p>
                      <a:r>
                        <a:rPr lang="en-IN" sz="600">
                          <a:effectLst/>
                        </a:rPr>
                        <a:t>last contact duration, in seconds . Important note: this attribute highly affects the output target (e.g., if duration=0 then y='no')</a:t>
                      </a:r>
                      <a:endParaRPr lang="en-IN" sz="700">
                        <a:effectLst/>
                        <a:latin typeface="Times New Roman" panose="02020603050405020304" pitchFamily="18" charset="0"/>
                        <a:ea typeface="Times New Roman" panose="02020603050405020304" pitchFamily="18" charset="0"/>
                      </a:endParaRPr>
                    </a:p>
                  </a:txBody>
                  <a:tcPr marL="39199" marR="39199" marT="0" marB="0"/>
                </a:tc>
                <a:extLst>
                  <a:ext uri="{0D108BD9-81ED-4DB2-BD59-A6C34878D82A}">
                    <a16:rowId xmlns:a16="http://schemas.microsoft.com/office/drawing/2014/main" val="2196219518"/>
                  </a:ext>
                </a:extLst>
              </a:tr>
              <a:tr h="168007">
                <a:tc>
                  <a:txBody>
                    <a:bodyPr/>
                    <a:lstStyle/>
                    <a:p>
                      <a:r>
                        <a:rPr lang="en-IN" sz="600">
                          <a:effectLst/>
                        </a:rPr>
                        <a:t>campaign</a:t>
                      </a:r>
                      <a:endParaRPr lang="en-IN" sz="700">
                        <a:effectLst/>
                        <a:latin typeface="Times New Roman" panose="02020603050405020304" pitchFamily="18" charset="0"/>
                        <a:ea typeface="Times New Roman" panose="02020603050405020304" pitchFamily="18" charset="0"/>
                      </a:endParaRPr>
                    </a:p>
                  </a:txBody>
                  <a:tcPr marL="39199" marR="39199" marT="0" marB="0"/>
                </a:tc>
                <a:tc>
                  <a:txBody>
                    <a:bodyPr/>
                    <a:lstStyle/>
                    <a:p>
                      <a:r>
                        <a:rPr lang="en-IN" sz="600">
                          <a:effectLst/>
                        </a:rPr>
                        <a:t>numeric</a:t>
                      </a:r>
                      <a:endParaRPr lang="en-IN" sz="700">
                        <a:effectLst/>
                        <a:latin typeface="Times New Roman" panose="02020603050405020304" pitchFamily="18" charset="0"/>
                        <a:ea typeface="Times New Roman" panose="02020603050405020304" pitchFamily="18" charset="0"/>
                      </a:endParaRPr>
                    </a:p>
                  </a:txBody>
                  <a:tcPr marL="39199" marR="39199" marT="0" marB="0"/>
                </a:tc>
                <a:tc>
                  <a:txBody>
                    <a:bodyPr/>
                    <a:lstStyle/>
                    <a:p>
                      <a:r>
                        <a:rPr lang="en-IN" sz="600">
                          <a:effectLst/>
                        </a:rPr>
                        <a:t>number of contacts performed during this campaign and for this client (includes last contact)</a:t>
                      </a:r>
                      <a:endParaRPr lang="en-IN" sz="700">
                        <a:effectLst/>
                        <a:latin typeface="Times New Roman" panose="02020603050405020304" pitchFamily="18" charset="0"/>
                        <a:ea typeface="Times New Roman" panose="02020603050405020304" pitchFamily="18" charset="0"/>
                      </a:endParaRPr>
                    </a:p>
                  </a:txBody>
                  <a:tcPr marL="39199" marR="39199" marT="0" marB="0"/>
                </a:tc>
                <a:extLst>
                  <a:ext uri="{0D108BD9-81ED-4DB2-BD59-A6C34878D82A}">
                    <a16:rowId xmlns:a16="http://schemas.microsoft.com/office/drawing/2014/main" val="1077231799"/>
                  </a:ext>
                </a:extLst>
              </a:tr>
              <a:tr h="252011">
                <a:tc>
                  <a:txBody>
                    <a:bodyPr/>
                    <a:lstStyle/>
                    <a:p>
                      <a:r>
                        <a:rPr lang="en-IN" sz="600">
                          <a:effectLst/>
                        </a:rPr>
                        <a:t>pdays</a:t>
                      </a:r>
                      <a:endParaRPr lang="en-IN" sz="700">
                        <a:effectLst/>
                        <a:latin typeface="Times New Roman" panose="02020603050405020304" pitchFamily="18" charset="0"/>
                        <a:ea typeface="Times New Roman" panose="02020603050405020304" pitchFamily="18" charset="0"/>
                      </a:endParaRPr>
                    </a:p>
                  </a:txBody>
                  <a:tcPr marL="39199" marR="39199" marT="0" marB="0"/>
                </a:tc>
                <a:tc>
                  <a:txBody>
                    <a:bodyPr/>
                    <a:lstStyle/>
                    <a:p>
                      <a:r>
                        <a:rPr lang="en-IN" sz="600">
                          <a:effectLst/>
                        </a:rPr>
                        <a:t>numeric</a:t>
                      </a:r>
                      <a:endParaRPr lang="en-IN" sz="700">
                        <a:effectLst/>
                        <a:latin typeface="Times New Roman" panose="02020603050405020304" pitchFamily="18" charset="0"/>
                        <a:ea typeface="Times New Roman" panose="02020603050405020304" pitchFamily="18" charset="0"/>
                      </a:endParaRPr>
                    </a:p>
                  </a:txBody>
                  <a:tcPr marL="39199" marR="39199" marT="0" marB="0"/>
                </a:tc>
                <a:tc>
                  <a:txBody>
                    <a:bodyPr/>
                    <a:lstStyle/>
                    <a:p>
                      <a:r>
                        <a:rPr lang="en-IN" sz="600">
                          <a:effectLst/>
                        </a:rPr>
                        <a:t>number of days that passed by after the client was last contacted from a previous campaign (999 means client was not previously contacted)</a:t>
                      </a:r>
                      <a:endParaRPr lang="en-IN" sz="700">
                        <a:effectLst/>
                        <a:latin typeface="Times New Roman" panose="02020603050405020304" pitchFamily="18" charset="0"/>
                        <a:ea typeface="Times New Roman" panose="02020603050405020304" pitchFamily="18" charset="0"/>
                      </a:endParaRPr>
                    </a:p>
                  </a:txBody>
                  <a:tcPr marL="39199" marR="39199" marT="0" marB="0"/>
                </a:tc>
                <a:extLst>
                  <a:ext uri="{0D108BD9-81ED-4DB2-BD59-A6C34878D82A}">
                    <a16:rowId xmlns:a16="http://schemas.microsoft.com/office/drawing/2014/main" val="1221367571"/>
                  </a:ext>
                </a:extLst>
              </a:tr>
              <a:tr h="168007">
                <a:tc>
                  <a:txBody>
                    <a:bodyPr/>
                    <a:lstStyle/>
                    <a:p>
                      <a:r>
                        <a:rPr lang="en-IN" sz="600">
                          <a:effectLst/>
                        </a:rPr>
                        <a:t>previous</a:t>
                      </a:r>
                      <a:endParaRPr lang="en-IN" sz="700">
                        <a:effectLst/>
                        <a:latin typeface="Times New Roman" panose="02020603050405020304" pitchFamily="18" charset="0"/>
                        <a:ea typeface="Times New Roman" panose="02020603050405020304" pitchFamily="18" charset="0"/>
                      </a:endParaRPr>
                    </a:p>
                  </a:txBody>
                  <a:tcPr marL="39199" marR="39199" marT="0" marB="0"/>
                </a:tc>
                <a:tc>
                  <a:txBody>
                    <a:bodyPr/>
                    <a:lstStyle/>
                    <a:p>
                      <a:r>
                        <a:rPr lang="en-IN" sz="600">
                          <a:effectLst/>
                        </a:rPr>
                        <a:t>numeric</a:t>
                      </a:r>
                      <a:endParaRPr lang="en-IN" sz="700">
                        <a:effectLst/>
                        <a:latin typeface="Times New Roman" panose="02020603050405020304" pitchFamily="18" charset="0"/>
                        <a:ea typeface="Times New Roman" panose="02020603050405020304" pitchFamily="18" charset="0"/>
                      </a:endParaRPr>
                    </a:p>
                  </a:txBody>
                  <a:tcPr marL="39199" marR="39199" marT="0" marB="0"/>
                </a:tc>
                <a:tc>
                  <a:txBody>
                    <a:bodyPr/>
                    <a:lstStyle/>
                    <a:p>
                      <a:r>
                        <a:rPr lang="en-IN" sz="600">
                          <a:effectLst/>
                        </a:rPr>
                        <a:t>number of contacts performed before this campaign and for this client</a:t>
                      </a:r>
                      <a:endParaRPr lang="en-IN" sz="700">
                        <a:effectLst/>
                        <a:latin typeface="Times New Roman" panose="02020603050405020304" pitchFamily="18" charset="0"/>
                        <a:ea typeface="Times New Roman" panose="02020603050405020304" pitchFamily="18" charset="0"/>
                      </a:endParaRPr>
                    </a:p>
                  </a:txBody>
                  <a:tcPr marL="39199" marR="39199" marT="0" marB="0"/>
                </a:tc>
                <a:extLst>
                  <a:ext uri="{0D108BD9-81ED-4DB2-BD59-A6C34878D82A}">
                    <a16:rowId xmlns:a16="http://schemas.microsoft.com/office/drawing/2014/main" val="2949369344"/>
                  </a:ext>
                </a:extLst>
              </a:tr>
              <a:tr h="168007">
                <a:tc>
                  <a:txBody>
                    <a:bodyPr/>
                    <a:lstStyle/>
                    <a:p>
                      <a:r>
                        <a:rPr lang="en-IN" sz="600">
                          <a:effectLst/>
                        </a:rPr>
                        <a:t>poutcome</a:t>
                      </a:r>
                      <a:endParaRPr lang="en-IN" sz="700">
                        <a:effectLst/>
                        <a:latin typeface="Times New Roman" panose="02020603050405020304" pitchFamily="18" charset="0"/>
                        <a:ea typeface="Times New Roman" panose="02020603050405020304" pitchFamily="18" charset="0"/>
                      </a:endParaRPr>
                    </a:p>
                  </a:txBody>
                  <a:tcPr marL="39199" marR="39199" marT="0" marB="0"/>
                </a:tc>
                <a:tc>
                  <a:txBody>
                    <a:bodyPr/>
                    <a:lstStyle/>
                    <a:p>
                      <a:r>
                        <a:rPr lang="en-IN" sz="600">
                          <a:effectLst/>
                        </a:rPr>
                        <a:t>categorical,nominal</a:t>
                      </a:r>
                      <a:endParaRPr lang="en-IN" sz="700">
                        <a:effectLst/>
                        <a:latin typeface="Times New Roman" panose="02020603050405020304" pitchFamily="18" charset="0"/>
                        <a:ea typeface="Times New Roman" panose="02020603050405020304" pitchFamily="18" charset="0"/>
                      </a:endParaRPr>
                    </a:p>
                  </a:txBody>
                  <a:tcPr marL="39199" marR="39199" marT="0" marB="0"/>
                </a:tc>
                <a:tc>
                  <a:txBody>
                    <a:bodyPr/>
                    <a:lstStyle/>
                    <a:p>
                      <a:r>
                        <a:rPr lang="en-IN" sz="600" dirty="0">
                          <a:effectLst/>
                        </a:rPr>
                        <a:t>outcome of the previous marketing campaign ('failure','</a:t>
                      </a:r>
                      <a:r>
                        <a:rPr lang="en-IN" sz="600" dirty="0" err="1">
                          <a:effectLst/>
                        </a:rPr>
                        <a:t>nonexistent</a:t>
                      </a:r>
                      <a:r>
                        <a:rPr lang="en-IN" sz="600" dirty="0">
                          <a:effectLst/>
                        </a:rPr>
                        <a:t>','success')</a:t>
                      </a:r>
                      <a:endParaRPr lang="en-IN" sz="700" dirty="0">
                        <a:effectLst/>
                        <a:latin typeface="Times New Roman" panose="02020603050405020304" pitchFamily="18" charset="0"/>
                        <a:ea typeface="Times New Roman" panose="02020603050405020304" pitchFamily="18" charset="0"/>
                      </a:endParaRPr>
                    </a:p>
                  </a:txBody>
                  <a:tcPr marL="39199" marR="39199" marT="0" marB="0"/>
                </a:tc>
                <a:extLst>
                  <a:ext uri="{0D108BD9-81ED-4DB2-BD59-A6C34878D82A}">
                    <a16:rowId xmlns:a16="http://schemas.microsoft.com/office/drawing/2014/main" val="1179382604"/>
                  </a:ext>
                </a:extLst>
              </a:tr>
            </a:tbl>
          </a:graphicData>
        </a:graphic>
      </p:graphicFrame>
    </p:spTree>
    <p:extLst>
      <p:ext uri="{BB962C8B-B14F-4D97-AF65-F5344CB8AC3E}">
        <p14:creationId xmlns:p14="http://schemas.microsoft.com/office/powerpoint/2010/main" val="3223533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Pre-Processing</a:t>
            </a:r>
            <a:endParaRPr/>
          </a:p>
        </p:txBody>
      </p:sp>
      <p:sp>
        <p:nvSpPr>
          <p:cNvPr id="102" name="Google Shape;102;p20"/>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457200" lvl="0" indent="-339725" algn="l" rtl="0">
              <a:spcBef>
                <a:spcPts val="0"/>
              </a:spcBef>
              <a:spcAft>
                <a:spcPts val="0"/>
              </a:spcAft>
              <a:buClr>
                <a:srgbClr val="26313D"/>
              </a:buClr>
              <a:buSzPts val="1750"/>
              <a:buChar char="●"/>
            </a:pPr>
            <a:r>
              <a:rPr lang="en" sz="1750">
                <a:solidFill>
                  <a:srgbClr val="26313D"/>
                </a:solidFill>
              </a:rPr>
              <a:t>Data preprocessing is the process of transforming raw data into a useful, understandable format. </a:t>
            </a:r>
            <a:endParaRPr sz="1750">
              <a:solidFill>
                <a:srgbClr val="26313D"/>
              </a:solidFill>
            </a:endParaRPr>
          </a:p>
          <a:p>
            <a:pPr marL="457200" lvl="0" indent="-339725" algn="l" rtl="0">
              <a:spcBef>
                <a:spcPts val="0"/>
              </a:spcBef>
              <a:spcAft>
                <a:spcPts val="0"/>
              </a:spcAft>
              <a:buClr>
                <a:srgbClr val="26313D"/>
              </a:buClr>
              <a:buSzPts val="1750"/>
              <a:buChar char="●"/>
            </a:pPr>
            <a:r>
              <a:rPr lang="en" sz="1750">
                <a:solidFill>
                  <a:srgbClr val="26313D"/>
                </a:solidFill>
              </a:rPr>
              <a:t>Real-world or raw data usually has inconsistent formatting, human errors, and can also be incomplete. </a:t>
            </a:r>
            <a:endParaRPr sz="1750">
              <a:solidFill>
                <a:srgbClr val="26313D"/>
              </a:solidFill>
            </a:endParaRPr>
          </a:p>
          <a:p>
            <a:pPr marL="457200" lvl="0" indent="-339725" algn="l" rtl="0">
              <a:spcBef>
                <a:spcPts val="0"/>
              </a:spcBef>
              <a:spcAft>
                <a:spcPts val="0"/>
              </a:spcAft>
              <a:buClr>
                <a:srgbClr val="26313D"/>
              </a:buClr>
              <a:buSzPts val="1750"/>
              <a:buChar char="●"/>
            </a:pPr>
            <a:r>
              <a:rPr lang="en" sz="1750">
                <a:solidFill>
                  <a:srgbClr val="26313D"/>
                </a:solidFill>
              </a:rPr>
              <a:t>Data preprocessing resolves such issues and makes datasets more complete and efficient to perform data analysis.</a:t>
            </a:r>
            <a:endParaRPr sz="1750">
              <a:solidFill>
                <a:srgbClr val="26313D"/>
              </a:solidFill>
            </a:endParaRPr>
          </a:p>
          <a:p>
            <a:pPr marL="0" lvl="0" indent="0" algn="l" rtl="0">
              <a:spcBef>
                <a:spcPts val="1200"/>
              </a:spcBef>
              <a:spcAft>
                <a:spcPts val="1200"/>
              </a:spcAft>
              <a:buClr>
                <a:schemeClr val="dk1"/>
              </a:buClr>
              <a:buSzPts val="1100"/>
              <a:buFont typeface="Arial"/>
              <a:buNone/>
            </a:pPr>
            <a:r>
              <a:rPr lang="en" sz="1750"/>
              <a:t>One of the main steps in data preprocessing is handling missing data. Missing data means absence of observations in columns that can be caused while procuring the data, lack of information, incomplete results etc.</a:t>
            </a:r>
            <a:endParaRPr sz="1750" b="1">
              <a:solidFill>
                <a:srgbClr val="26313D"/>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en" sz="3022"/>
              <a:t>Exploratory Data Analysis</a:t>
            </a:r>
            <a:endParaRPr sz="4222"/>
          </a:p>
        </p:txBody>
      </p:sp>
      <p:sp>
        <p:nvSpPr>
          <p:cNvPr id="108" name="Google Shape;108;p21"/>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Exploratory Data Analysis refers to the critical process of performing initial investigations on data so as to discover patterns,to spot anomalies,to test hypothesis and to check assumptions with the help of summary statistics and graphical representations.</a:t>
            </a:r>
            <a:endParaRPr/>
          </a:p>
          <a:p>
            <a:pPr marL="0" lvl="0" indent="0" algn="l" rtl="0">
              <a:spcBef>
                <a:spcPts val="1200"/>
              </a:spcBef>
              <a:spcAft>
                <a:spcPts val="0"/>
              </a:spcAft>
              <a:buNone/>
            </a:pPr>
            <a:r>
              <a:rPr lang="en"/>
              <a:t>In Our Project, mostly we gonna do:-</a:t>
            </a:r>
            <a:endParaRPr/>
          </a:p>
          <a:p>
            <a:pPr marL="457200" lvl="0" indent="-355600" algn="l" rtl="0">
              <a:lnSpc>
                <a:spcPct val="140000"/>
              </a:lnSpc>
              <a:spcBef>
                <a:spcPts val="2400"/>
              </a:spcBef>
              <a:spcAft>
                <a:spcPts val="0"/>
              </a:spcAft>
              <a:buSzPts val="2000"/>
              <a:buAutoNum type="alphaLcParenR"/>
            </a:pPr>
            <a:r>
              <a:rPr lang="en" sz="1400"/>
              <a:t>Univariate Analysis of Categorical Variables</a:t>
            </a:r>
            <a:endParaRPr sz="1400"/>
          </a:p>
          <a:p>
            <a:pPr marL="457200" lvl="0" indent="-355600" algn="l" rtl="0">
              <a:lnSpc>
                <a:spcPct val="140000"/>
              </a:lnSpc>
              <a:spcBef>
                <a:spcPts val="0"/>
              </a:spcBef>
              <a:spcAft>
                <a:spcPts val="0"/>
              </a:spcAft>
              <a:buSzPts val="2000"/>
              <a:buAutoNum type="alphaLcParenR"/>
            </a:pPr>
            <a:r>
              <a:rPr lang="en" sz="1400"/>
              <a:t>Univariate Analysis of Numerical Columns</a:t>
            </a:r>
            <a:endParaRPr sz="1400"/>
          </a:p>
          <a:p>
            <a:pPr marL="457200" lvl="0" indent="-355600" algn="l" rtl="0">
              <a:lnSpc>
                <a:spcPct val="140000"/>
              </a:lnSpc>
              <a:spcBef>
                <a:spcPts val="0"/>
              </a:spcBef>
              <a:spcAft>
                <a:spcPts val="0"/>
              </a:spcAft>
              <a:buSzPts val="2000"/>
              <a:buAutoNum type="alphaLcParenR"/>
            </a:pPr>
            <a:r>
              <a:rPr lang="en" sz="1400"/>
              <a:t>Bivariate Analysis of Categorical Columns</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ML Algorithms</a:t>
            </a:r>
            <a:endParaRPr dirty="0"/>
          </a:p>
        </p:txBody>
      </p:sp>
      <p:sp>
        <p:nvSpPr>
          <p:cNvPr id="132" name="Google Shape;132;p25"/>
          <p:cNvSpPr txBox="1">
            <a:spLocks noGrp="1"/>
          </p:cNvSpPr>
          <p:nvPr>
            <p:ph type="body" idx="1"/>
          </p:nvPr>
        </p:nvSpPr>
        <p:spPr>
          <a:xfrm>
            <a:off x="95693" y="1058225"/>
            <a:ext cx="8952613" cy="3754820"/>
          </a:xfrm>
          <a:prstGeom prst="rect">
            <a:avLst/>
          </a:prstGeom>
        </p:spPr>
        <p:txBody>
          <a:bodyPr spcFirstLastPara="1" wrap="square" lIns="91425" tIns="91425" rIns="91425" bIns="91425" anchor="t" anchorCtr="0">
            <a:noAutofit/>
          </a:bodyPr>
          <a:lstStyle/>
          <a:p>
            <a:pPr marL="171450" indent="-171450">
              <a:lnSpc>
                <a:spcPct val="100000"/>
              </a:lnSpc>
              <a:spcBef>
                <a:spcPts val="1200"/>
              </a:spcBef>
              <a:buSzPts val="1100"/>
            </a:pPr>
            <a:r>
              <a:rPr lang="en" sz="1200" dirty="0">
                <a:solidFill>
                  <a:schemeClr val="tx1"/>
                </a:solidFill>
                <a:latin typeface="Times New Roman" panose="02020603050405020304" pitchFamily="18" charset="0"/>
                <a:cs typeface="Times New Roman" panose="02020603050405020304" pitchFamily="18" charset="0"/>
              </a:rPr>
              <a:t>A random forest algorithm consists of many decision trees. The (random forest) algorithm establishes the outcome based on the predictions of the decision trees. It predicts by taking the average or mean of the output from various trees. Increasing the number of trees increases the precision of the outcome.</a:t>
            </a:r>
          </a:p>
          <a:p>
            <a:pPr marL="171450" indent="-171450">
              <a:lnSpc>
                <a:spcPct val="100000"/>
              </a:lnSpc>
              <a:spcBef>
                <a:spcPts val="1200"/>
              </a:spcBef>
              <a:buSzPts val="1100"/>
            </a:pPr>
            <a:r>
              <a:rPr lang="en-IN" sz="1200" dirty="0">
                <a:effectLst/>
                <a:latin typeface="Times New Roman" panose="02020603050405020304" pitchFamily="18" charset="0"/>
                <a:ea typeface="Times New Roman" panose="02020603050405020304" pitchFamily="18" charset="0"/>
              </a:rPr>
              <a:t>LSTM Model is also one of the candidates for our test as it is a type of neural network capable of learning dependent data that is going to be present in the long term plan of our project and this is made possible by the models unique combination of layers that interact with each other.</a:t>
            </a:r>
            <a:endParaRPr lang="en" sz="1200" dirty="0">
              <a:solidFill>
                <a:schemeClr val="tx1"/>
              </a:solidFill>
              <a:latin typeface="Times New Roman" panose="02020603050405020304" pitchFamily="18" charset="0"/>
              <a:cs typeface="Times New Roman" panose="02020603050405020304" pitchFamily="18" charset="0"/>
            </a:endParaRPr>
          </a:p>
          <a:p>
            <a:pPr marL="171450" indent="-171450">
              <a:lnSpc>
                <a:spcPct val="100000"/>
              </a:lnSpc>
              <a:spcBef>
                <a:spcPts val="1200"/>
              </a:spcBef>
              <a:buSzPts val="1100"/>
            </a:pPr>
            <a:r>
              <a:rPr lang="en-US" sz="1200" dirty="0">
                <a:solidFill>
                  <a:schemeClr val="tx1"/>
                </a:solidFill>
                <a:latin typeface="Times New Roman" panose="02020603050405020304" pitchFamily="18" charset="0"/>
                <a:cs typeface="Times New Roman" panose="02020603050405020304" pitchFamily="18" charset="0"/>
              </a:rPr>
              <a:t>Computing systems inspired by the biological neural networks that make up animal brains are known as artificial neural networks (ANNs), or more simply, neural </a:t>
            </a:r>
            <a:r>
              <a:rPr lang="en-US" sz="1200" dirty="0" err="1">
                <a:solidFill>
                  <a:schemeClr val="tx1"/>
                </a:solidFill>
                <a:latin typeface="Times New Roman" panose="02020603050405020304" pitchFamily="18" charset="0"/>
                <a:cs typeface="Times New Roman" panose="02020603050405020304" pitchFamily="18" charset="0"/>
              </a:rPr>
              <a:t>nets.Artificial</a:t>
            </a:r>
            <a:r>
              <a:rPr lang="en-US" sz="1200" dirty="0">
                <a:solidFill>
                  <a:schemeClr val="tx1"/>
                </a:solidFill>
                <a:latin typeface="Times New Roman" panose="02020603050405020304" pitchFamily="18" charset="0"/>
                <a:cs typeface="Times New Roman" panose="02020603050405020304" pitchFamily="18" charset="0"/>
              </a:rPr>
              <a:t> neurons, which are a set of interconnected units or nodes that loosely resemble the neurons in a biological brain, are the foundation of an ANN. </a:t>
            </a:r>
          </a:p>
          <a:p>
            <a:pPr marL="171450" indent="-171450">
              <a:lnSpc>
                <a:spcPct val="100000"/>
              </a:lnSpc>
              <a:spcBef>
                <a:spcPts val="1200"/>
              </a:spcBef>
              <a:buSzPts val="1100"/>
            </a:pPr>
            <a:r>
              <a:rPr lang="en-IN" sz="1200" dirty="0">
                <a:effectLst/>
                <a:latin typeface="Times New Roman" panose="02020603050405020304" pitchFamily="18" charset="0"/>
                <a:ea typeface="Times New Roman" panose="02020603050405020304" pitchFamily="18" charset="0"/>
              </a:rPr>
              <a:t>LSTM Model is also one of the candidates for our test as it is a type of neural network capable of learning dependent data that is going to be present in the long term plan of our project and this is made possible by the models unique combination of layers that interact with each other.</a:t>
            </a:r>
            <a:endParaRPr lang="en-US" sz="1200" dirty="0">
              <a:solidFill>
                <a:schemeClr val="tx1"/>
              </a:solidFill>
              <a:latin typeface="Times New Roman" panose="02020603050405020304" pitchFamily="18" charset="0"/>
              <a:cs typeface="Times New Roman" panose="02020603050405020304" pitchFamily="18" charset="0"/>
            </a:endParaRPr>
          </a:p>
          <a:p>
            <a:pPr marL="171450" indent="-171450">
              <a:lnSpc>
                <a:spcPct val="100000"/>
              </a:lnSpc>
              <a:spcBef>
                <a:spcPts val="1200"/>
              </a:spcBef>
              <a:buSzPts val="1100"/>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SVM is a model used to find a plane of N dimension space that classifies all the data points on it and it is used for both classification as well for the purposes of regression. The Regression Plane size is dependent on the dimensionality of the data</a:t>
            </a:r>
            <a:r>
              <a:rPr lang="en-IN" sz="11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100" dirty="0">
              <a:solidFill>
                <a:schemeClr val="tx1"/>
              </a:solidFill>
            </a:endParaRPr>
          </a:p>
          <a:p>
            <a:pPr marL="0" lvl="0" indent="0" algn="l" rtl="0">
              <a:spcBef>
                <a:spcPts val="3000"/>
              </a:spcBef>
              <a:spcAft>
                <a:spcPts val="1200"/>
              </a:spcAft>
              <a:buNone/>
            </a:pPr>
            <a:endParaRPr sz="1100" dirty="0"/>
          </a:p>
        </p:txBody>
      </p: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2308</Words>
  <Application>Microsoft Office PowerPoint</Application>
  <PresentationFormat>On-screen Show (16:9)</PresentationFormat>
  <Paragraphs>210</Paragraphs>
  <Slides>38</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Times New Roman</vt:lpstr>
      <vt:lpstr>Calibri</vt:lpstr>
      <vt:lpstr>Old Standard TT</vt:lpstr>
      <vt:lpstr>Arial</vt:lpstr>
      <vt:lpstr>Roboto Mono</vt:lpstr>
      <vt:lpstr>Paperback</vt:lpstr>
      <vt:lpstr>Predicting Potential Customers for Banks using Machine Learning Algorithms</vt:lpstr>
      <vt:lpstr>Abstract</vt:lpstr>
      <vt:lpstr>Introduction</vt:lpstr>
      <vt:lpstr>Reviewing the Dataset</vt:lpstr>
      <vt:lpstr>Project Description</vt:lpstr>
      <vt:lpstr>Dataset Description</vt:lpstr>
      <vt:lpstr>Data Pre-Processing</vt:lpstr>
      <vt:lpstr>Exploratory Data Analysis</vt:lpstr>
      <vt:lpstr>ML Algorithms</vt:lpstr>
      <vt:lpstr>Loading Dataset</vt:lpstr>
      <vt:lpstr>Target  variable</vt:lpstr>
      <vt:lpstr>Univariate analysis of Categorical Var</vt:lpstr>
      <vt:lpstr>PowerPoint Presentation</vt:lpstr>
      <vt:lpstr>PowerPoint Presentation</vt:lpstr>
      <vt:lpstr>PowerPoint Presentation</vt:lpstr>
      <vt:lpstr>PowerPoint Presentation</vt:lpstr>
      <vt:lpstr>PowerPoint Presentation</vt:lpstr>
      <vt:lpstr>Observations:</vt:lpstr>
      <vt:lpstr>Univariate analysis of Numerical columns </vt:lpstr>
      <vt:lpstr>PowerPoint Presentation</vt:lpstr>
      <vt:lpstr>Observation : </vt:lpstr>
      <vt:lpstr>Bivariate Analysis of Categorical Columns </vt:lpstr>
      <vt:lpstr>PowerPoint Presentation</vt:lpstr>
      <vt:lpstr>PowerPoint Presentation</vt:lpstr>
      <vt:lpstr>PowerPoint Presentation</vt:lpstr>
      <vt:lpstr>PowerPoint Presentation</vt:lpstr>
      <vt:lpstr>PowerPoint Presentation</vt:lpstr>
      <vt:lpstr>Observation:</vt:lpstr>
      <vt:lpstr>Model Analysis:</vt:lpstr>
      <vt:lpstr>Model Analysis:</vt:lpstr>
      <vt:lpstr>Model Analysis:</vt:lpstr>
      <vt:lpstr>Model Analysis:</vt:lpstr>
      <vt:lpstr>Model Analysis:</vt:lpstr>
      <vt:lpstr>Model Analysis:</vt:lpstr>
      <vt:lpstr>Final Output</vt:lpstr>
      <vt:lpstr>Conclusion</vt:lpstr>
      <vt:lpstr>Tools Used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Identifying Potential Customers for Banks using Machine Learning</dc:title>
  <cp:lastModifiedBy>ABHINAV NAIR</cp:lastModifiedBy>
  <cp:revision>9</cp:revision>
  <dcterms:modified xsi:type="dcterms:W3CDTF">2022-08-02T16:57:15Z</dcterms:modified>
</cp:coreProperties>
</file>