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53" r:id="rId2"/>
    <p:sldId id="6362" r:id="rId3"/>
    <p:sldId id="6367" r:id="rId4"/>
    <p:sldId id="6361" r:id="rId5"/>
    <p:sldId id="6365" r:id="rId6"/>
    <p:sldId id="6369" r:id="rId7"/>
    <p:sldId id="6364" r:id="rId8"/>
    <p:sldId id="6373" r:id="rId9"/>
    <p:sldId id="6375" r:id="rId10"/>
    <p:sldId id="6377" r:id="rId11"/>
    <p:sldId id="6380" r:id="rId12"/>
    <p:sldId id="6388" r:id="rId13"/>
    <p:sldId id="6390" r:id="rId14"/>
    <p:sldId id="6391" r:id="rId15"/>
    <p:sldId id="6429" r:id="rId16"/>
    <p:sldId id="2322" r:id="rId17"/>
    <p:sldId id="2319" r:id="rId18"/>
    <p:sldId id="232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3A448-F71E-4B7B-8868-501F059D1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02A58-B04A-411C-B459-CB99088A6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60E63-7A32-4914-A1F3-37666F5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9D34C-0F30-4468-9C5C-D42DC82A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2D0F8-E237-411B-B981-262A7F93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4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2F593-F10A-4B38-9F57-117110E3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3ABA-0E10-4F8D-AC8E-266E5CA3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73D76-78A3-46BF-89CF-459D0AA6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5D528-2A9E-4136-9A2D-2332AD1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96114-8BDD-4C82-8D81-89548F93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9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E75CDE-B86C-4F02-8877-8D919FB4B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3D57D-8E0D-4CD1-9CE6-CC9BAD82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D9185-A3D9-4601-96C7-18F76A86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5F3BF-B0B8-4C2F-989C-F4D1998E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95B74-8675-49BB-9CC0-FCAF2655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F5DA-9446-4F49-B9A4-5F633A21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850D5-D55F-40BB-B388-01F2BD83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C4D71-5788-40CD-A6EF-9F02C568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58B0E-513E-4A7E-8F9C-3109297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2BFAB-9B5B-4D39-B847-C524B7B4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4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1BA5-3C26-42CB-9B88-FE1A4465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C873C-8330-42AE-AEBD-CE4F1103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C5E1C-57AA-413E-B6B5-8D8276DB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C4622-EC93-4E6D-9AF0-39C8BF14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031E7-412E-4E79-AC07-360C74D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8FB34-662D-49AF-9A43-3B12EAF4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5D0D6-9EA4-4A24-8A69-74C05C24D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E6878-AA62-4187-BE08-854E12DE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29C6C-BBB2-4D83-BB52-DC8004DD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419D4-747C-42E7-85E8-8DACC34B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14CE8-D351-42E6-82A6-AD498F91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01BD9-E57A-4084-A767-D9469F52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A8A26-B99C-45B4-B0E5-A77448BD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E6A805-FD37-408F-8B8E-C31B504C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F24DE2-BEB2-4B3F-BB11-19B48D3DD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A71500-2E89-4E34-9090-2F7F568F1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D7E08-3D7C-4856-97EB-5CA96C06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997C5-20C3-460D-9D37-2AFBA5CC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7C0104-0C09-4372-8C20-3C44059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E32D-B79A-44FD-95AE-E9B70654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05D6B0-BBD2-4EED-8649-FD608E37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1F85BA-1ED1-45FE-8FF4-2F516B52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0E0B0-6C4A-490F-8D06-A7F3935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5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45877-C003-48EB-9847-F88540CA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B10428-3794-46C2-85C7-6412198A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14F9D-76FC-41BB-B86B-36C04149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3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131DD-22E6-4DE2-8E89-5407EC59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FAF4D-970C-43C1-A5D2-2D754351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474C2-55CD-4F9B-94C3-CD63FE89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7222F-1285-48E9-9256-53DDFA37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5C59B-898D-4E67-A374-FD402C20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1FA5C-92B2-43E9-82ED-43D83387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2E4BF-106F-49EE-BBE8-74F25799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DED56-E390-4CD0-8377-6751B975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9F2CE-8A43-4A8B-B94F-138895AA7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65C6E-0C6B-4B21-9221-171F4BB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96F68-876A-4F58-A72A-DB29D498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6BBA1-3340-4F55-9088-74A904FD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BE9494-EEBE-4396-84F5-7308F0CA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9C067-4E83-4084-A6FA-0CC5BE29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24545-554E-4FC8-B707-10DCC89B5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55917-B65B-4803-8D84-6C8A4DFF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B9B08-11A2-4831-9C63-91C42F9F3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C3DB3A4-793C-4D54-81F3-17449172D4AF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6CBA37-99CF-42BE-8285-1DDD0F20ED47}"/>
              </a:ext>
            </a:extLst>
          </p:cNvPr>
          <p:cNvSpPr txBox="1"/>
          <p:nvPr/>
        </p:nvSpPr>
        <p:spPr>
          <a:xfrm>
            <a:off x="1271339" y="1452021"/>
            <a:ext cx="9906000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PURPOSE OF LIFE</a:t>
            </a:r>
            <a:endParaRPr lang="ko-KR" altLang="en-US" sz="2800" b="1" i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F86B9-C537-4BE0-999C-4B8DC1F006D1}"/>
              </a:ext>
            </a:extLst>
          </p:cNvPr>
          <p:cNvSpPr txBox="1"/>
          <p:nvPr/>
        </p:nvSpPr>
        <p:spPr>
          <a:xfrm>
            <a:off x="203201" y="2881399"/>
            <a:ext cx="11432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나  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  </a:t>
            </a:r>
            <a:r>
              <a:rPr lang="ko-KR" altLang="en-US" sz="32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ㅇㅇㅇ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은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 defTabSz="914377"/>
            <a:r>
              <a:rPr lang="ko-KR" altLang="en-US" sz="32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ㅇㅇㅇㅇㅇㅇㅇ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한 사람들에게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 defTabSz="914377"/>
            <a:r>
              <a:rPr lang="ko-KR" altLang="en-US" sz="32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ㅇㅇㅇㅇㅇ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한 가치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)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를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제공하는 사람이 된다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.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63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PERFORMANCE MANAGEMENT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6DCF6-D47D-4935-9C55-76A8928071D5}"/>
              </a:ext>
            </a:extLst>
          </p:cNvPr>
          <p:cNvSpPr txBox="1"/>
          <p:nvPr/>
        </p:nvSpPr>
        <p:spPr>
          <a:xfrm>
            <a:off x="203201" y="2881399"/>
            <a:ext cx="11432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내가 하는 일은  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  </a:t>
            </a:r>
            <a:r>
              <a:rPr lang="ko-KR" altLang="en-US" sz="32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ㅇㅇㅇ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에게</a:t>
            </a:r>
            <a:endParaRPr lang="en-US" altLang="ko-KR" sz="3200" b="1" u="sng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 defTabSz="914377"/>
            <a:r>
              <a:rPr lang="ko-KR" altLang="en-US" sz="32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ㅇㅇㅇㅇㅇ을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함으로써  </a:t>
            </a:r>
            <a:r>
              <a:rPr lang="ko-KR" altLang="en-US" sz="32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ㅇㅇㅇ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의 가치를 제공한다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.</a:t>
            </a:r>
          </a:p>
          <a:p>
            <a:pPr algn="ctr" defTabSz="914377"/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나는 </a:t>
            </a:r>
            <a:r>
              <a:rPr lang="ko-KR" altLang="en-US" sz="32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ㅇㅇㅇㅇㅇ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한 가치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)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할 때 보람을 느낀다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.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2CE20-3B0A-4C0F-B460-BA08BA250538}"/>
              </a:ext>
            </a:extLst>
          </p:cNvPr>
          <p:cNvSpPr txBox="1"/>
          <p:nvPr/>
        </p:nvSpPr>
        <p:spPr>
          <a:xfrm>
            <a:off x="379664" y="2275667"/>
            <a:ext cx="1143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업의 본질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: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471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PERFORMANCE MANAGEMENT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70B9-4FC1-42CB-9D2C-9573DD1646F5}"/>
              </a:ext>
            </a:extLst>
          </p:cNvPr>
          <p:cNvSpPr txBox="1"/>
          <p:nvPr/>
        </p:nvSpPr>
        <p:spPr>
          <a:xfrm>
            <a:off x="4793373" y="1071709"/>
            <a:ext cx="6863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하는 일의 업의 본질을 이해하고 나의 역할과 위치를 되돌아보며 훌륭한 성과를 거두기 위하여 어떠한 마음가짐으로 일해야 할지 어떤 역량을 갈고 닦으면 좋은 성과를 낼 수 있을지 성과목표를 작성해 봅니다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2CE20-3B0A-4C0F-B460-BA08BA250538}"/>
              </a:ext>
            </a:extLst>
          </p:cNvPr>
          <p:cNvSpPr txBox="1"/>
          <p:nvPr/>
        </p:nvSpPr>
        <p:spPr>
          <a:xfrm>
            <a:off x="379664" y="2275667"/>
            <a:ext cx="1143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나는 나의 일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업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)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을 잘하기 위해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FE4E84-4FB3-4B51-AEDA-C0C814A34C14}"/>
              </a:ext>
            </a:extLst>
          </p:cNvPr>
          <p:cNvGraphicFramePr>
            <a:graphicFrameLocks noGrp="1"/>
          </p:cNvGraphicFramePr>
          <p:nvPr/>
        </p:nvGraphicFramePr>
        <p:xfrm>
          <a:off x="770019" y="2891220"/>
          <a:ext cx="10341813" cy="353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108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7507705">
                  <a:extLst>
                    <a:ext uri="{9D8B030D-6E8A-4147-A177-3AD203B41FA5}">
                      <a16:colId xmlns:a16="http://schemas.microsoft.com/office/drawing/2014/main" val="3699431397"/>
                    </a:ext>
                  </a:extLst>
                </a:gridCol>
              </a:tblGrid>
              <a:tr h="89471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마음가짐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태도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자세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의미와 가치를 더 느끼기 위해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90439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업무역량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더 탁월해 지기 위해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40140"/>
                  </a:ext>
                </a:extLst>
              </a:tr>
              <a:tr h="86665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핵심업무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더 집중해야 할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12332"/>
                  </a:ext>
                </a:extLst>
              </a:tr>
              <a:tr h="86665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업무성과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더 보람을 느끼기 위해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6FCC14F-1430-481C-9057-5C9E9706EEFC}"/>
              </a:ext>
            </a:extLst>
          </p:cNvPr>
          <p:cNvGraphicFramePr>
            <a:graphicFrameLocks noGrp="1"/>
          </p:cNvGraphicFramePr>
          <p:nvPr/>
        </p:nvGraphicFramePr>
        <p:xfrm>
          <a:off x="1403069" y="1097279"/>
          <a:ext cx="9432571" cy="5571748"/>
        </p:xfrm>
        <a:graphic>
          <a:graphicData uri="http://schemas.openxmlformats.org/drawingml/2006/table">
            <a:tbl>
              <a:tblPr/>
              <a:tblGrid>
                <a:gridCol w="9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795">
                <a:tc gridSpan="4">
                  <a:txBody>
                    <a:bodyPr/>
                    <a:lstStyle/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강점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Strength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경험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화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지식</a:t>
                      </a:r>
                      <a:endParaRPr lang="en-US" altLang="ko-KR" sz="1500" b="1" i="0" u="none" strike="noStrike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능력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자세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습관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성격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25">
                <a:tc gridSpan="4">
                  <a:txBody>
                    <a:bodyPr/>
                    <a:lstStyle/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약점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Weakness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경험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완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지식</a:t>
                      </a:r>
                      <a:endParaRPr lang="en-US" altLang="ko-KR" sz="1500" b="1" i="0" u="none" strike="noStrike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능력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자세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습관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성격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21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718B09-4DEC-4200-983A-3527780467A6}"/>
              </a:ext>
            </a:extLst>
          </p:cNvPr>
          <p:cNvGraphicFramePr>
            <a:graphicFrameLocks noGrp="1"/>
          </p:cNvGraphicFramePr>
          <p:nvPr/>
        </p:nvGraphicFramePr>
        <p:xfrm>
          <a:off x="1301498" y="1097279"/>
          <a:ext cx="9534143" cy="5614917"/>
        </p:xfrm>
        <a:graphic>
          <a:graphicData uri="http://schemas.openxmlformats.org/drawingml/2006/table">
            <a:tbl>
              <a:tblPr/>
              <a:tblGrid>
                <a:gridCol w="15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65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기회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Opportunity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344">
                <a:tc rowSpan="3">
                  <a:txBody>
                    <a:bodyPr/>
                    <a:lstStyle/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희망 목표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직업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대한 환경 분석</a:t>
                      </a:r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정치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경제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기업환경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시장 및 산업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경쟁사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트랜드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환경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산업 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직업의</a:t>
                      </a:r>
                      <a:r>
                        <a:rPr lang="ko-KR" altLang="en-US" sz="1100" b="0" kern="0" spc="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전망</a:t>
                      </a: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가치관 변화 등</a:t>
                      </a: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kern="0" spc="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환경 요소에 따른 분석</a:t>
                      </a: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회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활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용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25">
                <a:tc vMerge="1">
                  <a:txBody>
                    <a:bodyPr/>
                    <a:lstStyle/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ko-KR" sz="1600" b="1" dirty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30837" marR="30837" marT="8526" marB="8526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위협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Threat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083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837" marR="30837" marT="8526" marB="8526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협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대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처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61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C91757-58E5-4EFC-95D8-442A814399D8}"/>
              </a:ext>
            </a:extLst>
          </p:cNvPr>
          <p:cNvGraphicFramePr>
            <a:graphicFrameLocks noGrp="1"/>
          </p:cNvGraphicFramePr>
          <p:nvPr/>
        </p:nvGraphicFramePr>
        <p:xfrm>
          <a:off x="1323942" y="1064620"/>
          <a:ext cx="10344014" cy="5359622"/>
        </p:xfrm>
        <a:graphic>
          <a:graphicData uri="http://schemas.openxmlformats.org/drawingml/2006/table">
            <a:tbl>
              <a:tblPr/>
              <a:tblGrid>
                <a:gridCol w="91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2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921">
                  <a:extLst>
                    <a:ext uri="{9D8B030D-6E8A-4147-A177-3AD203B41FA5}">
                      <a16:colId xmlns:a16="http://schemas.microsoft.com/office/drawing/2014/main" val="1917911362"/>
                    </a:ext>
                  </a:extLst>
                </a:gridCol>
              </a:tblGrid>
              <a:tr h="695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영역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핵심역량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기관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 요구 수준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【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</a:rPr>
                        <a:t>A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】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현재상황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【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</a:rPr>
                        <a:t>B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】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보완을 언제까지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할건지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</a:rPr>
                        <a:t>어떻게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보완할건지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72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지식 및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기술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CS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코딩테스트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직무관련 자격증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72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경험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토이프로젝트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기술블로그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인턴십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공모전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해커톤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온라인 강의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커밋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1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3AA5CA1-B353-485B-8B27-4D824A107186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【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워크시트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】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진로 계획 수립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FD69128-D722-4614-836D-2C18038C578D}"/>
              </a:ext>
            </a:extLst>
          </p:cNvPr>
          <p:cNvSpPr txBox="1">
            <a:spLocks/>
          </p:cNvSpPr>
          <p:nvPr/>
        </p:nvSpPr>
        <p:spPr>
          <a:xfrm>
            <a:off x="6826242" y="141480"/>
            <a:ext cx="2724159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ko-KR" altLang="en-US" b="1" spc="-15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ko-KR" altLang="en-US" b="1" spc="-15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C68647-273D-4060-9CA2-5D57E0E20240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C4CF582-74C7-4EBB-9953-E81D2564582A}"/>
              </a:ext>
            </a:extLst>
          </p:cNvPr>
          <p:cNvGraphicFramePr>
            <a:graphicFrameLocks noGrp="1"/>
          </p:cNvGraphicFramePr>
          <p:nvPr/>
        </p:nvGraphicFramePr>
        <p:xfrm>
          <a:off x="558126" y="1891002"/>
          <a:ext cx="11416519" cy="359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303">
                  <a:extLst>
                    <a:ext uri="{9D8B030D-6E8A-4147-A177-3AD203B41FA5}">
                      <a16:colId xmlns:a16="http://schemas.microsoft.com/office/drawing/2014/main" val="47730034"/>
                    </a:ext>
                  </a:extLst>
                </a:gridCol>
                <a:gridCol w="8601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순위 직무는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이유는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웹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프론트엔드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개발자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중심적으로 배우고 있음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웹프론트도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전문성을 쌓으면 향후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서비스업도 갈 수 있음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.(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카카오페이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네이버페이등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순위 직무는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이유는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3330"/>
                  </a:ext>
                </a:extLst>
              </a:tr>
              <a:tr h="134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Ux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디자이너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그렇게까지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기술을 깊게 가져가지 않아도 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포토샵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일러스트를 좀 더 배워서 최신 디자인 관련 트렌드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기술을 지속적으로 업데이트하는 학습능력만 있으면 취업 가능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588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51520" y="141481"/>
            <a:ext cx="10731516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【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워크시트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】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채용공고 검색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2742916-FF16-448D-9B27-3FDE483F6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081"/>
              </p:ext>
            </p:extLst>
          </p:nvPr>
        </p:nvGraphicFramePr>
        <p:xfrm>
          <a:off x="381001" y="893284"/>
          <a:ext cx="11572912" cy="6650573"/>
        </p:xfrm>
        <a:graphic>
          <a:graphicData uri="http://schemas.openxmlformats.org/drawingml/2006/table">
            <a:tbl>
              <a:tblPr firstRow="1" bandRow="1"/>
              <a:tblGrid>
                <a:gridCol w="102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2373">
                  <a:extLst>
                    <a:ext uri="{9D8B030D-6E8A-4147-A177-3AD203B41FA5}">
                      <a16:colId xmlns:a16="http://schemas.microsoft.com/office/drawing/2014/main" val="1789369454"/>
                    </a:ext>
                  </a:extLst>
                </a:gridCol>
              </a:tblGrid>
              <a:tr h="4785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기업명</a:t>
                      </a:r>
                      <a:r>
                        <a:rPr kumimoji="1" lang="en-US" altLang="ko-KR" sz="1600" b="1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1" lang="ko-KR" altLang="en-US" sz="1600" b="1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채용공고</a:t>
                      </a: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4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kumimoji="1" lang="ko-KR" altLang="en-US" sz="16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채용전형</a:t>
                      </a:r>
                      <a:r>
                        <a:rPr kumimoji="1" lang="en-US" altLang="ko-KR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:  </a:t>
                      </a:r>
                      <a:r>
                        <a:rPr kumimoji="1" lang="ko-KR" altLang="en-US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서류전형 </a:t>
                      </a:r>
                      <a:r>
                        <a:rPr kumimoji="1" lang="en-US" altLang="ko-KR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– </a:t>
                      </a:r>
                      <a:r>
                        <a:rPr kumimoji="1" lang="ko-KR" altLang="en-US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직무 면접 </a:t>
                      </a:r>
                      <a:r>
                        <a:rPr kumimoji="1" lang="en-US" altLang="ko-KR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– </a:t>
                      </a:r>
                      <a:r>
                        <a:rPr kumimoji="1" lang="ko-KR" altLang="en-US" sz="1600" b="0" kern="0" spc="-15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컬처핏</a:t>
                      </a:r>
                      <a:r>
                        <a:rPr kumimoji="1" lang="ko-KR" altLang="en-US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 면접                                               </a:t>
                      </a:r>
                      <a:r>
                        <a:rPr kumimoji="1" lang="ko-KR" altLang="en-US" sz="1600" b="0" kern="0" spc="-15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가고싶은</a:t>
                      </a:r>
                      <a:r>
                        <a:rPr kumimoji="1" lang="ko-KR" altLang="en-US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  이유</a:t>
                      </a:r>
                      <a:endParaRPr kumimoji="1" lang="en-US" altLang="ko-KR" sz="16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664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kumimoji="1" lang="en-US" altLang="ko-KR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ZUZU</a:t>
                      </a: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lvl="0" fontAlgn="base" latinLnBrk="1"/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주요 업무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비즈니스 성장을 위한 지표 설계 및 결과 바탕으로 액션 아이템 제안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컨설팅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lvl="0" fontAlgn="base" latinLnBrk="1"/>
                      <a:endParaRPr lang="ko-KR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자격요건 및 우대사항</a:t>
                      </a:r>
                    </a:p>
                    <a:p>
                      <a:pPr marL="171450" indent="-17145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자격요건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 SQL, Python, R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등을 통해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raw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데이터 추출부터 분석까지 가능한 분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실질적인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action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을 위한  데이터 분석 능력 및 제품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비즈니스 관련 통찰력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모바일 서비스 데이터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(LTV, AARRR, Cohort, Funnel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등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200" b="0" kern="120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에 대한 높은 이해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fontAlgn="base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우대사항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fontAlgn="base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0" indent="0" algn="l" defTabSz="914400" rtl="0" eaLnBrk="1" fontAlgn="base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algn="l" defTabSz="914400" rtl="0" eaLnBrk="1" fontAlgn="base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0" indent="0" algn="l" defTabSz="914400" rtl="0" eaLnBrk="1" fontAlgn="base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algn="l" defTabSz="914400" rtl="0" eaLnBrk="1" fontAlgn="base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lang="ko-KR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124429" marR="124429" marT="62214" marB="62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kumimoji="1" lang="en-US" altLang="ko-KR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l" defTabSz="685800" rtl="0" eaLnBrk="1" latinLnBrk="1" hangingPunct="1">
                        <a:defRPr/>
                      </a:pPr>
                      <a:r>
                        <a:rPr kumimoji="1" lang="ko-KR" altLang="en-US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채용전형</a:t>
                      </a:r>
                      <a:r>
                        <a:rPr kumimoji="1" lang="en-US" altLang="ko-KR" sz="16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kumimoji="1" lang="en-US" altLang="ko-KR" sz="16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64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kumimoji="1" lang="ko-KR" altLang="en-US" sz="160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주요 업무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나눔스퀘어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자격요건 및 우대사항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자격요건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나눔스퀘어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나눔스퀘어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* 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우대사항</a:t>
                      </a:r>
                    </a:p>
                    <a:p>
                      <a:pPr marL="0" indent="0" algn="ctr" defTabSz="685800" rtl="0" eaLnBrk="1" latinLnBrk="1" hangingPunct="1">
                        <a:buFontTx/>
                        <a:buNone/>
                      </a:pPr>
                      <a:endParaRPr kumimoji="1" lang="ko-KR" altLang="en-US" sz="160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kumimoji="1" lang="ko-KR" altLang="en-US" sz="160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kumimoji="1" lang="en-US" altLang="ko-KR" sz="160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1" lang="ko-KR" altLang="en-US" sz="160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l" defTabSz="685800" rtl="0" eaLnBrk="1" latinLnBrk="1" hangingPunct="1">
                        <a:defRPr/>
                      </a:pPr>
                      <a:r>
                        <a:rPr kumimoji="1" lang="ko-KR" altLang="en-US" sz="1600" b="1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채용전형</a:t>
                      </a:r>
                      <a:r>
                        <a:rPr kumimoji="1" lang="en-US" altLang="ko-KR" sz="1600" b="1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: </a:t>
                      </a: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kumimoji="1" lang="en-US" altLang="ko-KR" sz="160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77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60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주요 업무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스퀘어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자격요건 및 우대사항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자격요건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스퀘어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스퀘어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* 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우대사항</a:t>
                      </a:r>
                    </a:p>
                    <a:p>
                      <a:pPr marL="0" indent="0" algn="l" defTabSz="685800" rtl="0" eaLnBrk="1" latinLnBrk="1" hangingPunct="1">
                        <a:buFontTx/>
                        <a:buNone/>
                      </a:pPr>
                      <a:endParaRPr kumimoji="1" lang="en-US" altLang="ko-KR" sz="160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kumimoji="1" lang="en-US" altLang="ko-KR" sz="160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704041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062E23E7-66A2-40A2-91BB-0C56A78ADF6B}"/>
              </a:ext>
            </a:extLst>
          </p:cNvPr>
          <p:cNvSpPr txBox="1">
            <a:spLocks/>
          </p:cNvSpPr>
          <p:nvPr/>
        </p:nvSpPr>
        <p:spPr>
          <a:xfrm>
            <a:off x="6826242" y="141480"/>
            <a:ext cx="10731516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이름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: </a:t>
            </a:r>
            <a:endParaRPr kumimoji="0" lang="ko-KR" altLang="en-US" sz="2300" b="1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79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E838561-55C2-4EEF-A86A-CD608E9749BA}"/>
              </a:ext>
            </a:extLst>
          </p:cNvPr>
          <p:cNvSpPr txBox="1">
            <a:spLocks/>
          </p:cNvSpPr>
          <p:nvPr/>
        </p:nvSpPr>
        <p:spPr>
          <a:xfrm>
            <a:off x="6826242" y="141480"/>
            <a:ext cx="3881087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이름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: </a:t>
            </a:r>
            <a:endParaRPr kumimoji="0" lang="ko-KR" altLang="en-US" sz="2300" b="1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293923-2899-49D9-8434-BFE0CA2CA5EE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4254B4-F66F-4874-8EC7-B6A35D4C5F3F}"/>
              </a:ext>
            </a:extLst>
          </p:cNvPr>
          <p:cNvSpPr txBox="1"/>
          <p:nvPr/>
        </p:nvSpPr>
        <p:spPr>
          <a:xfrm>
            <a:off x="533875" y="1017824"/>
            <a:ext cx="8775290" cy="525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effectLst/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[</a:t>
            </a:r>
            <a:r>
              <a:rPr lang="ko-KR" altLang="ko-KR" sz="2400" b="1" kern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NanumGothic" pitchFamily="2" charset="-127"/>
                <a:cs typeface="굴림" panose="020B0600000101010101" pitchFamily="50" charset="-127"/>
              </a:rPr>
              <a:t>희망 직무에서 공통적으로 필요한 역량</a:t>
            </a:r>
            <a:r>
              <a:rPr lang="en-US" altLang="ko-KR" sz="2400" b="1" kern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NanumGothic" pitchFamily="2" charset="-127"/>
                <a:cs typeface="굴림" panose="020B0600000101010101" pitchFamily="50" charset="-127"/>
              </a:rPr>
              <a:t>]</a:t>
            </a:r>
            <a:endParaRPr lang="ko-KR" altLang="ko-KR" sz="2800" kern="100" dirty="0">
              <a:effectLst/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effectLst/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</a:t>
            </a:r>
          </a:p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</a:t>
            </a:r>
          </a:p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effectLst/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</a:t>
            </a:r>
          </a:p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</a:t>
            </a:r>
          </a:p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effectLst/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 [</a:t>
            </a:r>
            <a:r>
              <a:rPr lang="ko-KR" altLang="ko-KR" sz="2400" b="1" kern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NanumGothic" pitchFamily="2" charset="-127"/>
                <a:cs typeface="굴림" panose="020B0600000101010101" pitchFamily="50" charset="-127"/>
              </a:rPr>
              <a:t>이미 갖춘 나의 역량</a:t>
            </a:r>
            <a:r>
              <a:rPr lang="en-US" altLang="ko-KR" sz="2400" b="1" kern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NanumGothic" pitchFamily="2" charset="-127"/>
                <a:cs typeface="굴림" panose="020B0600000101010101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effectLst/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</a:t>
            </a:r>
          </a:p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</a:t>
            </a:r>
          </a:p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effectLst/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</a:t>
            </a:r>
          </a:p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D64D54F-2ACA-4782-9C3E-AB3576393340}"/>
              </a:ext>
            </a:extLst>
          </p:cNvPr>
          <p:cNvSpPr txBox="1">
            <a:spLocks/>
          </p:cNvSpPr>
          <p:nvPr/>
        </p:nvSpPr>
        <p:spPr>
          <a:xfrm>
            <a:off x="251520" y="141481"/>
            <a:ext cx="10731516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【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워크시트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】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나의 역량 분석</a:t>
            </a:r>
          </a:p>
        </p:txBody>
      </p:sp>
    </p:spTree>
    <p:extLst>
      <p:ext uri="{BB962C8B-B14F-4D97-AF65-F5344CB8AC3E}">
        <p14:creationId xmlns:p14="http://schemas.microsoft.com/office/powerpoint/2010/main" val="141661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82279C9-F1BC-46D6-8E6C-E728D7ED9403}"/>
              </a:ext>
            </a:extLst>
          </p:cNvPr>
          <p:cNvGraphicFramePr>
            <a:graphicFrameLocks noGrp="1"/>
          </p:cNvGraphicFramePr>
          <p:nvPr/>
        </p:nvGraphicFramePr>
        <p:xfrm>
          <a:off x="251519" y="992793"/>
          <a:ext cx="11679924" cy="5709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356">
                  <a:extLst>
                    <a:ext uri="{9D8B030D-6E8A-4147-A177-3AD203B41FA5}">
                      <a16:colId xmlns:a16="http://schemas.microsoft.com/office/drawing/2014/main" val="2216570611"/>
                    </a:ext>
                  </a:extLst>
                </a:gridCol>
                <a:gridCol w="1904238">
                  <a:extLst>
                    <a:ext uri="{9D8B030D-6E8A-4147-A177-3AD203B41FA5}">
                      <a16:colId xmlns:a16="http://schemas.microsoft.com/office/drawing/2014/main" val="3304824331"/>
                    </a:ext>
                  </a:extLst>
                </a:gridCol>
                <a:gridCol w="3063971">
                  <a:extLst>
                    <a:ext uri="{9D8B030D-6E8A-4147-A177-3AD203B41FA5}">
                      <a16:colId xmlns:a16="http://schemas.microsoft.com/office/drawing/2014/main" val="3241874196"/>
                    </a:ext>
                  </a:extLst>
                </a:gridCol>
                <a:gridCol w="1829453">
                  <a:extLst>
                    <a:ext uri="{9D8B030D-6E8A-4147-A177-3AD203B41FA5}">
                      <a16:colId xmlns:a16="http://schemas.microsoft.com/office/drawing/2014/main" val="793587225"/>
                    </a:ext>
                  </a:extLst>
                </a:gridCol>
                <a:gridCol w="1829453">
                  <a:extLst>
                    <a:ext uri="{9D8B030D-6E8A-4147-A177-3AD203B41FA5}">
                      <a16:colId xmlns:a16="http://schemas.microsoft.com/office/drawing/2014/main" val="2360742082"/>
                    </a:ext>
                  </a:extLst>
                </a:gridCol>
                <a:gridCol w="1829453">
                  <a:extLst>
                    <a:ext uri="{9D8B030D-6E8A-4147-A177-3AD203B41FA5}">
                      <a16:colId xmlns:a16="http://schemas.microsoft.com/office/drawing/2014/main" val="1864127941"/>
                    </a:ext>
                  </a:extLst>
                </a:gridCol>
              </a:tblGrid>
              <a:tr h="73436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우선순위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할 역량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방법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마감일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예측되는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어려움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극복 방안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251736"/>
                  </a:ext>
                </a:extLst>
              </a:tr>
              <a:tr h="129116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4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70683"/>
                  </a:ext>
                </a:extLst>
              </a:tr>
              <a:tr h="95794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4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85871"/>
                  </a:ext>
                </a:extLst>
              </a:tr>
              <a:tr h="100424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4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69337"/>
                  </a:ext>
                </a:extLst>
              </a:tr>
              <a:tr h="95794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4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20154"/>
                  </a:ext>
                </a:extLst>
              </a:tr>
              <a:tr h="76354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4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12359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04EE1F-75A1-48A4-B404-DAB3AAF69591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3D5E2FD-2FC4-4AC9-B882-05EF75476871}"/>
              </a:ext>
            </a:extLst>
          </p:cNvPr>
          <p:cNvSpPr txBox="1">
            <a:spLocks/>
          </p:cNvSpPr>
          <p:nvPr/>
        </p:nvSpPr>
        <p:spPr>
          <a:xfrm>
            <a:off x="251520" y="141481"/>
            <a:ext cx="10731516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【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워크시트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】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효율적 전략 수립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F0B604-850A-4DE7-A041-EEC49E8258F5}"/>
              </a:ext>
            </a:extLst>
          </p:cNvPr>
          <p:cNvSpPr txBox="1">
            <a:spLocks/>
          </p:cNvSpPr>
          <p:nvPr/>
        </p:nvSpPr>
        <p:spPr>
          <a:xfrm>
            <a:off x="6826242" y="141480"/>
            <a:ext cx="3464387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이름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: </a:t>
            </a:r>
            <a:endParaRPr kumimoji="0" lang="ko-KR" altLang="en-US" sz="2300" b="1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376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9" name="Picture 4" descr="PAPER PNGì ëí ì´ë¯¸ì§ ê²ìê²°ê³¼">
            <a:extLst>
              <a:ext uri="{FF2B5EF4-FFF2-40B4-BE49-F238E27FC236}">
                <a16:creationId xmlns:a16="http://schemas.microsoft.com/office/drawing/2014/main" id="{807FBFC5-3D50-4B52-B794-C85077B8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768" y="2070920"/>
            <a:ext cx="3512769" cy="98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텍스트, 명함, 봉투, 벡터그래픽이(가) 표시된 사진&#10;&#10;자동 생성된 설명">
            <a:extLst>
              <a:ext uri="{FF2B5EF4-FFF2-40B4-BE49-F238E27FC236}">
                <a16:creationId xmlns:a16="http://schemas.microsoft.com/office/drawing/2014/main" id="{26BCEE86-C696-462A-9E6A-E9260441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13" t="6624" r="3383"/>
          <a:stretch/>
        </p:blipFill>
        <p:spPr>
          <a:xfrm>
            <a:off x="-903545" y="4977981"/>
            <a:ext cx="3517669" cy="236219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CAD0CA-CF50-4763-8B84-B76C6DDFFFE2}"/>
              </a:ext>
            </a:extLst>
          </p:cNvPr>
          <p:cNvGrpSpPr/>
          <p:nvPr/>
        </p:nvGrpSpPr>
        <p:grpSpPr>
          <a:xfrm>
            <a:off x="688450" y="993889"/>
            <a:ext cx="10682441" cy="666332"/>
            <a:chOff x="6746939" y="2305935"/>
            <a:chExt cx="5409206" cy="3748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DE0DF7-B317-4C43-9B76-8AA3019268BC}"/>
                </a:ext>
              </a:extLst>
            </p:cNvPr>
            <p:cNvSpPr txBox="1"/>
            <p:nvPr/>
          </p:nvSpPr>
          <p:spPr>
            <a:xfrm>
              <a:off x="6922852" y="2315599"/>
              <a:ext cx="5093868" cy="3651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나의 인생</a:t>
              </a:r>
              <a:r>
                <a:rPr lang="en-US" altLang="ko-KR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=LIFE</a:t>
              </a:r>
              <a:r>
                <a:rPr lang="ko-KR" altLang="en-US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가치 찾기</a:t>
              </a:r>
              <a:endPara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D4B3C38-FB78-41E6-AC60-C14C2296C956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 flipH="1">
              <a:off x="11903298" y="2313251"/>
              <a:ext cx="252847" cy="251455"/>
              <a:chOff x="7997413" y="3983172"/>
              <a:chExt cx="360974" cy="358984"/>
            </a:xfrm>
            <a:solidFill>
              <a:srgbClr val="7D7572">
                <a:alpha val="50000"/>
              </a:srgbClr>
            </a:solidFill>
          </p:grpSpPr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ADC30D9-05C4-4902-AFF0-A8A26BFBA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7413" y="3988143"/>
                <a:ext cx="161926" cy="354013"/>
              </a:xfrm>
              <a:custGeom>
                <a:avLst/>
                <a:gdLst>
                  <a:gd name="T0" fmla="*/ 43 w 43"/>
                  <a:gd name="T1" fmla="*/ 56 h 91"/>
                  <a:gd name="T2" fmla="*/ 42 w 43"/>
                  <a:gd name="T3" fmla="*/ 38 h 91"/>
                  <a:gd name="T4" fmla="*/ 37 w 43"/>
                  <a:gd name="T5" fmla="*/ 21 h 91"/>
                  <a:gd name="T6" fmla="*/ 26 w 43"/>
                  <a:gd name="T7" fmla="*/ 9 h 91"/>
                  <a:gd name="T8" fmla="*/ 12 w 43"/>
                  <a:gd name="T9" fmla="*/ 0 h 91"/>
                  <a:gd name="T10" fmla="*/ 1 w 43"/>
                  <a:gd name="T11" fmla="*/ 14 h 91"/>
                  <a:gd name="T12" fmla="*/ 11 w 43"/>
                  <a:gd name="T13" fmla="*/ 20 h 91"/>
                  <a:gd name="T14" fmla="*/ 19 w 43"/>
                  <a:gd name="T15" fmla="*/ 27 h 91"/>
                  <a:gd name="T16" fmla="*/ 23 w 43"/>
                  <a:gd name="T17" fmla="*/ 38 h 91"/>
                  <a:gd name="T18" fmla="*/ 23 w 43"/>
                  <a:gd name="T19" fmla="*/ 49 h 91"/>
                  <a:gd name="T20" fmla="*/ 0 w 43"/>
                  <a:gd name="T21" fmla="*/ 49 h 91"/>
                  <a:gd name="T22" fmla="*/ 0 w 43"/>
                  <a:gd name="T23" fmla="*/ 91 h 91"/>
                  <a:gd name="T24" fmla="*/ 43 w 43"/>
                  <a:gd name="T25" fmla="*/ 91 h 91"/>
                  <a:gd name="T26" fmla="*/ 43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43" y="56"/>
                    </a:moveTo>
                    <a:cubicBezTo>
                      <a:pt x="43" y="51"/>
                      <a:pt x="43" y="45"/>
                      <a:pt x="42" y="38"/>
                    </a:cubicBezTo>
                    <a:cubicBezTo>
                      <a:pt x="41" y="31"/>
                      <a:pt x="40" y="25"/>
                      <a:pt x="37" y="21"/>
                    </a:cubicBezTo>
                    <a:cubicBezTo>
                      <a:pt x="34" y="16"/>
                      <a:pt x="31" y="12"/>
                      <a:pt x="26" y="9"/>
                    </a:cubicBezTo>
                    <a:cubicBezTo>
                      <a:pt x="22" y="6"/>
                      <a:pt x="17" y="3"/>
                      <a:pt x="12" y="0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4" y="15"/>
                      <a:pt x="8" y="17"/>
                      <a:pt x="11" y="20"/>
                    </a:cubicBezTo>
                    <a:cubicBezTo>
                      <a:pt x="15" y="22"/>
                      <a:pt x="18" y="25"/>
                      <a:pt x="19" y="27"/>
                    </a:cubicBezTo>
                    <a:cubicBezTo>
                      <a:pt x="21" y="31"/>
                      <a:pt x="23" y="34"/>
                      <a:pt x="23" y="38"/>
                    </a:cubicBezTo>
                    <a:cubicBezTo>
                      <a:pt x="23" y="42"/>
                      <a:pt x="23" y="45"/>
                      <a:pt x="23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43" y="91"/>
                      <a:pt x="43" y="91"/>
                      <a:pt x="43" y="91"/>
                    </a:cubicBezTo>
                    <a:lnTo>
                      <a:pt x="43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1213EE42-E0C3-4A18-A9C2-B74D77A46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6461" y="3983172"/>
                <a:ext cx="161926" cy="354012"/>
              </a:xfrm>
              <a:custGeom>
                <a:avLst/>
                <a:gdLst>
                  <a:gd name="T0" fmla="*/ 43 w 43"/>
                  <a:gd name="T1" fmla="*/ 56 h 91"/>
                  <a:gd name="T2" fmla="*/ 42 w 43"/>
                  <a:gd name="T3" fmla="*/ 38 h 91"/>
                  <a:gd name="T4" fmla="*/ 37 w 43"/>
                  <a:gd name="T5" fmla="*/ 21 h 91"/>
                  <a:gd name="T6" fmla="*/ 26 w 43"/>
                  <a:gd name="T7" fmla="*/ 9 h 91"/>
                  <a:gd name="T8" fmla="*/ 12 w 43"/>
                  <a:gd name="T9" fmla="*/ 0 h 91"/>
                  <a:gd name="T10" fmla="*/ 0 w 43"/>
                  <a:gd name="T11" fmla="*/ 14 h 91"/>
                  <a:gd name="T12" fmla="*/ 11 w 43"/>
                  <a:gd name="T13" fmla="*/ 20 h 91"/>
                  <a:gd name="T14" fmla="*/ 19 w 43"/>
                  <a:gd name="T15" fmla="*/ 27 h 91"/>
                  <a:gd name="T16" fmla="*/ 23 w 43"/>
                  <a:gd name="T17" fmla="*/ 38 h 91"/>
                  <a:gd name="T18" fmla="*/ 23 w 43"/>
                  <a:gd name="T19" fmla="*/ 49 h 91"/>
                  <a:gd name="T20" fmla="*/ 0 w 43"/>
                  <a:gd name="T21" fmla="*/ 49 h 91"/>
                  <a:gd name="T22" fmla="*/ 0 w 43"/>
                  <a:gd name="T23" fmla="*/ 91 h 91"/>
                  <a:gd name="T24" fmla="*/ 43 w 43"/>
                  <a:gd name="T25" fmla="*/ 91 h 91"/>
                  <a:gd name="T26" fmla="*/ 43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43" y="56"/>
                    </a:moveTo>
                    <a:cubicBezTo>
                      <a:pt x="43" y="51"/>
                      <a:pt x="42" y="45"/>
                      <a:pt x="42" y="38"/>
                    </a:cubicBezTo>
                    <a:cubicBezTo>
                      <a:pt x="41" y="31"/>
                      <a:pt x="39" y="25"/>
                      <a:pt x="37" y="21"/>
                    </a:cubicBezTo>
                    <a:cubicBezTo>
                      <a:pt x="34" y="16"/>
                      <a:pt x="30" y="12"/>
                      <a:pt x="26" y="9"/>
                    </a:cubicBezTo>
                    <a:cubicBezTo>
                      <a:pt x="22" y="6"/>
                      <a:pt x="17" y="3"/>
                      <a:pt x="12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5"/>
                      <a:pt x="7" y="17"/>
                      <a:pt x="11" y="20"/>
                    </a:cubicBezTo>
                    <a:cubicBezTo>
                      <a:pt x="15" y="22"/>
                      <a:pt x="17" y="25"/>
                      <a:pt x="19" y="27"/>
                    </a:cubicBezTo>
                    <a:cubicBezTo>
                      <a:pt x="21" y="31"/>
                      <a:pt x="22" y="34"/>
                      <a:pt x="23" y="38"/>
                    </a:cubicBezTo>
                    <a:cubicBezTo>
                      <a:pt x="23" y="42"/>
                      <a:pt x="23" y="45"/>
                      <a:pt x="23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43" y="91"/>
                      <a:pt x="43" y="91"/>
                      <a:pt x="43" y="91"/>
                    </a:cubicBezTo>
                    <a:lnTo>
                      <a:pt x="43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691D8F-0AB4-4556-B68D-4B0FDD93CE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46939" y="2305935"/>
              <a:ext cx="257942" cy="250856"/>
              <a:chOff x="1497303" y="3247401"/>
              <a:chExt cx="368245" cy="358130"/>
            </a:xfrm>
            <a:solidFill>
              <a:srgbClr val="7D7572">
                <a:alpha val="50000"/>
              </a:srgbClr>
            </a:solidFill>
          </p:grpSpPr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DC982AC-D487-4A99-8EA2-6254EDD49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303" y="3251517"/>
                <a:ext cx="161926" cy="354014"/>
              </a:xfrm>
              <a:custGeom>
                <a:avLst/>
                <a:gdLst>
                  <a:gd name="T0" fmla="*/ 0 w 43"/>
                  <a:gd name="T1" fmla="*/ 56 h 91"/>
                  <a:gd name="T2" fmla="*/ 1 w 43"/>
                  <a:gd name="T3" fmla="*/ 38 h 91"/>
                  <a:gd name="T4" fmla="*/ 6 w 43"/>
                  <a:gd name="T5" fmla="*/ 21 h 91"/>
                  <a:gd name="T6" fmla="*/ 17 w 43"/>
                  <a:gd name="T7" fmla="*/ 9 h 91"/>
                  <a:gd name="T8" fmla="*/ 31 w 43"/>
                  <a:gd name="T9" fmla="*/ 0 h 91"/>
                  <a:gd name="T10" fmla="*/ 43 w 43"/>
                  <a:gd name="T11" fmla="*/ 14 h 91"/>
                  <a:gd name="T12" fmla="*/ 32 w 43"/>
                  <a:gd name="T13" fmla="*/ 20 h 91"/>
                  <a:gd name="T14" fmla="*/ 24 w 43"/>
                  <a:gd name="T15" fmla="*/ 27 h 91"/>
                  <a:gd name="T16" fmla="*/ 20 w 43"/>
                  <a:gd name="T17" fmla="*/ 38 h 91"/>
                  <a:gd name="T18" fmla="*/ 20 w 43"/>
                  <a:gd name="T19" fmla="*/ 49 h 91"/>
                  <a:gd name="T20" fmla="*/ 43 w 43"/>
                  <a:gd name="T21" fmla="*/ 49 h 91"/>
                  <a:gd name="T22" fmla="*/ 43 w 43"/>
                  <a:gd name="T23" fmla="*/ 91 h 91"/>
                  <a:gd name="T24" fmla="*/ 0 w 43"/>
                  <a:gd name="T25" fmla="*/ 91 h 91"/>
                  <a:gd name="T26" fmla="*/ 0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0" y="56"/>
                    </a:moveTo>
                    <a:cubicBezTo>
                      <a:pt x="0" y="51"/>
                      <a:pt x="0" y="45"/>
                      <a:pt x="1" y="38"/>
                    </a:cubicBezTo>
                    <a:cubicBezTo>
                      <a:pt x="2" y="31"/>
                      <a:pt x="4" y="25"/>
                      <a:pt x="6" y="21"/>
                    </a:cubicBezTo>
                    <a:cubicBezTo>
                      <a:pt x="9" y="16"/>
                      <a:pt x="13" y="12"/>
                      <a:pt x="17" y="9"/>
                    </a:cubicBezTo>
                    <a:cubicBezTo>
                      <a:pt x="21" y="6"/>
                      <a:pt x="26" y="3"/>
                      <a:pt x="31" y="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39" y="15"/>
                      <a:pt x="35" y="17"/>
                      <a:pt x="32" y="20"/>
                    </a:cubicBezTo>
                    <a:cubicBezTo>
                      <a:pt x="28" y="22"/>
                      <a:pt x="26" y="25"/>
                      <a:pt x="24" y="27"/>
                    </a:cubicBezTo>
                    <a:cubicBezTo>
                      <a:pt x="22" y="31"/>
                      <a:pt x="21" y="34"/>
                      <a:pt x="20" y="38"/>
                    </a:cubicBezTo>
                    <a:cubicBezTo>
                      <a:pt x="20" y="42"/>
                      <a:pt x="20" y="45"/>
                      <a:pt x="20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0" y="91"/>
                      <a:pt x="0" y="91"/>
                      <a:pt x="0" y="91"/>
                    </a:cubicBez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8E63F4AA-D7EF-4902-9302-0B0FA65AF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24" y="3247401"/>
                <a:ext cx="161924" cy="354013"/>
              </a:xfrm>
              <a:custGeom>
                <a:avLst/>
                <a:gdLst>
                  <a:gd name="T0" fmla="*/ 0 w 43"/>
                  <a:gd name="T1" fmla="*/ 56 h 91"/>
                  <a:gd name="T2" fmla="*/ 2 w 43"/>
                  <a:gd name="T3" fmla="*/ 38 h 91"/>
                  <a:gd name="T4" fmla="*/ 7 w 43"/>
                  <a:gd name="T5" fmla="*/ 21 h 91"/>
                  <a:gd name="T6" fmla="*/ 17 w 43"/>
                  <a:gd name="T7" fmla="*/ 9 h 91"/>
                  <a:gd name="T8" fmla="*/ 31 w 43"/>
                  <a:gd name="T9" fmla="*/ 0 h 91"/>
                  <a:gd name="T10" fmla="*/ 43 w 43"/>
                  <a:gd name="T11" fmla="*/ 14 h 91"/>
                  <a:gd name="T12" fmla="*/ 32 w 43"/>
                  <a:gd name="T13" fmla="*/ 20 h 91"/>
                  <a:gd name="T14" fmla="*/ 24 w 43"/>
                  <a:gd name="T15" fmla="*/ 27 h 91"/>
                  <a:gd name="T16" fmla="*/ 21 w 43"/>
                  <a:gd name="T17" fmla="*/ 38 h 91"/>
                  <a:gd name="T18" fmla="*/ 20 w 43"/>
                  <a:gd name="T19" fmla="*/ 49 h 91"/>
                  <a:gd name="T20" fmla="*/ 43 w 43"/>
                  <a:gd name="T21" fmla="*/ 49 h 91"/>
                  <a:gd name="T22" fmla="*/ 43 w 43"/>
                  <a:gd name="T23" fmla="*/ 91 h 91"/>
                  <a:gd name="T24" fmla="*/ 0 w 43"/>
                  <a:gd name="T25" fmla="*/ 91 h 91"/>
                  <a:gd name="T26" fmla="*/ 0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0" y="56"/>
                    </a:moveTo>
                    <a:cubicBezTo>
                      <a:pt x="0" y="51"/>
                      <a:pt x="1" y="45"/>
                      <a:pt x="2" y="38"/>
                    </a:cubicBezTo>
                    <a:cubicBezTo>
                      <a:pt x="2" y="31"/>
                      <a:pt x="4" y="25"/>
                      <a:pt x="7" y="21"/>
                    </a:cubicBezTo>
                    <a:cubicBezTo>
                      <a:pt x="9" y="16"/>
                      <a:pt x="13" y="12"/>
                      <a:pt x="17" y="9"/>
                    </a:cubicBezTo>
                    <a:cubicBezTo>
                      <a:pt x="22" y="6"/>
                      <a:pt x="26" y="3"/>
                      <a:pt x="31" y="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39" y="15"/>
                      <a:pt x="36" y="17"/>
                      <a:pt x="32" y="20"/>
                    </a:cubicBezTo>
                    <a:cubicBezTo>
                      <a:pt x="29" y="22"/>
                      <a:pt x="26" y="25"/>
                      <a:pt x="24" y="27"/>
                    </a:cubicBezTo>
                    <a:cubicBezTo>
                      <a:pt x="22" y="31"/>
                      <a:pt x="21" y="34"/>
                      <a:pt x="21" y="38"/>
                    </a:cubicBezTo>
                    <a:cubicBezTo>
                      <a:pt x="20" y="42"/>
                      <a:pt x="20" y="45"/>
                      <a:pt x="20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0" y="91"/>
                      <a:pt x="0" y="91"/>
                      <a:pt x="0" y="91"/>
                    </a:cubicBez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6934F1-11C3-4CFB-8D6B-6A21F7380137}"/>
              </a:ext>
            </a:extLst>
          </p:cNvPr>
          <p:cNvSpPr txBox="1"/>
          <p:nvPr/>
        </p:nvSpPr>
        <p:spPr>
          <a:xfrm>
            <a:off x="528843" y="2364708"/>
            <a:ext cx="12808187" cy="33971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겸손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통합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창의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탁월함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혁신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정신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고요함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너그러움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목적의식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내려놓음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사랑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알아차림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믿음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자비심충만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소신 진정성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경청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존경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명예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친밀감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공동체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친절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협력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원칙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자유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신중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풍요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위험감수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준비성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몰입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한결같음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끈기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전문성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윤리의식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적응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문제해결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품질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헌신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치유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단호함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균형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청결함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유연성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회복력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조화로움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즐거움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즐거움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놀이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아름다움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평온함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모험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봉사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2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062E23E7-66A2-40A2-91BB-0C56A78ADF6B}"/>
              </a:ext>
            </a:extLst>
          </p:cNvPr>
          <p:cNvSpPr txBox="1">
            <a:spLocks/>
          </p:cNvSpPr>
          <p:nvPr/>
        </p:nvSpPr>
        <p:spPr>
          <a:xfrm>
            <a:off x="6826244" y="141480"/>
            <a:ext cx="4705357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                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BC8C61-7F99-450F-8148-663215342F6D}"/>
              </a:ext>
            </a:extLst>
          </p:cNvPr>
          <p:cNvGraphicFramePr>
            <a:graphicFrameLocks noGrp="1"/>
          </p:cNvGraphicFramePr>
          <p:nvPr/>
        </p:nvGraphicFramePr>
        <p:xfrm>
          <a:off x="639098" y="992642"/>
          <a:ext cx="11416522" cy="564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871">
                  <a:extLst>
                    <a:ext uri="{9D8B030D-6E8A-4147-A177-3AD203B41FA5}">
                      <a16:colId xmlns:a16="http://schemas.microsoft.com/office/drawing/2014/main" val="47730034"/>
                    </a:ext>
                  </a:extLst>
                </a:gridCol>
                <a:gridCol w="2988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19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 VALUES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인생에서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중요한 가치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1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=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힘들어도 참을 수 있는 동기부여 요소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3330"/>
                  </a:ext>
                </a:extLst>
              </a:tr>
              <a:tr h="41991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전문성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인정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돈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나에게 이 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VALUE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 뜻하는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구체적 의미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D2501BB6-7C44-4F51-B8DD-E91792B7E988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66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FD69128-D722-4614-836D-2C18038C578D}"/>
              </a:ext>
            </a:extLst>
          </p:cNvPr>
          <p:cNvSpPr txBox="1">
            <a:spLocks/>
          </p:cNvSpPr>
          <p:nvPr/>
        </p:nvSpPr>
        <p:spPr>
          <a:xfrm>
            <a:off x="6826242" y="141480"/>
            <a:ext cx="4156795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                 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C68647-273D-4060-9CA2-5D57E0E20240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C4CF582-74C7-4EBB-9953-E81D2564582A}"/>
              </a:ext>
            </a:extLst>
          </p:cNvPr>
          <p:cNvGraphicFramePr>
            <a:graphicFrameLocks noGrp="1"/>
          </p:cNvGraphicFramePr>
          <p:nvPr/>
        </p:nvGraphicFramePr>
        <p:xfrm>
          <a:off x="493958" y="992645"/>
          <a:ext cx="11416519" cy="558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303">
                  <a:extLst>
                    <a:ext uri="{9D8B030D-6E8A-4147-A177-3AD203B41FA5}">
                      <a16:colId xmlns:a16="http://schemas.microsoft.com/office/drawing/2014/main" val="47730034"/>
                    </a:ext>
                  </a:extLst>
                </a:gridCol>
                <a:gridCol w="8601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고려한 나의 직무는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이유는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고려한 기업종류는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이유는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3330"/>
                  </a:ext>
                </a:extLst>
              </a:tr>
              <a:tr h="1345689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고려한 업종은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이유는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2162"/>
                  </a:ext>
                </a:extLst>
              </a:tr>
              <a:tr h="140199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63247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7455684F-F70A-4EA5-90AC-98A8A43089CA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8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8725A3-92D9-4882-ABCC-E8CCE23494DE}"/>
              </a:ext>
            </a:extLst>
          </p:cNvPr>
          <p:cNvGraphicFramePr>
            <a:graphicFrameLocks noGrp="1"/>
          </p:cNvGraphicFramePr>
          <p:nvPr/>
        </p:nvGraphicFramePr>
        <p:xfrm>
          <a:off x="566820" y="2288676"/>
          <a:ext cx="10716128" cy="448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369">
                  <a:extLst>
                    <a:ext uri="{9D8B030D-6E8A-4147-A177-3AD203B41FA5}">
                      <a16:colId xmlns:a16="http://schemas.microsoft.com/office/drawing/2014/main" val="2671189660"/>
                    </a:ext>
                  </a:extLst>
                </a:gridCol>
                <a:gridCol w="460943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482332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꿈과비전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꿈과비전을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이루기 위한 액션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91305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년이내</a:t>
                      </a:r>
                      <a:endParaRPr lang="en-US" altLang="ko-KR" sz="15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년이내</a:t>
                      </a:r>
                      <a:endParaRPr lang="en-US" altLang="ko-KR" sz="15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D1A1EE-CDA5-486E-976D-DA7F246D2B66}"/>
              </a:ext>
            </a:extLst>
          </p:cNvPr>
          <p:cNvSpPr txBox="1"/>
          <p:nvPr/>
        </p:nvSpPr>
        <p:spPr>
          <a:xfrm>
            <a:off x="203200" y="1071708"/>
            <a:ext cx="118818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중시하는 가치들 기반으로 인생 목적을 달성하기 위해 마음속에 품고 있는 꿈과 비전은 무엇입니까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  <a:highlight>
                  <a:srgbClr val="F2F2F2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sz="20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관점에서 나에게 아무런 제약과 조건이 없다고 생각하고 꿈과 비전을 자유롭게 적습니다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그 꿈과 비전을 이루고자 한다면 언제까지 어떤 목표들이 달성되야 하는지 적습니다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724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68311-698F-44C6-BC60-5C9C912F92F1}"/>
              </a:ext>
            </a:extLst>
          </p:cNvPr>
          <p:cNvSpPr txBox="1"/>
          <p:nvPr/>
        </p:nvSpPr>
        <p:spPr>
          <a:xfrm>
            <a:off x="406400" y="1069467"/>
            <a:ext cx="2427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SKETCH 2022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CEE58F-FD3E-4771-848E-F17C39282916}"/>
              </a:ext>
            </a:extLst>
          </p:cNvPr>
          <p:cNvGraphicFramePr>
            <a:graphicFrameLocks noGrp="1"/>
          </p:cNvGraphicFramePr>
          <p:nvPr/>
        </p:nvGraphicFramePr>
        <p:xfrm>
          <a:off x="1048084" y="1600518"/>
          <a:ext cx="10416674" cy="5044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745">
                  <a:extLst>
                    <a:ext uri="{9D8B030D-6E8A-4147-A177-3AD203B41FA5}">
                      <a16:colId xmlns:a16="http://schemas.microsoft.com/office/drawing/2014/main" val="2671189660"/>
                    </a:ext>
                  </a:extLst>
                </a:gridCol>
                <a:gridCol w="380489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344103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1800409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5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162187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        </a:t>
                      </a:r>
                      <a:r>
                        <a:rPr lang="en-US" altLang="ko-KR" sz="2100" dirty="0">
                          <a:solidFill>
                            <a:schemeClr val="accent6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SKETCH 2022</a:t>
                      </a:r>
                      <a:endParaRPr lang="en-US" altLang="ko-KR" sz="1500" dirty="0">
                        <a:solidFill>
                          <a:schemeClr val="accent6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5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  <a:tr h="162187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5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5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8333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F2F56C-345A-4B34-BC65-8665FF413C7E}"/>
              </a:ext>
            </a:extLst>
          </p:cNvPr>
          <p:cNvSpPr txBox="1"/>
          <p:nvPr/>
        </p:nvSpPr>
        <p:spPr>
          <a:xfrm>
            <a:off x="-478723" y="161121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배움과 성장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C5852-7728-484F-A627-522948CC79CE}"/>
              </a:ext>
            </a:extLst>
          </p:cNvPr>
          <p:cNvSpPr txBox="1"/>
          <p:nvPr/>
        </p:nvSpPr>
        <p:spPr>
          <a:xfrm>
            <a:off x="3048000" y="164155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마음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정신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64069-B66B-4AD1-8C65-F6079BEE6D20}"/>
              </a:ext>
            </a:extLst>
          </p:cNvPr>
          <p:cNvSpPr txBox="1"/>
          <p:nvPr/>
        </p:nvSpPr>
        <p:spPr>
          <a:xfrm>
            <a:off x="6726991" y="161121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56B68-3211-4F99-9C42-94C68954440D}"/>
              </a:ext>
            </a:extLst>
          </p:cNvPr>
          <p:cNvSpPr txBox="1"/>
          <p:nvPr/>
        </p:nvSpPr>
        <p:spPr>
          <a:xfrm>
            <a:off x="-478723" y="34290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51986-D9C4-4117-9276-45FEAB2FA351}"/>
              </a:ext>
            </a:extLst>
          </p:cNvPr>
          <p:cNvSpPr txBox="1"/>
          <p:nvPr/>
        </p:nvSpPr>
        <p:spPr>
          <a:xfrm>
            <a:off x="6726991" y="34290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4F0DB-A6EB-42BA-9BE6-1745A2F3DFF9}"/>
              </a:ext>
            </a:extLst>
          </p:cNvPr>
          <p:cNvSpPr txBox="1"/>
          <p:nvPr/>
        </p:nvSpPr>
        <p:spPr>
          <a:xfrm>
            <a:off x="-478723" y="50368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9DCB4-3252-430D-A62F-93250AEEABC6}"/>
              </a:ext>
            </a:extLst>
          </p:cNvPr>
          <p:cNvSpPr txBox="1"/>
          <p:nvPr/>
        </p:nvSpPr>
        <p:spPr>
          <a:xfrm>
            <a:off x="2941656" y="506212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113D8-C51B-48B0-8F21-F7B740C8644D}"/>
              </a:ext>
            </a:extLst>
          </p:cNvPr>
          <p:cNvSpPr txBox="1"/>
          <p:nvPr/>
        </p:nvSpPr>
        <p:spPr>
          <a:xfrm>
            <a:off x="6726991" y="50368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즐거움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취미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F2294-5E23-40A2-AE43-612A0FFC292D}"/>
              </a:ext>
            </a:extLst>
          </p:cNvPr>
          <p:cNvSpPr txBox="1"/>
          <p:nvPr/>
        </p:nvSpPr>
        <p:spPr>
          <a:xfrm>
            <a:off x="2895736" y="943928"/>
            <a:ext cx="73579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꿈꾸는 삶을 이루기 위해 나는 어떠한 변화를 추구해야 할까요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LIFE MANAGEMENT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적절한 균형을 이루고 있나요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673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6CD276-DDAB-49D0-BB10-12D7D36CB9E0}"/>
              </a:ext>
            </a:extLst>
          </p:cNvPr>
          <p:cNvGraphicFramePr>
            <a:graphicFrameLocks noGrp="1"/>
          </p:cNvGraphicFramePr>
          <p:nvPr/>
        </p:nvGraphicFramePr>
        <p:xfrm>
          <a:off x="1935747" y="2056594"/>
          <a:ext cx="9432759" cy="466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43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482332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50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목적달성을 가로막는 나의 사고패턴들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어떠한 사고패턴으로 나의 고정관념을 변화시킬 것인가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91305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latinLnBrk="1"/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8"/>
            <a:ext cx="11881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마음이 내 인생 전부를 좌우합니다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2022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나의 마음에 어떠한 변화를 추구해야 할지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문장들을 마음에 </a:t>
            </a:r>
            <a:r>
              <a:rPr lang="ko-KR" altLang="en-US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새겨량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할지 적어봅니다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의식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잠재의식에서 성공과 행복을 가로막고 있는 부정적인 생각들을 몰아내지 않으면 성공과 행복에 도달할 수 없습니다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12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6CD276-DDAB-49D0-BB10-12D7D36CB9E0}"/>
              </a:ext>
            </a:extLst>
          </p:cNvPr>
          <p:cNvGraphicFramePr>
            <a:graphicFrameLocks noGrp="1"/>
          </p:cNvGraphicFramePr>
          <p:nvPr/>
        </p:nvGraphicFramePr>
        <p:xfrm>
          <a:off x="1935747" y="2056593"/>
          <a:ext cx="9432759" cy="4160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43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482332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2080081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WISE SAYING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70B9-4FC1-42CB-9D2C-9573DD1646F5}"/>
              </a:ext>
            </a:extLst>
          </p:cNvPr>
          <p:cNvSpPr txBox="1"/>
          <p:nvPr/>
        </p:nvSpPr>
        <p:spPr>
          <a:xfrm>
            <a:off x="2386132" y="1133263"/>
            <a:ext cx="9389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마음에 품고 방향이 흔들리지 않도록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마음가짐을 지켜 나가는데 도움이 될 명언들을 </a:t>
            </a:r>
            <a:r>
              <a:rPr lang="ko-KR" altLang="en-US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적어놓고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주기적으로 읽습니다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명언도 적어보세요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37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TIME MANAGEMENT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70B9-4FC1-42CB-9D2C-9573DD1646F5}"/>
              </a:ext>
            </a:extLst>
          </p:cNvPr>
          <p:cNvSpPr txBox="1"/>
          <p:nvPr/>
        </p:nvSpPr>
        <p:spPr>
          <a:xfrm>
            <a:off x="3538453" y="1024249"/>
            <a:ext cx="83665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것은 시간 안에서 이루어집니다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평일과 주말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하루하루의 시간 관리를 어떻게 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하느냐에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따라 나의 인생이 결정됩니다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한 해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 없이 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흘려보내거나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계획과 달리 낭비한 시간들이 어디에서 얼만큼 발생하였는지 되돌아보고 새로 목표한 바들을 성취하기 위해 어느 정도의 시간이 필요한지 측정해보세요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3EC023C-9CD6-431F-B96F-66F8C979F5C5}"/>
              </a:ext>
            </a:extLst>
          </p:cNvPr>
          <p:cNvGraphicFramePr>
            <a:graphicFrameLocks noGrp="1"/>
          </p:cNvGraphicFramePr>
          <p:nvPr/>
        </p:nvGraphicFramePr>
        <p:xfrm>
          <a:off x="770022" y="2255739"/>
          <a:ext cx="10651958" cy="166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451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3699431397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2536201176"/>
                    </a:ext>
                  </a:extLst>
                </a:gridCol>
                <a:gridCol w="2754605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낭비항목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하루평균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*30)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연간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*12)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66998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12332"/>
                  </a:ext>
                </a:extLst>
              </a:tr>
              <a:tr h="66998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14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ADD6CFB-9066-46A7-A0AE-100FFA71D1D4}"/>
              </a:ext>
            </a:extLst>
          </p:cNvPr>
          <p:cNvGraphicFramePr>
            <a:graphicFrameLocks noGrp="1"/>
          </p:cNvGraphicFramePr>
          <p:nvPr/>
        </p:nvGraphicFramePr>
        <p:xfrm>
          <a:off x="770022" y="4602262"/>
          <a:ext cx="10651958" cy="218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451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3699431397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2536201176"/>
                    </a:ext>
                  </a:extLst>
                </a:gridCol>
                <a:gridCol w="2754605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낭비항목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하루평균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*30)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연간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*12)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93020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12332"/>
                  </a:ext>
                </a:extLst>
              </a:tr>
              <a:tr h="93020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1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875605-3FF4-4C30-85E1-581824A4C6A5}"/>
              </a:ext>
            </a:extLst>
          </p:cNvPr>
          <p:cNvSpPr txBox="1"/>
          <p:nvPr/>
        </p:nvSpPr>
        <p:spPr>
          <a:xfrm>
            <a:off x="2695074" y="4051281"/>
            <a:ext cx="9389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목표달성을 위해 필요한 시간은</a:t>
            </a:r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240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1144</Words>
  <Application>Microsoft Office PowerPoint</Application>
  <PresentationFormat>와이드스크린</PresentationFormat>
  <Paragraphs>257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NanumGothic</vt:lpstr>
      <vt:lpstr>나눔스퀘어 Bold</vt:lpstr>
      <vt:lpstr>나눔스퀘어 ExtraBold</vt:lpstr>
      <vt:lpstr>맑은 고딕</vt:lpstr>
      <vt:lpstr>바탕체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chae yoon</dc:creator>
  <cp:lastModifiedBy>김태호</cp:lastModifiedBy>
  <cp:revision>5</cp:revision>
  <dcterms:created xsi:type="dcterms:W3CDTF">2022-10-23T15:29:38Z</dcterms:created>
  <dcterms:modified xsi:type="dcterms:W3CDTF">2022-11-18T09:13:05Z</dcterms:modified>
</cp:coreProperties>
</file>