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57" r:id="rId3"/>
    <p:sldId id="258" r:id="rId4"/>
    <p:sldId id="259" r:id="rId5"/>
    <p:sldId id="272" r:id="rId6"/>
    <p:sldId id="260" r:id="rId7"/>
    <p:sldId id="271" r:id="rId8"/>
    <p:sldId id="262" r:id="rId9"/>
    <p:sldId id="263" r:id="rId10"/>
    <p:sldId id="273" r:id="rId11"/>
    <p:sldId id="274" r:id="rId12"/>
    <p:sldId id="265" r:id="rId13"/>
    <p:sldId id="266" r:id="rId14"/>
    <p:sldId id="270" r:id="rId15"/>
    <p:sldId id="267" r:id="rId16"/>
  </p:sldIdLst>
  <p:sldSz cx="9144000" cy="6858000" type="screen4x3"/>
  <p:notesSz cx="9144000" cy="6858000"/>
  <p:embeddedFontLst>
    <p:embeddedFont>
      <p:font typeface="Century Schoolbook" panose="02040604050505020304" pitchFamily="18" charset="0"/>
      <p:regular r:id="rId18"/>
      <p:bold r:id="rId19"/>
      <p:italic r:id="rId20"/>
      <p:boldItalic r:id="rId21"/>
    </p:embeddedFont>
    <p:embeddedFont>
      <p:font typeface="Poppins" panose="00000500000000000000" pitchFamily="2" charset="0"/>
      <p:regular r:id="rId22"/>
      <p:bold r:id="rId23"/>
      <p:italic r:id="rId24"/>
      <p:boldItalic r:id="rId25"/>
    </p:embeddedFont>
    <p:embeddedFont>
      <p:font typeface="Poppins Medium" panose="00000600000000000000" pitchFamily="2" charset="0"/>
      <p:regular r:id="rId26"/>
      <p:bold r:id="rId27"/>
      <p:italic r:id="rId28"/>
      <p:boldItalic r:id="rId29"/>
    </p:embeddedFont>
    <p:embeddedFont>
      <p:font typeface="Verdana" panose="020B060403050404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81" d="100"/>
          <a:sy n="81" d="100"/>
        </p:scale>
        <p:origin x="1498" y="53"/>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21" Type="http://schemas.openxmlformats.org/officeDocument/2006/relationships/font" Target="fonts/font4.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font" Target="fonts/font1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font" Target="fonts/font15.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font" Target="fonts/font1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font" Target="fonts/font13.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L="914400" marR="0" lvl="1"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L="1371600" marR="0" lvl="2"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L="1828800" marR="0" lvl="3"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L="2286000" marR="0" lvl="4"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L="2743200" marR="0" lvl="5"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L="3200400" marR="0" lvl="6"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L="3657600" marR="0" lvl="7"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L="4114800" marR="0" lvl="8" indent="-298450" algn="l" rtl="0">
              <a:lnSpc>
                <a:spcPct val="100000"/>
              </a:lnSpc>
              <a:spcBef>
                <a:spcPts val="0"/>
              </a:spcBef>
              <a:spcAft>
                <a:spcPts val="0"/>
              </a:spcAft>
              <a:buClr>
                <a:srgbClr val="000000"/>
              </a:buClr>
              <a:buSzPts val="1100"/>
              <a:buFont typeface="Arial" panose="020B0604020202020204"/>
              <a:buChar char="■"/>
              <a:defRPr sz="11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
        <p:cNvGrpSpPr/>
        <p:nvPr/>
      </p:nvGrpSpPr>
      <p:grpSpPr>
        <a:xfrm>
          <a:off x="0" y="0"/>
          <a:ext cx="0" cy="0"/>
          <a:chOff x="0" y="0"/>
          <a:chExt cx="0" cy="0"/>
        </a:xfrm>
      </p:grpSpPr>
      <p:sp>
        <p:nvSpPr>
          <p:cNvPr id="43" name="Google Shape;43;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44" name="Google Shape;44;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1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5cc8714c89_2_3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1" name="Google Shape;141;g5cc8714c89_2_3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0: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0" name="Google Shape;150;p1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g5cc8714c89_0_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4" name="Google Shape;54;g5cc8714c89_0_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3" name="Google Shape;63;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p6: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8: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4" name="Google Shape;84;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9: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7" name="Google Shape;97;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7: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6" name="Google Shape;106;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1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4"/>
        <p:cNvGrpSpPr/>
        <p:nvPr/>
      </p:nvGrpSpPr>
      <p:grpSpPr>
        <a:xfrm>
          <a:off x="0" y="0"/>
          <a:ext cx="0" cy="0"/>
          <a:chOff x="0" y="0"/>
          <a:chExt cx="0" cy="0"/>
        </a:xfrm>
      </p:grpSpPr>
      <p:sp>
        <p:nvSpPr>
          <p:cNvPr id="15" name="Google Shape;15;p28"/>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8"/>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sz="2400" b="0" i="0">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7" name="Google Shape;17;p28"/>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8"/>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20"/>
        <p:cNvGrpSpPr/>
        <p:nvPr/>
      </p:nvGrpSpPr>
      <p:grpSpPr>
        <a:xfrm>
          <a:off x="0" y="0"/>
          <a:ext cx="0" cy="0"/>
          <a:chOff x="0" y="0"/>
          <a:chExt cx="0" cy="0"/>
        </a:xfrm>
      </p:grpSpPr>
      <p:sp>
        <p:nvSpPr>
          <p:cNvPr id="21" name="Google Shape;21;p29"/>
          <p:cNvSpPr txBox="1">
            <a:spLocks noGrp="1"/>
          </p:cNvSpPr>
          <p:nvPr>
            <p:ph type="ctrTitle"/>
          </p:nvPr>
        </p:nvSpPr>
        <p:spPr>
          <a:xfrm>
            <a:off x="803554" y="214706"/>
            <a:ext cx="7536891" cy="12446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000" b="1" i="0">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9"/>
          <p:cNvSpPr txBox="1">
            <a:spLocks noGrp="1"/>
          </p:cNvSpPr>
          <p:nvPr>
            <p:ph type="subTitle" idx="1"/>
          </p:nvPr>
        </p:nvSpPr>
        <p:spPr>
          <a:xfrm>
            <a:off x="1371600" y="3840480"/>
            <a:ext cx="6400800" cy="17145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29"/>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29"/>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5" name="Google Shape;25;p2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26"/>
        <p:cNvGrpSpPr/>
        <p:nvPr/>
      </p:nvGrpSpPr>
      <p:grpSpPr>
        <a:xfrm>
          <a:off x="0" y="0"/>
          <a:ext cx="0" cy="0"/>
          <a:chOff x="0" y="0"/>
          <a:chExt cx="0" cy="0"/>
        </a:xfrm>
      </p:grpSpPr>
      <p:sp>
        <p:nvSpPr>
          <p:cNvPr id="27" name="Google Shape;27;p30"/>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30"/>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30"/>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3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31"/>
        <p:cNvGrpSpPr/>
        <p:nvPr/>
      </p:nvGrpSpPr>
      <p:grpSpPr>
        <a:xfrm>
          <a:off x="0" y="0"/>
          <a:ext cx="0" cy="0"/>
          <a:chOff x="0" y="0"/>
          <a:chExt cx="0" cy="0"/>
        </a:xfrm>
      </p:grpSpPr>
      <p:sp>
        <p:nvSpPr>
          <p:cNvPr id="32" name="Google Shape;32;p31"/>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31"/>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31"/>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p:cSld name="Two Content">
    <p:spTree>
      <p:nvGrpSpPr>
        <p:cNvPr id="1" name="Shape 35"/>
        <p:cNvGrpSpPr/>
        <p:nvPr/>
      </p:nvGrpSpPr>
      <p:grpSpPr>
        <a:xfrm>
          <a:off x="0" y="0"/>
          <a:ext cx="0" cy="0"/>
          <a:chOff x="0" y="0"/>
          <a:chExt cx="0" cy="0"/>
        </a:xfrm>
      </p:grpSpPr>
      <p:sp>
        <p:nvSpPr>
          <p:cNvPr id="36" name="Google Shape;36;p32"/>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4400" b="1" i="0">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32"/>
          <p:cNvSpPr txBox="1">
            <a:spLocks noGrp="1"/>
          </p:cNvSpPr>
          <p:nvPr>
            <p:ph type="body" idx="1"/>
          </p:nvPr>
        </p:nvSpPr>
        <p:spPr>
          <a:xfrm>
            <a:off x="45720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8" name="Google Shape;38;p32"/>
          <p:cNvSpPr txBox="1">
            <a:spLocks noGrp="1"/>
          </p:cNvSpPr>
          <p:nvPr>
            <p:ph type="body" idx="2"/>
          </p:nvPr>
        </p:nvSpPr>
        <p:spPr>
          <a:xfrm>
            <a:off x="4709160" y="1577340"/>
            <a:ext cx="3977640" cy="4526280"/>
          </a:xfrm>
          <a:prstGeom prst="rect">
            <a:avLst/>
          </a:prstGeom>
          <a:noFill/>
          <a:ln>
            <a:noFill/>
          </a:ln>
        </p:spPr>
        <p:txBody>
          <a:bodyPr spcFirstLastPara="1" wrap="square" lIns="0" tIns="0" rIns="0" bIns="0" anchor="t" anchorCtr="0">
            <a:spAutoFit/>
          </a:bodyPr>
          <a:lstStyle>
            <a:lvl1pPr marL="457200" lvl="0" indent="-228600" algn="l">
              <a:lnSpc>
                <a:spcPct val="100000"/>
              </a:lnSpc>
              <a:spcBef>
                <a:spcPts val="0"/>
              </a:spcBef>
              <a:spcAft>
                <a:spcPts val="0"/>
              </a:spcAft>
              <a:buSzPts val="1400"/>
              <a:buNone/>
              <a:defRPr/>
            </a:lvl1pPr>
            <a:lvl2pPr marL="914400" lvl="1" indent="-228600" algn="l">
              <a:lnSpc>
                <a:spcPct val="100000"/>
              </a:lnSpc>
              <a:spcBef>
                <a:spcPts val="0"/>
              </a:spcBef>
              <a:spcAft>
                <a:spcPts val="0"/>
              </a:spcAft>
              <a:buSzPts val="1400"/>
              <a:buNone/>
              <a:defRPr/>
            </a:lvl2pPr>
            <a:lvl3pPr marL="1371600" lvl="2" indent="-228600" algn="l">
              <a:lnSpc>
                <a:spcPct val="100000"/>
              </a:lnSpc>
              <a:spcBef>
                <a:spcPts val="0"/>
              </a:spcBef>
              <a:spcAft>
                <a:spcPts val="0"/>
              </a:spcAft>
              <a:buSzPts val="1400"/>
              <a:buNone/>
              <a:defRPr/>
            </a:lvl3pPr>
            <a:lvl4pPr marL="1828800" lvl="3" indent="-228600" algn="l">
              <a:lnSpc>
                <a:spcPct val="100000"/>
              </a:lnSpc>
              <a:spcBef>
                <a:spcPts val="0"/>
              </a:spcBef>
              <a:spcAft>
                <a:spcPts val="0"/>
              </a:spcAft>
              <a:buSzPts val="1400"/>
              <a:buNone/>
              <a:defRPr/>
            </a:lvl4pPr>
            <a:lvl5pPr marL="2286000" lvl="4" indent="-228600" algn="l">
              <a:lnSpc>
                <a:spcPct val="100000"/>
              </a:lnSpc>
              <a:spcBef>
                <a:spcPts val="0"/>
              </a:spcBef>
              <a:spcAft>
                <a:spcPts val="0"/>
              </a:spcAft>
              <a:buSzPts val="1400"/>
              <a:buNone/>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39" name="Google Shape;39;p32"/>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sz="1800" b="1" i="0">
                <a:solidFill>
                  <a:srgbClr val="00006C"/>
                </a:solidFill>
                <a:latin typeface="Arial" panose="020B0604020202020204"/>
                <a:ea typeface="Arial" panose="020B0604020202020204"/>
                <a:cs typeface="Arial" panose="020B0604020202020204"/>
                <a:sym typeface="Arial" panose="020B0604020202020204"/>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32"/>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1400"/>
              <a:buNone/>
              <a:defRPr>
                <a:solidFill>
                  <a:srgbClr val="888888"/>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1" name="Google Shape;41;p3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7"/>
          <p:cNvSpPr/>
          <p:nvPr/>
        </p:nvSpPr>
        <p:spPr>
          <a:xfrm>
            <a:off x="0" y="5816578"/>
            <a:ext cx="1062142" cy="1041418"/>
          </a:xfrm>
          <a:prstGeom prst="rect">
            <a:avLst/>
          </a:prstGeom>
          <a:blipFill rotWithShape="1">
            <a:blip r:embed="rId7"/>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7" name="Google Shape;7;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solidFill>
            <a:srgbClr val="00006C"/>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 name="Google Shape;8;p27"/>
          <p:cNvSpPr/>
          <p:nvPr/>
        </p:nvSpPr>
        <p:spPr>
          <a:xfrm>
            <a:off x="0" y="5638800"/>
            <a:ext cx="9144000" cy="152400"/>
          </a:xfrm>
          <a:custGeom>
            <a:avLst/>
            <a:gdLst/>
            <a:ahLst/>
            <a:cxnLst/>
            <a:rect l="l" t="t" r="r" b="b"/>
            <a:pathLst>
              <a:path w="9144000" h="152400" extrusionOk="0">
                <a:moveTo>
                  <a:pt x="0" y="152400"/>
                </a:moveTo>
                <a:lnTo>
                  <a:pt x="9144000" y="152400"/>
                </a:lnTo>
                <a:lnTo>
                  <a:pt x="9144000" y="0"/>
                </a:lnTo>
                <a:lnTo>
                  <a:pt x="0" y="0"/>
                </a:lnTo>
                <a:lnTo>
                  <a:pt x="0" y="152400"/>
                </a:lnTo>
                <a:close/>
              </a:path>
            </a:pathLst>
          </a:custGeom>
          <a:noFill/>
          <a:ln w="9525" cap="flat" cmpd="sng">
            <a:solidFill>
              <a:srgbClr val="000000"/>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rgbClr val="000000"/>
              </a:buClr>
              <a:buSzPts val="1800"/>
              <a:buFont typeface="Arial" panose="020B0604020202020204"/>
              <a:buNone/>
            </a:pPr>
            <a:endParaRPr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 name="Google Shape;9;p27"/>
          <p:cNvSpPr txBox="1">
            <a:spLocks noGrp="1"/>
          </p:cNvSpPr>
          <p:nvPr>
            <p:ph type="title"/>
          </p:nvPr>
        </p:nvSpPr>
        <p:spPr>
          <a:xfrm>
            <a:off x="1753870" y="482930"/>
            <a:ext cx="5636259" cy="69723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4400" b="1" i="0" u="none" strike="noStrike" cap="none">
                <a:solidFill>
                  <a:schemeClr val="hlink"/>
                </a:solidFill>
                <a:latin typeface="Century Schoolbook" panose="02040604050505020304"/>
                <a:ea typeface="Century Schoolbook" panose="02040604050505020304"/>
                <a:cs typeface="Century Schoolbook" panose="02040604050505020304"/>
                <a:sym typeface="Century Schoolbook" panose="020406040505050203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0" name="Google Shape;10;p27"/>
          <p:cNvSpPr txBox="1">
            <a:spLocks noGrp="1"/>
          </p:cNvSpPr>
          <p:nvPr>
            <p:ph type="body" idx="1"/>
          </p:nvPr>
        </p:nvSpPr>
        <p:spPr>
          <a:xfrm>
            <a:off x="535940" y="1570180"/>
            <a:ext cx="8073390" cy="3409315"/>
          </a:xfrm>
          <a:prstGeom prst="rect">
            <a:avLst/>
          </a:prstGeom>
          <a:noFill/>
          <a:ln>
            <a:noFill/>
          </a:ln>
        </p:spPr>
        <p:txBody>
          <a:bodyPr spcFirstLastPara="1" wrap="square" lIns="0" tIns="0" rIns="0" bIns="0" anchor="t" anchorCtr="0">
            <a:sp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2400" b="0" i="0" u="none" strike="noStrike" cap="none">
                <a:solidFill>
                  <a:schemeClr val="dk1"/>
                </a:solidFill>
                <a:latin typeface="Century Schoolbook" panose="02040604050505020304"/>
                <a:ea typeface="Century Schoolbook" panose="02040604050505020304"/>
                <a:cs typeface="Century Schoolbook" panose="02040604050505020304"/>
                <a:sym typeface="Century Schoolbook" panose="020406040505050203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1" name="Google Shape;11;p27"/>
          <p:cNvSpPr txBox="1">
            <a:spLocks noGrp="1"/>
          </p:cNvSpPr>
          <p:nvPr>
            <p:ph type="ftr" idx="11"/>
          </p:nvPr>
        </p:nvSpPr>
        <p:spPr>
          <a:xfrm>
            <a:off x="1379347" y="5917197"/>
            <a:ext cx="7220584" cy="768984"/>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1800" b="1" i="0" u="none" strike="noStrike" cap="none">
                <a:solidFill>
                  <a:srgbClr val="00006C"/>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27"/>
          <p:cNvSpPr txBox="1">
            <a:spLocks noGrp="1"/>
          </p:cNvSpPr>
          <p:nvPr>
            <p:ph type="dt" idx="10"/>
          </p:nvPr>
        </p:nvSpPr>
        <p:spPr>
          <a:xfrm>
            <a:off x="457200" y="6377940"/>
            <a:ext cx="2103120" cy="342900"/>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2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800"/>
              <a:buFont typeface="Arial" panose="020B0604020202020204"/>
              <a:buNone/>
              <a:defRPr sz="18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t>‹#›</a:t>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5"/>
        <p:cNvGrpSpPr/>
        <p:nvPr/>
      </p:nvGrpSpPr>
      <p:grpSpPr>
        <a:xfrm>
          <a:off x="0" y="0"/>
          <a:ext cx="0" cy="0"/>
          <a:chOff x="0" y="0"/>
          <a:chExt cx="0" cy="0"/>
        </a:xfrm>
      </p:grpSpPr>
      <p:sp>
        <p:nvSpPr>
          <p:cNvPr id="46" name="Google Shape;46;p2"/>
          <p:cNvSpPr txBox="1"/>
          <p:nvPr/>
        </p:nvSpPr>
        <p:spPr>
          <a:xfrm>
            <a:off x="1280160" y="5943053"/>
            <a:ext cx="7496601"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panose="020B0604020202020204"/>
              <a:buNone/>
            </a:pPr>
            <a:r>
              <a:rPr lang="en-US"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 MITSOC, Loni Kalbhor</a:t>
            </a:r>
            <a:endParaRPr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7" name="Google Shape;47;p2"/>
          <p:cNvSpPr/>
          <p:nvPr/>
        </p:nvSpPr>
        <p:spPr>
          <a:xfrm>
            <a:off x="2514600" y="3840480"/>
            <a:ext cx="3733800" cy="338700"/>
          </a:xfrm>
          <a:prstGeom prst="rect">
            <a:avLst/>
          </a:prstGeom>
          <a:noFill/>
          <a:ln>
            <a:noFill/>
          </a:ln>
        </p:spPr>
        <p:txBody>
          <a:bodyPr spcFirstLastPara="1" wrap="square" lIns="91425" tIns="45700" rIns="91425" bIns="45700" anchor="t" anchorCtr="0">
            <a:noAutofit/>
          </a:bodyPr>
          <a:lstStyle/>
          <a:p>
            <a:pPr marL="639445" marR="0" lvl="0" indent="-518795" algn="l" rtl="0">
              <a:lnSpc>
                <a:spcPct val="100000"/>
              </a:lnSpc>
              <a:spcBef>
                <a:spcPts val="0"/>
              </a:spcBef>
              <a:spcAft>
                <a:spcPts val="0"/>
              </a:spcAft>
              <a:buClr>
                <a:srgbClr val="000000"/>
              </a:buClr>
              <a:buSzPts val="1600"/>
              <a:buFont typeface="Arial" panose="020B0604020202020204"/>
              <a:buNone/>
            </a:pPr>
            <a:endParaRPr sz="16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48" name="Google Shape;48;p2"/>
          <p:cNvSpPr txBox="1">
            <a:spLocks noGrp="1"/>
          </p:cNvSpPr>
          <p:nvPr>
            <p:ph type="title"/>
          </p:nvPr>
        </p:nvSpPr>
        <p:spPr>
          <a:xfrm>
            <a:off x="267300" y="1951900"/>
            <a:ext cx="8609400" cy="553720"/>
          </a:xfrm>
          <a:prstGeom prst="rect">
            <a:avLst/>
          </a:prstGeom>
          <a:noFill/>
          <a:ln>
            <a:noFill/>
          </a:ln>
        </p:spPr>
        <p:txBody>
          <a:bodyPr spcFirstLastPara="1" wrap="square" lIns="0" tIns="0" rIns="0" bIns="0" anchor="t" anchorCtr="0">
            <a:spAutoFit/>
          </a:bodyPr>
          <a:lstStyle/>
          <a:p>
            <a:pPr marL="0" lvl="0" indent="0" algn="ctr" rtl="0">
              <a:lnSpc>
                <a:spcPct val="100000"/>
              </a:lnSpc>
              <a:spcBef>
                <a:spcPts val="0"/>
              </a:spcBef>
              <a:spcAft>
                <a:spcPts val="0"/>
              </a:spcAft>
              <a:buSzPts val="1400"/>
              <a:buNone/>
            </a:pPr>
            <a:r>
              <a:rPr lang="en-US" sz="3600" dirty="0">
                <a:solidFill>
                  <a:srgbClr val="073763"/>
                </a:solidFill>
                <a:latin typeface="Times New Roman" panose="02020603050405020304"/>
                <a:ea typeface="Times New Roman" panose="02020603050405020304"/>
                <a:cs typeface="Times New Roman" panose="02020603050405020304"/>
                <a:sym typeface="Times New Roman" panose="02020603050405020304"/>
              </a:rPr>
              <a:t>“</a:t>
            </a:r>
            <a:r>
              <a:rPr lang="en-IN" sz="2000" dirty="0">
                <a:solidFill>
                  <a:schemeClr val="tx1"/>
                </a:solidFill>
                <a:latin typeface="Verdana" panose="020B0604030504040204" pitchFamily="34" charset="0"/>
                <a:ea typeface="Verdana" panose="020B0604030504040204" pitchFamily="34" charset="0"/>
                <a:sym typeface="+mn-ea"/>
              </a:rPr>
              <a:t>AI – BASED WILDLIFE RECOGNITION SYSTEM</a:t>
            </a:r>
            <a:r>
              <a:rPr lang="en-US" sz="3600" dirty="0">
                <a:solidFill>
                  <a:srgbClr val="073763"/>
                </a:solidFill>
                <a:latin typeface="Times New Roman" panose="02020603050405020304"/>
                <a:ea typeface="Times New Roman" panose="02020603050405020304"/>
                <a:cs typeface="Times New Roman" panose="02020603050405020304"/>
                <a:sym typeface="Times New Roman" panose="02020603050405020304"/>
              </a:rPr>
              <a:t> ”</a:t>
            </a:r>
            <a:endParaRPr dirty="0">
              <a:solidFill>
                <a:srgbClr val="073763"/>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49" name="Google Shape;49;p2"/>
          <p:cNvSpPr txBox="1"/>
          <p:nvPr/>
        </p:nvSpPr>
        <p:spPr>
          <a:xfrm>
            <a:off x="822787" y="3387039"/>
            <a:ext cx="7496700" cy="193675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1" dirty="0">
                <a:latin typeface="Times New Roman" panose="02020603050405020304"/>
                <a:ea typeface="Times New Roman" panose="02020603050405020304"/>
                <a:cs typeface="Times New Roman" panose="02020603050405020304"/>
                <a:sym typeface="Times New Roman" panose="02020603050405020304"/>
              </a:rPr>
              <a:t>ADT24SOCBD025 : Ashwin Girish Gudur</a:t>
            </a:r>
          </a:p>
          <a:p>
            <a:pPr marL="0" marR="0" lvl="0" indent="0" algn="ctr" rtl="0">
              <a:lnSpc>
                <a:spcPct val="100000"/>
              </a:lnSpc>
              <a:spcBef>
                <a:spcPts val="0"/>
              </a:spcBef>
              <a:spcAft>
                <a:spcPts val="0"/>
              </a:spcAft>
              <a:buNone/>
            </a:pPr>
            <a:r>
              <a:rPr lang="en-US" sz="1800" b="1" dirty="0">
                <a:latin typeface="Times New Roman" panose="02020603050405020304"/>
                <a:ea typeface="Times New Roman" panose="02020603050405020304"/>
                <a:cs typeface="Times New Roman" panose="02020603050405020304"/>
                <a:sym typeface="Times New Roman" panose="02020603050405020304"/>
              </a:rPr>
              <a:t>ADT24SOCBD014 : Aditya Madhukar Gholap</a:t>
            </a:r>
          </a:p>
          <a:p>
            <a:pPr marL="0" marR="0" lvl="0" indent="0" algn="ctr" rtl="0">
              <a:lnSpc>
                <a:spcPct val="100000"/>
              </a:lnSpc>
              <a:spcBef>
                <a:spcPts val="0"/>
              </a:spcBef>
              <a:spcAft>
                <a:spcPts val="0"/>
              </a:spcAft>
              <a:buNone/>
            </a:pPr>
            <a:r>
              <a:rPr lang="en-US" sz="1800" b="1" dirty="0">
                <a:latin typeface="Times New Roman" panose="02020603050405020304"/>
                <a:ea typeface="Times New Roman" panose="02020603050405020304"/>
                <a:cs typeface="Times New Roman" panose="02020603050405020304"/>
                <a:sym typeface="Times New Roman" panose="02020603050405020304"/>
              </a:rPr>
              <a:t>ADT24SOCBD021 : Arya Ajit Dhumal</a:t>
            </a:r>
          </a:p>
          <a:p>
            <a:pPr marL="0" marR="0" lvl="0" indent="0" algn="ctr" rtl="0">
              <a:lnSpc>
                <a:spcPct val="100000"/>
              </a:lnSpc>
              <a:spcBef>
                <a:spcPts val="0"/>
              </a:spcBef>
              <a:spcAft>
                <a:spcPts val="0"/>
              </a:spcAft>
              <a:buNone/>
            </a:pPr>
            <a:r>
              <a:rPr lang="en-US" sz="1800" b="1" dirty="0">
                <a:latin typeface="Times New Roman" panose="02020603050405020304"/>
                <a:ea typeface="Times New Roman" panose="02020603050405020304"/>
                <a:cs typeface="Times New Roman" panose="02020603050405020304"/>
                <a:sym typeface="Times New Roman" panose="02020603050405020304"/>
              </a:rPr>
              <a:t>ADT24SOCBD054 : Himank Rajesh Maheshwari </a:t>
            </a:r>
          </a:p>
          <a:p>
            <a:pPr marL="0" marR="0" lvl="0" indent="0" algn="ctr" rtl="0">
              <a:lnSpc>
                <a:spcPct val="100000"/>
              </a:lnSpc>
              <a:spcBef>
                <a:spcPts val="0"/>
              </a:spcBef>
              <a:spcAft>
                <a:spcPts val="0"/>
              </a:spcAft>
              <a:buNone/>
            </a:pPr>
            <a:endParaRPr lang="en-US" sz="1600"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r>
              <a:rPr lang="en-US" sz="1600" b="1" dirty="0">
                <a:latin typeface="Times New Roman" panose="02020603050405020304"/>
                <a:ea typeface="Times New Roman" panose="02020603050405020304"/>
                <a:cs typeface="Times New Roman" panose="02020603050405020304"/>
                <a:sym typeface="Times New Roman" panose="02020603050405020304"/>
              </a:rPr>
              <a:t>Guided by</a:t>
            </a:r>
            <a:endParaRPr sz="1600" b="1" dirty="0">
              <a:latin typeface="Times New Roman" panose="02020603050405020304"/>
              <a:ea typeface="Times New Roman" panose="02020603050405020304"/>
              <a:cs typeface="Times New Roman" panose="02020603050405020304"/>
              <a:sym typeface="Times New Roman" panose="02020603050405020304"/>
            </a:endParaRPr>
          </a:p>
          <a:p>
            <a:pPr marL="0" marR="0" lvl="0" indent="0" algn="ctr" rtl="0">
              <a:lnSpc>
                <a:spcPct val="100000"/>
              </a:lnSpc>
              <a:spcBef>
                <a:spcPts val="0"/>
              </a:spcBef>
              <a:spcAft>
                <a:spcPts val="0"/>
              </a:spcAft>
              <a:buNone/>
            </a:pPr>
            <a:r>
              <a:rPr lang="en-US" sz="1600" b="1" dirty="0">
                <a:latin typeface="Times New Roman" panose="02020603050405020304"/>
                <a:ea typeface="Times New Roman" panose="02020603050405020304"/>
                <a:cs typeface="Times New Roman" panose="02020603050405020304"/>
                <a:sym typeface="Times New Roman" panose="02020603050405020304"/>
              </a:rPr>
              <a:t>Prof. Shrikant Dhage(Faculty Guide)</a:t>
            </a:r>
            <a:endParaRPr sz="1600" b="1"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50" name="Google Shape;50;p2"/>
          <p:cNvSpPr txBox="1"/>
          <p:nvPr/>
        </p:nvSpPr>
        <p:spPr>
          <a:xfrm>
            <a:off x="2878691" y="555528"/>
            <a:ext cx="3384884" cy="107721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3200" b="1" i="0" u="none" strike="noStrike" cap="none">
                <a:solidFill>
                  <a:srgbClr val="000000"/>
                </a:solidFill>
                <a:latin typeface="Times New Roman" panose="02020603050405020304"/>
                <a:ea typeface="Times New Roman" panose="02020603050405020304"/>
                <a:cs typeface="Times New Roman" panose="02020603050405020304"/>
                <a:sym typeface="Times New Roman" panose="02020603050405020304"/>
              </a:rPr>
              <a:t>Project Presentation</a:t>
            </a:r>
          </a:p>
        </p:txBody>
      </p:sp>
      <p:pic>
        <p:nvPicPr>
          <p:cNvPr id="51" name="Google Shape;51;p2"/>
          <p:cNvPicPr preferRelativeResize="0"/>
          <p:nvPr/>
        </p:nvPicPr>
        <p:blipFill rotWithShape="1">
          <a:blip r:embed="rId3"/>
          <a:srcRect/>
          <a:stretch>
            <a:fillRect/>
          </a:stretch>
        </p:blipFill>
        <p:spPr>
          <a:xfrm>
            <a:off x="0" y="5812967"/>
            <a:ext cx="999854" cy="102045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10</a:t>
            </a:fld>
            <a:endParaRPr lang="en-US"/>
          </a:p>
        </p:txBody>
      </p:sp>
      <p:sp>
        <p:nvSpPr>
          <p:cNvPr id="118" name="Google Shape;118;p12"/>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8. Implementation / Results:</a:t>
            </a:r>
            <a:r>
              <a:rPr lang="en-US" sz="2200" b="0"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endParaRPr dirty="0"/>
          </a:p>
        </p:txBody>
      </p:sp>
      <p:sp>
        <p:nvSpPr>
          <p:cNvPr id="119" name="Google Shape;119;p12"/>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panose="020B0604020202020204"/>
              <a:buNone/>
            </a:pPr>
            <a:r>
              <a:rPr lang="en-US"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 MITSOC, Loni Kalbhor</a:t>
            </a:r>
            <a:endParaRPr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20" name="Google Shape;120;p12"/>
          <p:cNvPicPr preferRelativeResize="0"/>
          <p:nvPr/>
        </p:nvPicPr>
        <p:blipFill rotWithShape="1">
          <a:blip r:embed="rId3"/>
          <a:srcRect/>
          <a:stretch>
            <a:fillRect/>
          </a:stretch>
        </p:blipFill>
        <p:spPr>
          <a:xfrm>
            <a:off x="0" y="5812967"/>
            <a:ext cx="999854" cy="1020451"/>
          </a:xfrm>
          <a:prstGeom prst="rect">
            <a:avLst/>
          </a:prstGeom>
          <a:noFill/>
          <a:ln>
            <a:noFill/>
          </a:ln>
        </p:spPr>
      </p:pic>
      <p:pic>
        <p:nvPicPr>
          <p:cNvPr id="4" name="Picture 3">
            <a:extLst>
              <a:ext uri="{FF2B5EF4-FFF2-40B4-BE49-F238E27FC236}">
                <a16:creationId xmlns:a16="http://schemas.microsoft.com/office/drawing/2014/main" id="{2BEB7FB6-4473-149B-4537-04D96B2A171E}"/>
              </a:ext>
            </a:extLst>
          </p:cNvPr>
          <p:cNvPicPr>
            <a:picLocks noChangeAspect="1"/>
          </p:cNvPicPr>
          <p:nvPr/>
        </p:nvPicPr>
        <p:blipFill>
          <a:blip r:embed="rId4"/>
          <a:stretch>
            <a:fillRect/>
          </a:stretch>
        </p:blipFill>
        <p:spPr>
          <a:xfrm>
            <a:off x="2403834" y="975515"/>
            <a:ext cx="3855563" cy="403152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11</a:t>
            </a:fld>
            <a:endParaRPr lang="en-US"/>
          </a:p>
        </p:txBody>
      </p:sp>
      <p:sp>
        <p:nvSpPr>
          <p:cNvPr id="118" name="Google Shape;118;p12"/>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8. Implementation / Results:</a:t>
            </a:r>
            <a:r>
              <a:rPr lang="en-US" sz="2200" b="0"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endParaRPr dirty="0"/>
          </a:p>
        </p:txBody>
      </p:sp>
      <p:sp>
        <p:nvSpPr>
          <p:cNvPr id="119" name="Google Shape;119;p12"/>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panose="020B0604020202020204"/>
              <a:buNone/>
            </a:pPr>
            <a:r>
              <a:rPr lang="en-US"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 MITSOC, Loni Kalbhor</a:t>
            </a:r>
            <a:endParaRPr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20" name="Google Shape;120;p12"/>
          <p:cNvPicPr preferRelativeResize="0"/>
          <p:nvPr/>
        </p:nvPicPr>
        <p:blipFill rotWithShape="1">
          <a:blip r:embed="rId3"/>
          <a:srcRect/>
          <a:stretch>
            <a:fillRect/>
          </a:stretch>
        </p:blipFill>
        <p:spPr>
          <a:xfrm>
            <a:off x="0" y="5812967"/>
            <a:ext cx="999854" cy="1020451"/>
          </a:xfrm>
          <a:prstGeom prst="rect">
            <a:avLst/>
          </a:prstGeom>
          <a:noFill/>
          <a:ln>
            <a:noFill/>
          </a:ln>
        </p:spPr>
      </p:pic>
      <p:pic>
        <p:nvPicPr>
          <p:cNvPr id="4" name="Picture 3">
            <a:extLst>
              <a:ext uri="{FF2B5EF4-FFF2-40B4-BE49-F238E27FC236}">
                <a16:creationId xmlns:a16="http://schemas.microsoft.com/office/drawing/2014/main" id="{E5365361-CD68-D2DB-E28F-DE4407310225}"/>
              </a:ext>
            </a:extLst>
          </p:cNvPr>
          <p:cNvPicPr>
            <a:picLocks noChangeAspect="1"/>
          </p:cNvPicPr>
          <p:nvPr/>
        </p:nvPicPr>
        <p:blipFill>
          <a:blip r:embed="rId4"/>
          <a:srcRect l="1764"/>
          <a:stretch/>
        </p:blipFill>
        <p:spPr>
          <a:xfrm>
            <a:off x="2215299" y="802614"/>
            <a:ext cx="4494529" cy="472108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1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12</a:t>
            </a:fld>
            <a:endParaRPr lang="en-US"/>
          </a:p>
        </p:txBody>
      </p:sp>
      <p:sp>
        <p:nvSpPr>
          <p:cNvPr id="135" name="Google Shape;135;p14"/>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10. Conclusion and Future Work</a:t>
            </a:r>
            <a:r>
              <a:rPr lang="en-US" sz="2200"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p>
        </p:txBody>
      </p:sp>
      <p:sp>
        <p:nvSpPr>
          <p:cNvPr id="136" name="Google Shape;136;p14"/>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panose="020B0604020202020204"/>
              <a:buNone/>
            </a:pPr>
            <a:r>
              <a:rPr lang="en-US"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 MITSOC, Loni Kalbhor</a:t>
            </a:r>
            <a:endParaRPr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37" name="Google Shape;137;p14"/>
          <p:cNvPicPr preferRelativeResize="0"/>
          <p:nvPr/>
        </p:nvPicPr>
        <p:blipFill rotWithShape="1">
          <a:blip r:embed="rId3"/>
          <a:srcRect/>
          <a:stretch>
            <a:fillRect/>
          </a:stretch>
        </p:blipFill>
        <p:spPr>
          <a:xfrm>
            <a:off x="0" y="5812967"/>
            <a:ext cx="999854" cy="1020451"/>
          </a:xfrm>
          <a:prstGeom prst="rect">
            <a:avLst/>
          </a:prstGeom>
          <a:noFill/>
          <a:ln>
            <a:noFill/>
          </a:ln>
        </p:spPr>
      </p:pic>
      <p:sp>
        <p:nvSpPr>
          <p:cNvPr id="138" name="Google Shape;138;p14"/>
          <p:cNvSpPr txBox="1"/>
          <p:nvPr/>
        </p:nvSpPr>
        <p:spPr>
          <a:xfrm>
            <a:off x="571850" y="988150"/>
            <a:ext cx="7843200" cy="4278300"/>
          </a:xfrm>
          <a:prstGeom prst="rect">
            <a:avLst/>
          </a:prstGeom>
          <a:noFill/>
          <a:ln>
            <a:noFill/>
          </a:ln>
        </p:spPr>
        <p:txBody>
          <a:bodyPr spcFirstLastPara="1" wrap="square" lIns="91425" tIns="91425" rIns="91425" bIns="91425" anchor="t" anchorCtr="0">
            <a:noAutofit/>
          </a:bodyPr>
          <a:lstStyle/>
          <a:p>
            <a:r>
              <a:rPr lang="en-US" altLang="en-US" sz="1600" dirty="0">
                <a:latin typeface="Poppins" panose="00000500000000000000"/>
                <a:ea typeface="Poppins" panose="00000500000000000000"/>
                <a:cs typeface="Poppins" panose="00000500000000000000"/>
                <a:sym typeface="Poppins" panose="00000500000000000000"/>
              </a:rPr>
              <a:t>In conclusion, the Wildlife Recognition System represents a significant advancement in the field of wildlife identification and conservation. By harnessing the power of image recognition technology, the system empowers users to easily identify and learn about diverse wildlife species. Through its intuitive interface and comprehensive database, it facilitates greater awareness and appreciation of biodiversity, fostering a deeper connection between humans and the natural world. </a:t>
            </a:r>
          </a:p>
          <a:p>
            <a:endParaRPr lang="en-US" altLang="en-US" sz="1600" dirty="0">
              <a:latin typeface="Poppins" panose="00000500000000000000"/>
              <a:ea typeface="Poppins" panose="00000500000000000000"/>
              <a:cs typeface="Poppins" panose="00000500000000000000"/>
              <a:sym typeface="Poppins" panose="00000500000000000000"/>
            </a:endParaRPr>
          </a:p>
          <a:p>
            <a:r>
              <a:rPr lang="en-US" altLang="en-US" sz="1600" dirty="0">
                <a:latin typeface="Poppins" panose="00000500000000000000"/>
                <a:ea typeface="Poppins" panose="00000500000000000000"/>
                <a:cs typeface="Poppins" panose="00000500000000000000"/>
                <a:sym typeface="Poppins" panose="00000500000000000000"/>
              </a:rPr>
              <a:t>Looking ahead, the potential impact of the Wildlife Recognition System is vast. As it continues to evolve and incorporate advancements in machine learning and data analysis, it holds promise for broader applications in research, education, and conservation initiatives. By engaging users in meaningful interactions with wildlife data, the system has the potential to inspire action and contribute to the preservation of endangered species and their habitats, ultimately shaping a more sustainable future for our planet.</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4" name="Google Shape;144;g5cc8714c89_2_35"/>
          <p:cNvSpPr txBox="1"/>
          <p:nvPr/>
        </p:nvSpPr>
        <p:spPr>
          <a:xfrm>
            <a:off x="375529" y="-1"/>
            <a:ext cx="2874298" cy="729049"/>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4000"/>
              <a:buFont typeface="Arial" panose="020B0604020202020204"/>
              <a:buNone/>
            </a:pPr>
            <a:r>
              <a:rPr lang="en-US" sz="4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References</a:t>
            </a:r>
          </a:p>
        </p:txBody>
      </p:sp>
      <p:sp>
        <p:nvSpPr>
          <p:cNvPr id="145" name="Google Shape;145;g5cc8714c89_2_35"/>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13</a:t>
            </a:fld>
            <a:endParaRPr lang="en-US"/>
          </a:p>
        </p:txBody>
      </p:sp>
      <p:sp>
        <p:nvSpPr>
          <p:cNvPr id="146" name="Google Shape;146;g5cc8714c89_2_35"/>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panose="020B0604020202020204"/>
              <a:buNone/>
            </a:pPr>
            <a:r>
              <a:rPr lang="en-US"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 MITSOC, Loni Kalbhor</a:t>
            </a:r>
            <a:endParaRPr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47" name="Google Shape;147;g5cc8714c89_2_35"/>
          <p:cNvPicPr preferRelativeResize="0"/>
          <p:nvPr/>
        </p:nvPicPr>
        <p:blipFill rotWithShape="1">
          <a:blip r:embed="rId3"/>
          <a:srcRect/>
          <a:stretch>
            <a:fillRect/>
          </a:stretch>
        </p:blipFill>
        <p:spPr>
          <a:xfrm>
            <a:off x="0" y="5812967"/>
            <a:ext cx="999854" cy="1020451"/>
          </a:xfrm>
          <a:prstGeom prst="rect">
            <a:avLst/>
          </a:prstGeom>
          <a:noFill/>
          <a:ln>
            <a:noFill/>
          </a:ln>
        </p:spPr>
      </p:pic>
      <p:pic>
        <p:nvPicPr>
          <p:cNvPr id="3" name="Picture 2"/>
          <p:cNvPicPr>
            <a:picLocks noChangeAspect="1"/>
          </p:cNvPicPr>
          <p:nvPr/>
        </p:nvPicPr>
        <p:blipFill>
          <a:blip r:embed="rId4"/>
          <a:stretch>
            <a:fillRect/>
          </a:stretch>
        </p:blipFill>
        <p:spPr>
          <a:xfrm>
            <a:off x="375285" y="918210"/>
            <a:ext cx="8310880" cy="469455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0"/>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14</a:t>
            </a:fld>
            <a:endParaRPr lang="en-US"/>
          </a:p>
        </p:txBody>
      </p:sp>
      <p:sp>
        <p:nvSpPr>
          <p:cNvPr id="178" name="Google Shape;178;p10"/>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 Tools and Languages</a:t>
            </a:r>
            <a:r>
              <a:rPr lang="en-US" sz="2200" b="0"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endParaRPr dirty="0"/>
          </a:p>
        </p:txBody>
      </p:sp>
      <p:sp>
        <p:nvSpPr>
          <p:cNvPr id="179" name="Google Shape;179;p10"/>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panose="020B0604020202020204"/>
              <a:buNone/>
            </a:pPr>
            <a:r>
              <a:rPr lang="en-US"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 MITSOC, Loni Kalbhor</a:t>
            </a:r>
            <a:endParaRPr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80" name="Google Shape;180;p10"/>
          <p:cNvPicPr preferRelativeResize="0"/>
          <p:nvPr/>
        </p:nvPicPr>
        <p:blipFill rotWithShape="1">
          <a:blip r:embed="rId3"/>
          <a:srcRect/>
          <a:stretch>
            <a:fillRect/>
          </a:stretch>
        </p:blipFill>
        <p:spPr>
          <a:xfrm>
            <a:off x="0" y="5812967"/>
            <a:ext cx="999854" cy="1020451"/>
          </a:xfrm>
          <a:prstGeom prst="rect">
            <a:avLst/>
          </a:prstGeom>
          <a:noFill/>
          <a:ln>
            <a:noFill/>
          </a:ln>
        </p:spPr>
      </p:pic>
      <p:sp>
        <p:nvSpPr>
          <p:cNvPr id="181" name="Google Shape;181;p10"/>
          <p:cNvSpPr txBox="1"/>
          <p:nvPr/>
        </p:nvSpPr>
        <p:spPr>
          <a:xfrm>
            <a:off x="779275" y="1286325"/>
            <a:ext cx="8010300" cy="4044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altLang="en-US" sz="1800" dirty="0">
                <a:latin typeface="Poppins Medium" panose="00000600000000000000"/>
                <a:ea typeface="Poppins Medium" panose="00000600000000000000"/>
                <a:cs typeface="Poppins Medium" panose="00000600000000000000"/>
                <a:sym typeface="Poppins Medium" panose="00000600000000000000"/>
              </a:rPr>
              <a:t>Programming Languages and Frameworks:</a:t>
            </a:r>
          </a:p>
          <a:p>
            <a:pPr marL="0" lvl="0" indent="0" algn="l" rtl="0">
              <a:spcBef>
                <a:spcPts val="0"/>
              </a:spcBef>
              <a:spcAft>
                <a:spcPts val="0"/>
              </a:spcAft>
              <a:buNone/>
            </a:pPr>
            <a:endParaRPr lang="en-US" altLang="en-US" sz="1800" dirty="0">
              <a:latin typeface="Poppins Medium" panose="00000600000000000000"/>
              <a:ea typeface="Poppins Medium" panose="00000600000000000000"/>
              <a:cs typeface="Poppins Medium" panose="00000600000000000000"/>
              <a:sym typeface="Poppins Medium" panose="00000600000000000000"/>
            </a:endParaRPr>
          </a:p>
          <a:p>
            <a:pPr marL="285750" lvl="0" indent="-285750" algn="l" rtl="0">
              <a:spcBef>
                <a:spcPts val="0"/>
              </a:spcBef>
              <a:spcAft>
                <a:spcPts val="0"/>
              </a:spcAft>
              <a:buFont typeface="Arial" panose="020B0604020202020204" pitchFamily="34" charset="0"/>
              <a:buChar char="•"/>
            </a:pPr>
            <a:r>
              <a:rPr lang="en-US" altLang="en-US" sz="1800" dirty="0">
                <a:latin typeface="Poppins Medium" panose="00000600000000000000"/>
                <a:ea typeface="Poppins Medium" panose="00000600000000000000"/>
                <a:cs typeface="Poppins Medium" panose="00000600000000000000"/>
                <a:sym typeface="Poppins Medium" panose="00000600000000000000"/>
              </a:rPr>
              <a:t> Python: For backend development and implementing AI models.</a:t>
            </a:r>
          </a:p>
          <a:p>
            <a:pPr marL="285750" lvl="0" indent="-285750" algn="l" rtl="0">
              <a:spcBef>
                <a:spcPts val="0"/>
              </a:spcBef>
              <a:spcAft>
                <a:spcPts val="0"/>
              </a:spcAft>
              <a:buFont typeface="Arial" panose="020B0604020202020204" pitchFamily="34" charset="0"/>
              <a:buChar char="•"/>
            </a:pPr>
            <a:r>
              <a:rPr lang="en-US" altLang="en-US" sz="1800" dirty="0">
                <a:latin typeface="Poppins Medium" panose="00000600000000000000"/>
                <a:ea typeface="Poppins Medium" panose="00000600000000000000"/>
                <a:cs typeface="Poppins Medium" panose="00000600000000000000"/>
                <a:sym typeface="Poppins Medium" panose="00000600000000000000"/>
              </a:rPr>
              <a:t> </a:t>
            </a:r>
            <a:r>
              <a:rPr lang="en-US" altLang="en-US" sz="1800" dirty="0" err="1">
                <a:latin typeface="Poppins Medium" panose="00000600000000000000"/>
                <a:ea typeface="Poppins Medium" panose="00000600000000000000"/>
                <a:cs typeface="Poppins Medium" panose="00000600000000000000"/>
                <a:sym typeface="Poppins Medium" panose="00000600000000000000"/>
              </a:rPr>
              <a:t>Tkinter</a:t>
            </a:r>
            <a:r>
              <a:rPr lang="en-US" altLang="en-US" sz="1800" dirty="0">
                <a:latin typeface="Poppins Medium" panose="00000600000000000000"/>
                <a:ea typeface="Poppins Medium" panose="00000600000000000000"/>
                <a:cs typeface="Poppins Medium" panose="00000600000000000000"/>
                <a:sym typeface="Poppins Medium" panose="00000600000000000000"/>
              </a:rPr>
              <a:t>: For creating the desktop application.</a:t>
            </a:r>
          </a:p>
          <a:p>
            <a:pPr marL="285750" lvl="0" indent="-285750" algn="l" rtl="0">
              <a:spcBef>
                <a:spcPts val="0"/>
              </a:spcBef>
              <a:spcAft>
                <a:spcPts val="0"/>
              </a:spcAft>
              <a:buFont typeface="Arial" panose="020B0604020202020204" pitchFamily="34" charset="0"/>
              <a:buChar char="•"/>
            </a:pPr>
            <a:r>
              <a:rPr lang="en-US" altLang="en-US" sz="1800" dirty="0">
                <a:latin typeface="Poppins Medium" panose="00000600000000000000"/>
                <a:ea typeface="Poppins Medium" panose="00000600000000000000"/>
                <a:cs typeface="Poppins Medium" panose="00000600000000000000"/>
                <a:sym typeface="Poppins Medium" panose="00000600000000000000"/>
              </a:rPr>
              <a:t>JSON : used to store data related to wildlife.</a:t>
            </a:r>
          </a:p>
          <a:p>
            <a:pPr marL="0" lvl="0" indent="0" algn="l" rtl="0">
              <a:spcBef>
                <a:spcPts val="0"/>
              </a:spcBef>
              <a:spcAft>
                <a:spcPts val="0"/>
              </a:spcAft>
              <a:buNone/>
            </a:pPr>
            <a:r>
              <a:rPr lang="en-US" altLang="en-US" sz="1800" dirty="0">
                <a:latin typeface="Poppins Medium" panose="00000600000000000000"/>
                <a:ea typeface="Poppins Medium" panose="00000600000000000000"/>
                <a:cs typeface="Poppins Medium" panose="00000600000000000000"/>
                <a:sym typeface="Poppins Medium" panose="00000600000000000000"/>
              </a:rPr>
              <a:t> </a:t>
            </a:r>
          </a:p>
          <a:p>
            <a:pPr marL="0" lvl="0" indent="0" algn="l" rtl="0">
              <a:spcBef>
                <a:spcPts val="0"/>
              </a:spcBef>
              <a:spcAft>
                <a:spcPts val="0"/>
              </a:spcAft>
              <a:buNone/>
            </a:pPr>
            <a:r>
              <a:rPr lang="en-US" altLang="en-US" sz="1800" dirty="0">
                <a:latin typeface="Poppins Medium" panose="00000600000000000000"/>
                <a:ea typeface="Poppins Medium" panose="00000600000000000000"/>
                <a:cs typeface="Poppins Medium" panose="00000600000000000000"/>
                <a:sym typeface="Poppins Medium" panose="00000600000000000000"/>
              </a:rPr>
              <a:t>AI/ML Tools:</a:t>
            </a:r>
          </a:p>
          <a:p>
            <a:pPr marL="0" lvl="0" indent="0" algn="l" rtl="0">
              <a:spcBef>
                <a:spcPts val="0"/>
              </a:spcBef>
              <a:spcAft>
                <a:spcPts val="0"/>
              </a:spcAft>
              <a:buNone/>
            </a:pPr>
            <a:endParaRPr lang="en-US" altLang="en-US" sz="1800" dirty="0">
              <a:latin typeface="Poppins Medium" panose="00000600000000000000"/>
              <a:ea typeface="Poppins Medium" panose="00000600000000000000"/>
              <a:cs typeface="Poppins Medium" panose="00000600000000000000"/>
              <a:sym typeface="Poppins Medium" panose="00000600000000000000"/>
            </a:endParaRPr>
          </a:p>
          <a:p>
            <a:pPr marL="285750" lvl="0" indent="-285750" algn="l" rtl="0">
              <a:spcBef>
                <a:spcPts val="0"/>
              </a:spcBef>
              <a:spcAft>
                <a:spcPts val="0"/>
              </a:spcAft>
              <a:buFont typeface="Arial" panose="020B0604020202020204" pitchFamily="34" charset="0"/>
              <a:buChar char="•"/>
            </a:pPr>
            <a:r>
              <a:rPr lang="en-US" altLang="en-US" sz="1800" dirty="0">
                <a:latin typeface="Poppins Medium" panose="00000600000000000000"/>
                <a:ea typeface="Poppins Medium" panose="00000600000000000000"/>
                <a:cs typeface="Poppins Medium" panose="00000600000000000000"/>
                <a:sym typeface="Poppins Medium" panose="00000600000000000000"/>
              </a:rPr>
              <a:t>    </a:t>
            </a:r>
            <a:r>
              <a:rPr lang="en-US" altLang="en-US" sz="1800" dirty="0" err="1">
                <a:latin typeface="Poppins Medium" panose="00000600000000000000"/>
                <a:ea typeface="Poppins Medium" panose="00000600000000000000"/>
                <a:cs typeface="Poppins Medium" panose="00000600000000000000"/>
                <a:sym typeface="Poppins Medium" panose="00000600000000000000"/>
              </a:rPr>
              <a:t>Tensorflow</a:t>
            </a:r>
            <a:r>
              <a:rPr lang="en-US" altLang="en-US" sz="1800" dirty="0">
                <a:latin typeface="Poppins Medium" panose="00000600000000000000"/>
                <a:ea typeface="Poppins Medium" panose="00000600000000000000"/>
                <a:cs typeface="Poppins Medium" panose="00000600000000000000"/>
                <a:sym typeface="Poppins Medium" panose="00000600000000000000"/>
              </a:rPr>
              <a:t>: For object detection and species identification.</a:t>
            </a:r>
          </a:p>
          <a:p>
            <a:pPr marL="285750" lvl="0" indent="-285750" algn="l" rtl="0">
              <a:spcBef>
                <a:spcPts val="0"/>
              </a:spcBef>
              <a:spcAft>
                <a:spcPts val="0"/>
              </a:spcAft>
              <a:buFont typeface="Arial" panose="020B0604020202020204" pitchFamily="34" charset="0"/>
              <a:buChar char="•"/>
            </a:pPr>
            <a:r>
              <a:rPr lang="en-US" altLang="en-US" sz="1800" dirty="0">
                <a:latin typeface="Poppins Medium" panose="00000600000000000000"/>
                <a:ea typeface="Poppins Medium" panose="00000600000000000000"/>
                <a:cs typeface="Poppins Medium" panose="00000600000000000000"/>
                <a:sym typeface="Poppins Medium" panose="00000600000000000000"/>
              </a:rPr>
              <a:t>    </a:t>
            </a:r>
            <a:r>
              <a:rPr lang="en-US" altLang="en-US" sz="1800" dirty="0" err="1">
                <a:latin typeface="Poppins Medium" panose="00000600000000000000"/>
                <a:ea typeface="Poppins Medium" panose="00000600000000000000"/>
                <a:cs typeface="Poppins Medium" panose="00000600000000000000"/>
                <a:sym typeface="Poppins Medium" panose="00000600000000000000"/>
              </a:rPr>
              <a:t>Keras</a:t>
            </a:r>
            <a:r>
              <a:rPr lang="en-US" altLang="en-US" sz="1800" dirty="0">
                <a:latin typeface="Poppins Medium" panose="00000600000000000000"/>
                <a:ea typeface="Poppins Medium" panose="00000600000000000000"/>
                <a:cs typeface="Poppins Medium" panose="00000600000000000000"/>
                <a:sym typeface="Poppins Medium" panose="00000600000000000000"/>
              </a:rPr>
              <a:t>/TensorFlow: For model training and deployment.</a:t>
            </a:r>
          </a:p>
          <a:p>
            <a:pPr marL="0" lvl="0" indent="0" algn="l" rtl="0">
              <a:spcBef>
                <a:spcPts val="0"/>
              </a:spcBef>
              <a:spcAft>
                <a:spcPts val="0"/>
              </a:spcAft>
              <a:buNone/>
            </a:pPr>
            <a:r>
              <a:rPr lang="en-US" altLang="en-US" sz="1800" dirty="0">
                <a:latin typeface="Poppins Medium" panose="00000600000000000000"/>
                <a:ea typeface="Poppins Medium" panose="00000600000000000000"/>
                <a:cs typeface="Poppins Medium" panose="00000600000000000000"/>
                <a:sym typeface="Poppins Medium" panose="0000060000000000000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6"/>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15</a:t>
            </a:fld>
            <a:endParaRPr lang="en-US"/>
          </a:p>
        </p:txBody>
      </p:sp>
      <p:sp>
        <p:nvSpPr>
          <p:cNvPr id="153" name="Google Shape;153;p16"/>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panose="020B0604020202020204"/>
              <a:buNone/>
            </a:pPr>
            <a:r>
              <a:rPr lang="en-US"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 MITSOC, Loni Kalbhor</a:t>
            </a:r>
            <a:endParaRPr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4" name="Google Shape;154;p16"/>
          <p:cNvSpPr/>
          <p:nvPr/>
        </p:nvSpPr>
        <p:spPr>
          <a:xfrm>
            <a:off x="1792145" y="2374230"/>
            <a:ext cx="5330550" cy="70788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4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Thank You</a:t>
            </a:r>
          </a:p>
        </p:txBody>
      </p:sp>
      <p:pic>
        <p:nvPicPr>
          <p:cNvPr id="155" name="Google Shape;155;p16"/>
          <p:cNvPicPr preferRelativeResize="0"/>
          <p:nvPr/>
        </p:nvPicPr>
        <p:blipFill rotWithShape="1">
          <a:blip r:embed="rId3"/>
          <a:srcRect/>
          <a:stretch>
            <a:fillRect/>
          </a:stretch>
        </p:blipFill>
        <p:spPr>
          <a:xfrm>
            <a:off x="0" y="5812967"/>
            <a:ext cx="999854" cy="102045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g5cc8714c89_0_4"/>
          <p:cNvSpPr txBox="1">
            <a:spLocks noGrp="1"/>
          </p:cNvSpPr>
          <p:nvPr>
            <p:ph type="title"/>
          </p:nvPr>
        </p:nvSpPr>
        <p:spPr>
          <a:xfrm>
            <a:off x="830592" y="408046"/>
            <a:ext cx="6932100" cy="554100"/>
          </a:xfrm>
          <a:prstGeom prst="rect">
            <a:avLst/>
          </a:prstGeom>
          <a:noFill/>
          <a:ln>
            <a:noFill/>
          </a:ln>
        </p:spPr>
        <p:txBody>
          <a:bodyPr spcFirstLastPara="1" wrap="square" lIns="0" tIns="0" rIns="0" bIns="0" anchor="t" anchorCtr="0">
            <a:noAutofit/>
          </a:bodyPr>
          <a:lstStyle/>
          <a:p>
            <a:pPr marL="0" lvl="0" indent="0" algn="l" rtl="0">
              <a:lnSpc>
                <a:spcPct val="100000"/>
              </a:lnSpc>
              <a:spcBef>
                <a:spcPts val="0"/>
              </a:spcBef>
              <a:spcAft>
                <a:spcPts val="0"/>
              </a:spcAft>
              <a:buSzPts val="1400"/>
              <a:buNone/>
            </a:pPr>
            <a:r>
              <a:rPr lang="en-US" sz="2800">
                <a:solidFill>
                  <a:srgbClr val="073763"/>
                </a:solidFill>
                <a:latin typeface="Times New Roman" panose="02020603050405020304"/>
                <a:ea typeface="Times New Roman" panose="02020603050405020304"/>
                <a:cs typeface="Times New Roman" panose="02020603050405020304"/>
                <a:sym typeface="Times New Roman" panose="02020603050405020304"/>
              </a:rPr>
              <a:t>Outline</a:t>
            </a:r>
            <a:endParaRPr>
              <a:solidFill>
                <a:srgbClr val="073763"/>
              </a:solidFill>
            </a:endParaRPr>
          </a:p>
        </p:txBody>
      </p:sp>
      <p:sp>
        <p:nvSpPr>
          <p:cNvPr id="57" name="Google Shape;57;g5cc8714c89_0_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2</a:t>
            </a:fld>
            <a:endParaRPr lang="en-US"/>
          </a:p>
        </p:txBody>
      </p:sp>
      <p:sp>
        <p:nvSpPr>
          <p:cNvPr id="58" name="Google Shape;58;g5cc8714c89_0_4"/>
          <p:cNvSpPr txBox="1"/>
          <p:nvPr/>
        </p:nvSpPr>
        <p:spPr>
          <a:xfrm>
            <a:off x="1379346" y="6055962"/>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panose="020B0604020202020204"/>
              <a:buNone/>
            </a:pPr>
            <a:r>
              <a:rPr lang="en-US"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 MITSOC, Loni Kalbhor</a:t>
            </a:r>
            <a:endParaRPr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59" name="Google Shape;59;g5cc8714c89_0_4"/>
          <p:cNvPicPr preferRelativeResize="0"/>
          <p:nvPr/>
        </p:nvPicPr>
        <p:blipFill rotWithShape="1">
          <a:blip r:embed="rId3"/>
          <a:srcRect/>
          <a:stretch>
            <a:fillRect/>
          </a:stretch>
        </p:blipFill>
        <p:spPr>
          <a:xfrm>
            <a:off x="0" y="5812967"/>
            <a:ext cx="999854" cy="1020451"/>
          </a:xfrm>
          <a:prstGeom prst="rect">
            <a:avLst/>
          </a:prstGeom>
          <a:noFill/>
          <a:ln>
            <a:noFill/>
          </a:ln>
        </p:spPr>
      </p:pic>
      <p:sp>
        <p:nvSpPr>
          <p:cNvPr id="60" name="Google Shape;60;g5cc8714c89_0_4"/>
          <p:cNvSpPr txBox="1"/>
          <p:nvPr/>
        </p:nvSpPr>
        <p:spPr>
          <a:xfrm>
            <a:off x="830590" y="1284140"/>
            <a:ext cx="7848600" cy="4771800"/>
          </a:xfrm>
          <a:prstGeom prst="rect">
            <a:avLst/>
          </a:prstGeom>
          <a:noFill/>
          <a:ln>
            <a:noFill/>
          </a:ln>
        </p:spPr>
        <p:txBody>
          <a:bodyPr spcFirstLastPara="1" wrap="square" lIns="91425" tIns="91425" rIns="91425" bIns="91425" anchor="t" anchorCtr="0">
            <a:noAutofit/>
          </a:bodyPr>
          <a:lstStyle/>
          <a:p>
            <a:pPr marL="457200" marR="0" lvl="0" indent="-368300" algn="just" rtl="0">
              <a:lnSpc>
                <a:spcPct val="100000"/>
              </a:lnSpc>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Introduction</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just" rtl="0">
              <a:lnSpc>
                <a:spcPct val="100000"/>
              </a:lnSpc>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Problem Statement</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just" rtl="0">
              <a:lnSpc>
                <a:spcPct val="100000"/>
              </a:lnSpc>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Objectives</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just" rtl="0">
              <a:lnSpc>
                <a:spcPct val="100000"/>
              </a:lnSpc>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Concepts &amp; Methods</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just" rtl="0">
              <a:lnSpc>
                <a:spcPct val="100000"/>
              </a:lnSpc>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Literature Review </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just" rtl="0">
              <a:lnSpc>
                <a:spcPct val="100000"/>
              </a:lnSpc>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Identification of gaps &amp; scope of work </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just" rtl="0">
              <a:lnSpc>
                <a:spcPct val="100000"/>
              </a:lnSpc>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Implementation </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just" rtl="0">
              <a:lnSpc>
                <a:spcPct val="100000"/>
              </a:lnSpc>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Reference</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368300" algn="just" rtl="0">
              <a:lnSpc>
                <a:spcPct val="100000"/>
              </a:lnSpc>
              <a:spcBef>
                <a:spcPts val="0"/>
              </a:spcBef>
              <a:spcAft>
                <a:spcPts val="0"/>
              </a:spcAft>
              <a:buClr>
                <a:schemeClr val="dk1"/>
              </a:buClr>
              <a:buSzPts val="2200"/>
              <a:buFont typeface="Times New Roman" panose="02020603050405020304"/>
              <a:buChar char="●"/>
            </a:pPr>
            <a:r>
              <a:rPr lang="en-US" sz="2200">
                <a:solidFill>
                  <a:schemeClr val="dk1"/>
                </a:solidFill>
                <a:latin typeface="Times New Roman" panose="02020603050405020304"/>
                <a:ea typeface="Times New Roman" panose="02020603050405020304"/>
                <a:cs typeface="Times New Roman" panose="02020603050405020304"/>
                <a:sym typeface="Times New Roman" panose="02020603050405020304"/>
              </a:rPr>
              <a:t>Q&amp;A</a:t>
            </a: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457200" marR="0" lvl="0" indent="0" algn="just" rtl="0">
              <a:lnSpc>
                <a:spcPct val="100000"/>
              </a:lnSpc>
              <a:spcBef>
                <a:spcPts val="0"/>
              </a:spcBef>
              <a:spcAft>
                <a:spcPts val="0"/>
              </a:spcAft>
              <a:buNone/>
            </a:pPr>
            <a:endParaRPr sz="2200">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4"/>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3</a:t>
            </a:fld>
            <a:endParaRPr lang="en-US"/>
          </a:p>
        </p:txBody>
      </p:sp>
      <p:sp>
        <p:nvSpPr>
          <p:cNvPr id="66" name="Google Shape;66;p4"/>
          <p:cNvSpPr txBox="1"/>
          <p:nvPr/>
        </p:nvSpPr>
        <p:spPr>
          <a:xfrm>
            <a:off x="417107" y="224589"/>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073763"/>
                </a:solidFill>
                <a:latin typeface="Times New Roman" panose="02020603050405020304"/>
                <a:ea typeface="Times New Roman" panose="02020603050405020304"/>
                <a:cs typeface="Times New Roman" panose="02020603050405020304"/>
                <a:sym typeface="Times New Roman" panose="02020603050405020304"/>
              </a:rPr>
              <a:t>Introduction</a:t>
            </a:r>
            <a:r>
              <a:rPr lang="en-US" sz="2200" b="0" i="0" u="none" strike="noStrike" cap="none">
                <a:solidFill>
                  <a:srgbClr val="073763"/>
                </a:solidFill>
                <a:latin typeface="Times New Roman" panose="02020603050405020304"/>
                <a:ea typeface="Times New Roman" panose="02020603050405020304"/>
                <a:cs typeface="Times New Roman" panose="02020603050405020304"/>
                <a:sym typeface="Times New Roman" panose="02020603050405020304"/>
              </a:rPr>
              <a:t> </a:t>
            </a:r>
            <a:endParaRPr>
              <a:solidFill>
                <a:srgbClr val="073763"/>
              </a:solidFill>
            </a:endParaRPr>
          </a:p>
        </p:txBody>
      </p:sp>
      <p:sp>
        <p:nvSpPr>
          <p:cNvPr id="67" name="Google Shape;67;p4"/>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panose="020B0604020202020204"/>
              <a:buNone/>
            </a:pPr>
            <a:r>
              <a:rPr lang="en-US"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 MITSOC, Loni Kalbhor</a:t>
            </a:r>
            <a:endParaRPr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68" name="Google Shape;68;p4"/>
          <p:cNvPicPr preferRelativeResize="0"/>
          <p:nvPr/>
        </p:nvPicPr>
        <p:blipFill rotWithShape="1">
          <a:blip r:embed="rId3"/>
          <a:srcRect/>
          <a:stretch>
            <a:fillRect/>
          </a:stretch>
        </p:blipFill>
        <p:spPr>
          <a:xfrm>
            <a:off x="0" y="5812967"/>
            <a:ext cx="999854" cy="1020451"/>
          </a:xfrm>
          <a:prstGeom prst="rect">
            <a:avLst/>
          </a:prstGeom>
          <a:noFill/>
          <a:ln>
            <a:noFill/>
          </a:ln>
        </p:spPr>
      </p:pic>
      <p:sp>
        <p:nvSpPr>
          <p:cNvPr id="69" name="Google Shape;69;p4"/>
          <p:cNvSpPr txBox="1"/>
          <p:nvPr/>
        </p:nvSpPr>
        <p:spPr>
          <a:xfrm>
            <a:off x="489450" y="903763"/>
            <a:ext cx="8088900" cy="165862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US" sz="1600" dirty="0">
                <a:sym typeface="+mn-ea"/>
              </a:rPr>
              <a:t>Wildlife conservation is a crucial global challenge. Identifying species manually is time-consuming and prone to errors. The AI-Based Wildlife Recognition System leverages advanced algorithms to:</a:t>
            </a:r>
            <a:endParaRPr lang="en-US" sz="1600" dirty="0"/>
          </a:p>
          <a:p>
            <a:pPr marL="342900" indent="-342900">
              <a:buFont typeface="Arial" panose="020B0604020202020204" pitchFamily="34" charset="0"/>
              <a:buChar char="•"/>
            </a:pPr>
            <a:r>
              <a:rPr lang="en-US" sz="1600" dirty="0">
                <a:sym typeface="+mn-ea"/>
              </a:rPr>
              <a:t>Recognize and classify wildlife species from images or videos.</a:t>
            </a:r>
            <a:endParaRPr lang="en-US" sz="1600" dirty="0"/>
          </a:p>
          <a:p>
            <a:pPr marL="342900" indent="-342900">
              <a:buFont typeface="Arial" panose="020B0604020202020204" pitchFamily="34" charset="0"/>
              <a:buChar char="•"/>
            </a:pPr>
            <a:r>
              <a:rPr lang="en-US" sz="1600" dirty="0">
                <a:sym typeface="+mn-ea"/>
              </a:rPr>
              <a:t>Provide real-time data for researchers, conservationists, and enthusiasts.</a:t>
            </a:r>
            <a:endParaRPr lang="en-US" sz="1600" dirty="0"/>
          </a:p>
          <a:p>
            <a:pPr marL="342900" indent="-342900">
              <a:buFont typeface="Arial" panose="020B0604020202020204" pitchFamily="34" charset="0"/>
              <a:buChar char="•"/>
            </a:pPr>
            <a:r>
              <a:rPr lang="en-US" sz="1600" dirty="0">
                <a:sym typeface="+mn-ea"/>
              </a:rPr>
              <a:t>Promote awareness and support biodiversity conservation efforts.</a:t>
            </a:r>
            <a:endParaRPr sz="1600" dirty="0"/>
          </a:p>
        </p:txBody>
      </p:sp>
      <p:pic>
        <p:nvPicPr>
          <p:cNvPr id="8" name="Picture 7"/>
          <p:cNvPicPr>
            <a:picLocks noChangeAspect="1"/>
          </p:cNvPicPr>
          <p:nvPr/>
        </p:nvPicPr>
        <p:blipFill>
          <a:blip r:embed="rId4"/>
          <a:stretch>
            <a:fillRect/>
          </a:stretch>
        </p:blipFill>
        <p:spPr>
          <a:xfrm>
            <a:off x="121920" y="2913380"/>
            <a:ext cx="8823325" cy="272478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6"/>
          <p:cNvSpPr txBox="1">
            <a:spLocks noGrp="1"/>
          </p:cNvSpPr>
          <p:nvPr>
            <p:ph type="sldNum" idx="12"/>
          </p:nvPr>
        </p:nvSpPr>
        <p:spPr>
          <a:xfrm>
            <a:off x="6583680" y="6377940"/>
            <a:ext cx="210300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4</a:t>
            </a:fld>
            <a:endParaRPr lang="en-US"/>
          </a:p>
        </p:txBody>
      </p:sp>
      <p:sp>
        <p:nvSpPr>
          <p:cNvPr id="76" name="Google Shape;76;p6"/>
          <p:cNvSpPr txBox="1"/>
          <p:nvPr/>
        </p:nvSpPr>
        <p:spPr>
          <a:xfrm>
            <a:off x="528744" y="325664"/>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073763"/>
                </a:solidFill>
                <a:latin typeface="Times New Roman" panose="02020603050405020304"/>
                <a:ea typeface="Times New Roman" panose="02020603050405020304"/>
                <a:cs typeface="Times New Roman" panose="02020603050405020304"/>
                <a:sym typeface="Times New Roman" panose="02020603050405020304"/>
              </a:rPr>
              <a:t>Problem Statement</a:t>
            </a:r>
            <a:r>
              <a:rPr lang="en-US" sz="2200" b="0" i="0" u="none" strike="noStrike" cap="none">
                <a:solidFill>
                  <a:srgbClr val="073763"/>
                </a:solidFill>
                <a:latin typeface="Times New Roman" panose="02020603050405020304"/>
                <a:ea typeface="Times New Roman" panose="02020603050405020304"/>
                <a:cs typeface="Times New Roman" panose="02020603050405020304"/>
                <a:sym typeface="Times New Roman" panose="02020603050405020304"/>
              </a:rPr>
              <a:t> </a:t>
            </a:r>
            <a:endParaRPr>
              <a:solidFill>
                <a:srgbClr val="073763"/>
              </a:solidFill>
            </a:endParaRPr>
          </a:p>
        </p:txBody>
      </p:sp>
      <p:sp>
        <p:nvSpPr>
          <p:cNvPr id="77" name="Google Shape;77;p6"/>
          <p:cNvSpPr txBox="1"/>
          <p:nvPr/>
        </p:nvSpPr>
        <p:spPr>
          <a:xfrm>
            <a:off x="1379346" y="6104088"/>
            <a:ext cx="7378800" cy="672900"/>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panose="020B0604020202020204"/>
              <a:buNone/>
            </a:pPr>
            <a:r>
              <a:rPr lang="en-US"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 MITSOC, Loni Kalbhor</a:t>
            </a:r>
            <a:endParaRPr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78" name="Google Shape;78;p6"/>
          <p:cNvPicPr preferRelativeResize="0"/>
          <p:nvPr/>
        </p:nvPicPr>
        <p:blipFill rotWithShape="1">
          <a:blip r:embed="rId3"/>
          <a:srcRect/>
          <a:stretch>
            <a:fillRect/>
          </a:stretch>
        </p:blipFill>
        <p:spPr>
          <a:xfrm>
            <a:off x="0" y="5812967"/>
            <a:ext cx="999854" cy="1020451"/>
          </a:xfrm>
          <a:prstGeom prst="rect">
            <a:avLst/>
          </a:prstGeom>
          <a:noFill/>
          <a:ln>
            <a:noFill/>
          </a:ln>
        </p:spPr>
      </p:pic>
      <p:sp>
        <p:nvSpPr>
          <p:cNvPr id="3" name="TextBox 2"/>
          <p:cNvSpPr txBox="1"/>
          <p:nvPr/>
        </p:nvSpPr>
        <p:spPr>
          <a:xfrm>
            <a:off x="499927" y="894817"/>
            <a:ext cx="8010300" cy="4933950"/>
          </a:xfrm>
          <a:prstGeom prst="rect">
            <a:avLst/>
          </a:prstGeom>
          <a:noFill/>
        </p:spPr>
        <p:txBody>
          <a:bodyPr wrap="square">
            <a:spAutoFit/>
          </a:bodyPr>
          <a:lstStyle/>
          <a:p>
            <a:pPr marL="0" marR="0" algn="just">
              <a:lnSpc>
                <a:spcPct val="115000"/>
              </a:lnSpc>
            </a:pPr>
            <a:r>
              <a:rPr lang="en-US" sz="1800" b="1" dirty="0">
                <a:solidFill>
                  <a:srgbClr val="2F2F2F"/>
                </a:solidFill>
                <a:effectLst/>
                <a:highlight>
                  <a:srgbClr val="FFFFFF"/>
                </a:highlight>
                <a:latin typeface="Times New Roman" panose="02020603050405020304" pitchFamily="18" charset="0"/>
                <a:ea typeface="Times New Roman" panose="02020603050405020304" pitchFamily="18" charset="0"/>
              </a:rPr>
              <a:t>Problem Statement: </a:t>
            </a:r>
            <a:endParaRPr lang="en-US" altLang="en-US" sz="1600" dirty="0">
              <a:effectLst/>
              <a:latin typeface="Arial" panose="020B0604020202020204" pitchFamily="34" charset="0"/>
              <a:ea typeface="Arial" panose="020B0604020202020204" pitchFamily="34" charset="0"/>
            </a:endParaRPr>
          </a:p>
          <a:p>
            <a:pPr marL="0" marR="0" algn="just">
              <a:lnSpc>
                <a:spcPct val="115000"/>
              </a:lnSpc>
            </a:pPr>
            <a:r>
              <a:rPr lang="en-US" altLang="en-US" sz="1600" dirty="0">
                <a:effectLst/>
                <a:latin typeface="Arial" panose="020B0604020202020204" pitchFamily="34" charset="0"/>
                <a:ea typeface="Arial" panose="020B0604020202020204" pitchFamily="34" charset="0"/>
              </a:rPr>
              <a:t>Accurately identifying wildlife species is a critical challenge for researchers, conservationists, and wildlife enthusiasts. Traditional methods of species recognition are time-consuming, require expert knowledge, and are often inaccessible to the general public. Moreover, the lack of efficient tools for real-time monitoring, detailed species information, and public engagement hampers conservation efforts. This project aims to develop an AI-Based Wildlife Recognition System to address these challenges by providing an accurate, real-time, and user-friendly platform for species identification, education, and data collection, thereby promoting biodiversity awareness and supporting conservation initiatives.</a:t>
            </a:r>
          </a:p>
          <a:p>
            <a:pPr marL="0" marR="0" algn="just">
              <a:lnSpc>
                <a:spcPct val="115000"/>
              </a:lnSpc>
            </a:pPr>
            <a:endParaRPr lang="en-US" altLang="en-US" sz="1600" dirty="0">
              <a:effectLst/>
              <a:latin typeface="Arial" panose="020B0604020202020204" pitchFamily="34" charset="0"/>
              <a:ea typeface="Arial" panose="020B0604020202020204" pitchFamily="34" charset="0"/>
            </a:endParaRPr>
          </a:p>
          <a:p>
            <a:pPr marL="0" marR="0" lvl="0" indent="0">
              <a:lnSpc>
                <a:spcPct val="115000"/>
              </a:lnSpc>
              <a:buFont typeface="+mj-lt"/>
              <a:buNone/>
            </a:pPr>
            <a:r>
              <a:rPr lang="en-US" altLang="en-US" sz="1600" dirty="0">
                <a:effectLst/>
                <a:latin typeface="Arial" panose="020B0604020202020204" pitchFamily="34" charset="0"/>
                <a:ea typeface="Arial" panose="020B0604020202020204" pitchFamily="34" charset="0"/>
              </a:rPr>
              <a:t>1. Manual species identification is time-consuming and inaccessible to non-experts.  </a:t>
            </a:r>
          </a:p>
          <a:p>
            <a:pPr marL="0" marR="0" lvl="0" indent="0">
              <a:lnSpc>
                <a:spcPct val="115000"/>
              </a:lnSpc>
              <a:buFont typeface="+mj-lt"/>
              <a:buNone/>
            </a:pPr>
            <a:r>
              <a:rPr lang="en-US" altLang="en-US" sz="1600" dirty="0">
                <a:effectLst/>
                <a:latin typeface="Arial" panose="020B0604020202020204" pitchFamily="34" charset="0"/>
                <a:ea typeface="Arial" panose="020B0604020202020204" pitchFamily="34" charset="0"/>
              </a:rPr>
              <a:t>2. Existing tools lack real-time monitoring capabilities.  </a:t>
            </a:r>
          </a:p>
          <a:p>
            <a:pPr marL="0" marR="0" lvl="0" indent="0">
              <a:lnSpc>
                <a:spcPct val="115000"/>
              </a:lnSpc>
              <a:buFont typeface="+mj-lt"/>
              <a:buNone/>
            </a:pPr>
            <a:r>
              <a:rPr lang="en-US" altLang="en-US" sz="1600" dirty="0">
                <a:effectLst/>
                <a:latin typeface="Arial" panose="020B0604020202020204" pitchFamily="34" charset="0"/>
                <a:ea typeface="Arial" panose="020B0604020202020204" pitchFamily="34" charset="0"/>
              </a:rPr>
              <a:t>3. Insufficient access to accurate and organized species data.  </a:t>
            </a:r>
          </a:p>
          <a:p>
            <a:pPr marL="0" marR="0" lvl="0" indent="0">
              <a:lnSpc>
                <a:spcPct val="115000"/>
              </a:lnSpc>
              <a:buFont typeface="+mj-lt"/>
              <a:buNone/>
            </a:pPr>
            <a:r>
              <a:rPr lang="en-US" altLang="en-US" sz="1600" dirty="0">
                <a:effectLst/>
                <a:latin typeface="Arial" panose="020B0604020202020204" pitchFamily="34" charset="0"/>
                <a:ea typeface="Arial" panose="020B0604020202020204" pitchFamily="34" charset="0"/>
              </a:rPr>
              <a:t>4. Challenges in identifying species from poor-quality images.  </a:t>
            </a:r>
          </a:p>
          <a:p>
            <a:pPr marL="0" marR="0" lvl="0" indent="0">
              <a:lnSpc>
                <a:spcPct val="115000"/>
              </a:lnSpc>
              <a:buFont typeface="+mj-lt"/>
              <a:buNone/>
            </a:pPr>
            <a:r>
              <a:rPr lang="en-US" altLang="en-US" sz="1600" dirty="0">
                <a:effectLst/>
                <a:latin typeface="Arial" panose="020B0604020202020204" pitchFamily="34" charset="0"/>
                <a:ea typeface="Arial" panose="020B0604020202020204" pitchFamily="34" charset="0"/>
              </a:rPr>
              <a:t>5. Limited public awareness and engagement in conservation efforts.  </a:t>
            </a:r>
          </a:p>
          <a:p>
            <a:pPr marL="0" marR="0" lvl="0" indent="0">
              <a:lnSpc>
                <a:spcPct val="115000"/>
              </a:lnSpc>
              <a:buFont typeface="+mj-lt"/>
              <a:buNone/>
            </a:pPr>
            <a:r>
              <a:rPr lang="en-US" altLang="en-US" sz="1600" dirty="0">
                <a:effectLst/>
                <a:latin typeface="Arial" panose="020B0604020202020204" pitchFamily="34" charset="0"/>
                <a:ea typeface="Arial" panose="020B0604020202020204" pitchFamily="34" charset="0"/>
              </a:rPr>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6"/>
          <p:cNvSpPr txBox="1">
            <a:spLocks noGrp="1"/>
          </p:cNvSpPr>
          <p:nvPr>
            <p:ph type="sldNum" idx="12"/>
          </p:nvPr>
        </p:nvSpPr>
        <p:spPr>
          <a:xfrm>
            <a:off x="6583680" y="6377940"/>
            <a:ext cx="210300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5</a:t>
            </a:fld>
            <a:endParaRPr lang="en-US"/>
          </a:p>
        </p:txBody>
      </p:sp>
      <p:sp>
        <p:nvSpPr>
          <p:cNvPr id="77" name="Google Shape;77;p6"/>
          <p:cNvSpPr txBox="1"/>
          <p:nvPr/>
        </p:nvSpPr>
        <p:spPr>
          <a:xfrm>
            <a:off x="1379346" y="6104088"/>
            <a:ext cx="7378800" cy="672900"/>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panose="020B0604020202020204"/>
              <a:buNone/>
            </a:pPr>
            <a:r>
              <a:rPr lang="en-US"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 MITSOC, Loni Kalbhor</a:t>
            </a:r>
            <a:endParaRPr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78" name="Google Shape;78;p6"/>
          <p:cNvPicPr preferRelativeResize="0"/>
          <p:nvPr/>
        </p:nvPicPr>
        <p:blipFill rotWithShape="1">
          <a:blip r:embed="rId3"/>
          <a:srcRect/>
          <a:stretch>
            <a:fillRect/>
          </a:stretch>
        </p:blipFill>
        <p:spPr>
          <a:xfrm>
            <a:off x="0" y="5812967"/>
            <a:ext cx="999854" cy="1020451"/>
          </a:xfrm>
          <a:prstGeom prst="rect">
            <a:avLst/>
          </a:prstGeom>
          <a:noFill/>
          <a:ln>
            <a:noFill/>
          </a:ln>
        </p:spPr>
      </p:pic>
      <p:grpSp>
        <p:nvGrpSpPr>
          <p:cNvPr id="2" name="Group 1"/>
          <p:cNvGrpSpPr/>
          <p:nvPr/>
        </p:nvGrpSpPr>
        <p:grpSpPr>
          <a:xfrm>
            <a:off x="339724" y="355638"/>
            <a:ext cx="8220980" cy="3918585"/>
            <a:chOff x="278764" y="2397798"/>
            <a:chExt cx="8220980" cy="3918585"/>
          </a:xfrm>
        </p:grpSpPr>
        <p:sp>
          <p:nvSpPr>
            <p:cNvPr id="80" name="Google Shape;80;p6"/>
            <p:cNvSpPr txBox="1"/>
            <p:nvPr/>
          </p:nvSpPr>
          <p:spPr>
            <a:xfrm>
              <a:off x="278764" y="3105823"/>
              <a:ext cx="8088630" cy="3210560"/>
            </a:xfrm>
            <a:prstGeom prst="rect">
              <a:avLst/>
            </a:prstGeom>
            <a:noFill/>
            <a:ln>
              <a:noFill/>
            </a:ln>
          </p:spPr>
          <p:txBody>
            <a:bodyPr spcFirstLastPara="1" wrap="square" lIns="91425" tIns="91425" rIns="91425" bIns="91425" anchor="t" anchorCtr="0">
              <a:noAutofit/>
            </a:bodyPr>
            <a:lstStyle/>
            <a:p>
              <a:pPr marL="0" indent="0">
                <a:buNone/>
              </a:pPr>
              <a:endParaRPr lang="en-US" altLang="en-US" sz="1800" dirty="0"/>
            </a:p>
            <a:p>
              <a:pPr marL="342900" indent="-342900">
                <a:buAutoNum type="arabicPeriod"/>
              </a:pPr>
              <a:r>
                <a:rPr lang="en-US" altLang="en-US" sz="1800" dirty="0"/>
                <a:t>Develop an efficient AI-based wildlife recognition system capable of accurately identifying various species. </a:t>
              </a:r>
            </a:p>
            <a:p>
              <a:pPr marL="342900" indent="-342900">
                <a:buAutoNum type="arabicPeriod"/>
              </a:pPr>
              <a:r>
                <a:rPr lang="en-US" altLang="en-US" sz="1800" dirty="0"/>
                <a:t>Enhance community engagement in wildlife conservation efforts through user_x0002_friendly interfaces and educational materials. </a:t>
              </a:r>
            </a:p>
            <a:p>
              <a:pPr marL="342900" indent="-342900">
                <a:buAutoNum type="arabicPeriod"/>
              </a:pPr>
              <a:r>
                <a:rPr lang="en-US" altLang="en-US" sz="1800" dirty="0"/>
                <a:t>Improve species monitoring and data collection to facilitate informed </a:t>
              </a:r>
            </a:p>
            <a:p>
              <a:pPr marL="0" indent="0">
                <a:buNone/>
              </a:pPr>
              <a:r>
                <a:rPr lang="en-US" altLang="en-US" sz="1800" dirty="0"/>
                <a:t>     conservation decisions. </a:t>
              </a:r>
            </a:p>
            <a:p>
              <a:pPr marL="0" indent="0">
                <a:buNone/>
              </a:pPr>
              <a:r>
                <a:rPr lang="en-US" altLang="en-US" sz="1800" dirty="0"/>
                <a:t>4.  foster collaboration between technology experts, conservationists, and     local communities to address pressing environmental challenges.</a:t>
              </a:r>
            </a:p>
          </p:txBody>
        </p:sp>
        <p:sp>
          <p:nvSpPr>
            <p:cNvPr id="81" name="Google Shape;81;p6"/>
            <p:cNvSpPr txBox="1"/>
            <p:nvPr/>
          </p:nvSpPr>
          <p:spPr>
            <a:xfrm>
              <a:off x="489444" y="2397798"/>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073763"/>
                  </a:solidFill>
                  <a:latin typeface="Times New Roman" panose="02020603050405020304"/>
                  <a:ea typeface="Times New Roman" panose="02020603050405020304"/>
                  <a:cs typeface="Times New Roman" panose="02020603050405020304"/>
                  <a:sym typeface="Times New Roman" panose="02020603050405020304"/>
                </a:rPr>
                <a:t>Objectives</a:t>
              </a:r>
              <a:r>
                <a:rPr lang="en-US" sz="2200" b="0" i="0" u="none" strike="noStrike" cap="none" dirty="0">
                  <a:solidFill>
                    <a:srgbClr val="073763"/>
                  </a:solidFill>
                  <a:latin typeface="Times New Roman" panose="02020603050405020304"/>
                  <a:ea typeface="Times New Roman" panose="02020603050405020304"/>
                  <a:cs typeface="Times New Roman" panose="02020603050405020304"/>
                  <a:sym typeface="Times New Roman" panose="02020603050405020304"/>
                </a:rPr>
                <a:t> </a:t>
              </a:r>
              <a:endParaRPr dirty="0">
                <a:solidFill>
                  <a:srgbClr val="073763"/>
                </a:solidFil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8"/>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6</a:t>
            </a:fld>
            <a:endParaRPr lang="en-US"/>
          </a:p>
        </p:txBody>
      </p:sp>
      <p:sp>
        <p:nvSpPr>
          <p:cNvPr id="87" name="Google Shape;87;p8"/>
          <p:cNvSpPr txBox="1"/>
          <p:nvPr/>
        </p:nvSpPr>
        <p:spPr>
          <a:xfrm>
            <a:off x="417094" y="-11"/>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4. Concepts and Methods</a:t>
            </a:r>
            <a:r>
              <a:rPr lang="en-US" sz="2200"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p>
        </p:txBody>
      </p:sp>
      <p:sp>
        <p:nvSpPr>
          <p:cNvPr id="88" name="Google Shape;88;p8"/>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panose="020B0604020202020204"/>
              <a:buNone/>
            </a:pPr>
            <a:r>
              <a:rPr lang="en-US"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 MITSOC, Loni Kalbhor</a:t>
            </a:r>
            <a:endParaRPr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89" name="Google Shape;89;p8"/>
          <p:cNvPicPr preferRelativeResize="0"/>
          <p:nvPr/>
        </p:nvPicPr>
        <p:blipFill rotWithShape="1">
          <a:blip r:embed="rId3"/>
          <a:srcRect/>
          <a:stretch>
            <a:fillRect/>
          </a:stretch>
        </p:blipFill>
        <p:spPr>
          <a:xfrm>
            <a:off x="0" y="5812967"/>
            <a:ext cx="999854" cy="1020451"/>
          </a:xfrm>
          <a:prstGeom prst="rect">
            <a:avLst/>
          </a:prstGeom>
          <a:noFill/>
          <a:ln>
            <a:noFill/>
          </a:ln>
        </p:spPr>
      </p:pic>
      <p:sp>
        <p:nvSpPr>
          <p:cNvPr id="3" name="TextBox 2"/>
          <p:cNvSpPr txBox="1"/>
          <p:nvPr/>
        </p:nvSpPr>
        <p:spPr>
          <a:xfrm>
            <a:off x="183414" y="1320571"/>
            <a:ext cx="8503386" cy="3230245"/>
          </a:xfrm>
          <a:prstGeom prst="rect">
            <a:avLst/>
          </a:prstGeom>
          <a:noFill/>
        </p:spPr>
        <p:txBody>
          <a:bodyPr wrap="square">
            <a:spAutoFit/>
          </a:bodyPr>
          <a:lstStyle/>
          <a:p>
            <a:pPr marL="355600" marR="5080" indent="-342900">
              <a:lnSpc>
                <a:spcPct val="101000"/>
              </a:lnSpc>
              <a:spcBef>
                <a:spcPts val="70"/>
              </a:spcBef>
              <a:buFont typeface="Arial" panose="020B0604020202020204" pitchFamily="34" charset="0"/>
              <a:buChar char="•"/>
            </a:pPr>
            <a:r>
              <a:rPr lang="en-US" sz="2000" b="1" dirty="0">
                <a:latin typeface="Verdana" panose="020B0604030504040204"/>
                <a:cs typeface="Verdana" panose="020B0604030504040204"/>
                <a:sym typeface="+mn-ea"/>
              </a:rPr>
              <a:t>Data Quality: </a:t>
            </a:r>
            <a:r>
              <a:rPr lang="en-US" sz="2000" dirty="0">
                <a:latin typeface="Verdana" panose="020B0604030504040204"/>
                <a:cs typeface="Verdana" panose="020B0604030504040204"/>
                <a:sym typeface="+mn-ea"/>
              </a:rPr>
              <a:t>Need for diverse and high-quality image datasets for accurate training.</a:t>
            </a:r>
            <a:endParaRPr lang="en-US" sz="2000" dirty="0">
              <a:latin typeface="Verdana" panose="020B0604030504040204"/>
              <a:cs typeface="Verdana" panose="020B0604030504040204"/>
            </a:endParaRPr>
          </a:p>
          <a:p>
            <a:pPr marL="355600" marR="5080" indent="-342900">
              <a:lnSpc>
                <a:spcPct val="101000"/>
              </a:lnSpc>
              <a:spcBef>
                <a:spcPts val="70"/>
              </a:spcBef>
              <a:buFont typeface="Arial" panose="020B0604020202020204" pitchFamily="34" charset="0"/>
              <a:buChar char="•"/>
            </a:pPr>
            <a:r>
              <a:rPr lang="en-US" sz="2000" b="1" dirty="0">
                <a:latin typeface="Verdana" panose="020B0604030504040204"/>
                <a:cs typeface="Verdana" panose="020B0604030504040204"/>
                <a:sym typeface="+mn-ea"/>
              </a:rPr>
              <a:t>Model Accuracy: </a:t>
            </a:r>
            <a:r>
              <a:rPr lang="en-US" sz="2000" dirty="0">
                <a:latin typeface="Verdana" panose="020B0604030504040204"/>
                <a:cs typeface="Verdana" panose="020B0604030504040204"/>
                <a:sym typeface="+mn-ea"/>
              </a:rPr>
              <a:t>Ensuring the model works well in different environments and for various species.</a:t>
            </a:r>
            <a:endParaRPr lang="en-US" sz="2000" dirty="0">
              <a:latin typeface="Verdana" panose="020B0604030504040204"/>
              <a:cs typeface="Verdana" panose="020B0604030504040204"/>
            </a:endParaRPr>
          </a:p>
          <a:p>
            <a:pPr marL="355600" marR="5080" indent="-342900">
              <a:lnSpc>
                <a:spcPct val="101000"/>
              </a:lnSpc>
              <a:spcBef>
                <a:spcPts val="70"/>
              </a:spcBef>
              <a:buFont typeface="Arial" panose="020B0604020202020204" pitchFamily="34" charset="0"/>
              <a:buChar char="•"/>
            </a:pPr>
            <a:r>
              <a:rPr lang="en-US" sz="2000" b="1" dirty="0">
                <a:latin typeface="Verdana" panose="020B0604030504040204"/>
                <a:cs typeface="Verdana" panose="020B0604030504040204"/>
                <a:sym typeface="+mn-ea"/>
              </a:rPr>
              <a:t>Scalability: </a:t>
            </a:r>
            <a:r>
              <a:rPr lang="en-US" sz="2000" dirty="0">
                <a:latin typeface="Verdana" panose="020B0604030504040204"/>
                <a:cs typeface="Verdana" panose="020B0604030504040204"/>
                <a:sym typeface="+mn-ea"/>
              </a:rPr>
              <a:t>Making sure the system can handle more species and users.</a:t>
            </a:r>
            <a:endParaRPr lang="en-US" sz="2000" dirty="0">
              <a:latin typeface="Verdana" panose="020B0604030504040204"/>
              <a:cs typeface="Verdana" panose="020B0604030504040204"/>
            </a:endParaRPr>
          </a:p>
          <a:p>
            <a:pPr marL="355600" marR="5080" indent="-342900">
              <a:lnSpc>
                <a:spcPct val="101000"/>
              </a:lnSpc>
              <a:spcBef>
                <a:spcPts val="70"/>
              </a:spcBef>
              <a:buFont typeface="Arial" panose="020B0604020202020204" pitchFamily="34" charset="0"/>
              <a:buChar char="•"/>
            </a:pPr>
            <a:r>
              <a:rPr lang="en-US" sz="2000" b="1" dirty="0">
                <a:latin typeface="Verdana" panose="020B0604030504040204"/>
                <a:cs typeface="Verdana" panose="020B0604030504040204"/>
                <a:sym typeface="+mn-ea"/>
              </a:rPr>
              <a:t>Hardware Requirements: </a:t>
            </a:r>
            <a:r>
              <a:rPr lang="en-US" sz="2000" dirty="0">
                <a:latin typeface="Verdana" panose="020B0604030504040204"/>
                <a:cs typeface="Verdana" panose="020B0604030504040204"/>
                <a:sym typeface="+mn-ea"/>
              </a:rPr>
              <a:t>The system needs good hardware (like GPUs) for faster processing and predictions.</a:t>
            </a:r>
            <a:endParaRPr lang="en-US" sz="2000" dirty="0">
              <a:latin typeface="Verdana" panose="020B0604030504040204"/>
              <a:cs typeface="Verdana" panose="020B0604030504040204"/>
            </a:endParaRPr>
          </a:p>
          <a:p>
            <a:pPr marL="355600" marR="5080" indent="-342900">
              <a:lnSpc>
                <a:spcPct val="101000"/>
              </a:lnSpc>
              <a:spcBef>
                <a:spcPts val="70"/>
              </a:spcBef>
              <a:buFont typeface="Arial" panose="020B0604020202020204" pitchFamily="34" charset="0"/>
              <a:buChar char="•"/>
            </a:pPr>
            <a:r>
              <a:rPr lang="en-US" sz="2000" b="1" dirty="0">
                <a:latin typeface="Verdana" panose="020B0604030504040204"/>
                <a:cs typeface="Verdana" panose="020B0604030504040204"/>
                <a:sym typeface="+mn-ea"/>
              </a:rPr>
              <a:t>Ethical Concerns: </a:t>
            </a:r>
            <a:r>
              <a:rPr lang="en-US" sz="2000" dirty="0">
                <a:latin typeface="Verdana" panose="020B0604030504040204"/>
                <a:cs typeface="Verdana" panose="020B0604030504040204"/>
                <a:sym typeface="+mn-ea"/>
              </a:rPr>
              <a:t>Ensuring the data used respects privacy and doesn't harm wildlife.</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9"/>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7</a:t>
            </a:fld>
            <a:endParaRPr lang="en-US"/>
          </a:p>
        </p:txBody>
      </p:sp>
      <p:sp>
        <p:nvSpPr>
          <p:cNvPr id="100" name="Google Shape;100;p9"/>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5. Literature Survey</a:t>
            </a:r>
            <a:r>
              <a:rPr lang="en-US" sz="2200"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p>
        </p:txBody>
      </p:sp>
      <p:sp>
        <p:nvSpPr>
          <p:cNvPr id="101" name="Google Shape;101;p9"/>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panose="020B0604020202020204"/>
              <a:buNone/>
            </a:pPr>
            <a:r>
              <a:rPr lang="en-US"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 MITSOC, Loni Kalbhor</a:t>
            </a:r>
            <a:endParaRPr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02" name="Google Shape;102;p9"/>
          <p:cNvPicPr preferRelativeResize="0"/>
          <p:nvPr/>
        </p:nvPicPr>
        <p:blipFill rotWithShape="1">
          <a:blip r:embed="rId3"/>
          <a:srcRect/>
          <a:stretch>
            <a:fillRect/>
          </a:stretch>
        </p:blipFill>
        <p:spPr>
          <a:xfrm>
            <a:off x="0" y="5812967"/>
            <a:ext cx="999854" cy="1020451"/>
          </a:xfrm>
          <a:prstGeom prst="rect">
            <a:avLst/>
          </a:prstGeom>
          <a:noFill/>
          <a:ln>
            <a:noFill/>
          </a:ln>
        </p:spPr>
      </p:pic>
      <p:pic>
        <p:nvPicPr>
          <p:cNvPr id="2" name="Picture 1"/>
          <p:cNvPicPr>
            <a:picLocks noChangeAspect="1"/>
          </p:cNvPicPr>
          <p:nvPr/>
        </p:nvPicPr>
        <p:blipFill>
          <a:blip r:embed="rId4"/>
          <a:stretch>
            <a:fillRect/>
          </a:stretch>
        </p:blipFill>
        <p:spPr>
          <a:xfrm>
            <a:off x="966470" y="866775"/>
            <a:ext cx="7460615" cy="447357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7"/>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8</a:t>
            </a:fld>
            <a:endParaRPr lang="en-US"/>
          </a:p>
        </p:txBody>
      </p:sp>
      <p:sp>
        <p:nvSpPr>
          <p:cNvPr id="109" name="Google Shape;109;p7"/>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panose="020B0604020202020204"/>
              <a:buNone/>
            </a:pPr>
            <a:r>
              <a:rPr lang="en-US"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 MITSOC, Loni Kalbhor</a:t>
            </a:r>
            <a:endParaRPr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10" name="Google Shape;110;p7"/>
          <p:cNvPicPr preferRelativeResize="0"/>
          <p:nvPr/>
        </p:nvPicPr>
        <p:blipFill rotWithShape="1">
          <a:blip r:embed="rId3"/>
          <a:srcRect/>
          <a:stretch>
            <a:fillRect/>
          </a:stretch>
        </p:blipFill>
        <p:spPr>
          <a:xfrm>
            <a:off x="0" y="5812967"/>
            <a:ext cx="999854" cy="1020451"/>
          </a:xfrm>
          <a:prstGeom prst="rect">
            <a:avLst/>
          </a:prstGeom>
          <a:noFill/>
          <a:ln>
            <a:noFill/>
          </a:ln>
        </p:spPr>
      </p:pic>
      <p:sp>
        <p:nvSpPr>
          <p:cNvPr id="111" name="Google Shape;111;p7"/>
          <p:cNvSpPr txBox="1"/>
          <p:nvPr/>
        </p:nvSpPr>
        <p:spPr>
          <a:xfrm>
            <a:off x="365125" y="670560"/>
            <a:ext cx="8638200" cy="461264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900" b="1" dirty="0">
                <a:solidFill>
                  <a:srgbClr val="BF9000"/>
                </a:solidFill>
                <a:latin typeface="Calibri" panose="020F0502020204030204"/>
                <a:ea typeface="Calibri" panose="020F0502020204030204"/>
                <a:cs typeface="Calibri" panose="020F0502020204030204"/>
                <a:sym typeface="Calibri" panose="020F0502020204030204"/>
              </a:rPr>
              <a:t>Identification of Gaps</a:t>
            </a:r>
            <a:endParaRPr lang="en-US" altLang="en-US" sz="1900" b="1" dirty="0">
              <a:solidFill>
                <a:srgbClr val="BF9000"/>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lang="en-US" altLang="en-US" sz="1600" dirty="0">
              <a:solidFill>
                <a:schemeClr val="tx1"/>
              </a:solidFill>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altLang="en-US" sz="1600" dirty="0">
                <a:solidFill>
                  <a:schemeClr val="tx1"/>
                </a:solidFill>
                <a:latin typeface="Calibri" panose="020F0502020204030204"/>
                <a:ea typeface="Calibri" panose="020F0502020204030204"/>
                <a:cs typeface="Calibri" panose="020F0502020204030204"/>
                <a:sym typeface="Calibri" panose="020F0502020204030204"/>
              </a:rPr>
              <a:t>1. Limited diversity in training datasets, leading to inaccurate identification of rare species.  </a:t>
            </a:r>
          </a:p>
          <a:p>
            <a:pPr marL="0" lvl="0" indent="0" algn="l" rtl="0">
              <a:spcBef>
                <a:spcPts val="0"/>
              </a:spcBef>
              <a:spcAft>
                <a:spcPts val="0"/>
              </a:spcAft>
              <a:buNone/>
            </a:pPr>
            <a:r>
              <a:rPr lang="en-US" altLang="en-US" sz="1600" dirty="0">
                <a:solidFill>
                  <a:schemeClr val="tx1"/>
                </a:solidFill>
                <a:latin typeface="Calibri" panose="020F0502020204030204"/>
                <a:ea typeface="Calibri" panose="020F0502020204030204"/>
                <a:cs typeface="Calibri" panose="020F0502020204030204"/>
                <a:sym typeface="Calibri" panose="020F0502020204030204"/>
              </a:rPr>
              <a:t>2. High latency in real-time recognition, especially in low-resource environments.  </a:t>
            </a:r>
          </a:p>
          <a:p>
            <a:pPr marL="0" lvl="0" indent="0" algn="l" rtl="0">
              <a:spcBef>
                <a:spcPts val="0"/>
              </a:spcBef>
              <a:spcAft>
                <a:spcPts val="0"/>
              </a:spcAft>
              <a:buNone/>
            </a:pPr>
            <a:r>
              <a:rPr lang="en-US" altLang="en-US" sz="1600" dirty="0">
                <a:solidFill>
                  <a:schemeClr val="tx1"/>
                </a:solidFill>
                <a:latin typeface="Calibri" panose="020F0502020204030204"/>
                <a:ea typeface="Calibri" panose="020F0502020204030204"/>
                <a:cs typeface="Calibri" panose="020F0502020204030204"/>
                <a:sym typeface="Calibri" panose="020F0502020204030204"/>
              </a:rPr>
              <a:t>3. Lack of integration with advanced hardware for real-time data collection.  </a:t>
            </a:r>
          </a:p>
          <a:p>
            <a:pPr marL="0" lvl="0" indent="0" algn="l" rtl="0">
              <a:spcBef>
                <a:spcPts val="0"/>
              </a:spcBef>
              <a:spcAft>
                <a:spcPts val="0"/>
              </a:spcAft>
              <a:buNone/>
            </a:pPr>
            <a:r>
              <a:rPr lang="en-US" altLang="en-US" sz="1600" dirty="0">
                <a:solidFill>
                  <a:schemeClr val="tx1"/>
                </a:solidFill>
                <a:latin typeface="Calibri" panose="020F0502020204030204"/>
                <a:ea typeface="Calibri" panose="020F0502020204030204"/>
                <a:cs typeface="Calibri" panose="020F0502020204030204"/>
                <a:sym typeface="Calibri" panose="020F0502020204030204"/>
              </a:rPr>
              <a:t>4. Minimal features for user engagement and community contributions.  </a:t>
            </a:r>
          </a:p>
          <a:p>
            <a:pPr marL="0" lvl="0" indent="0" algn="l" rtl="0">
              <a:spcBef>
                <a:spcPts val="0"/>
              </a:spcBef>
              <a:spcAft>
                <a:spcPts val="0"/>
              </a:spcAft>
              <a:buNone/>
            </a:pPr>
            <a:r>
              <a:rPr lang="en-US" altLang="en-US" sz="1600" dirty="0">
                <a:solidFill>
                  <a:schemeClr val="tx1"/>
                </a:solidFill>
                <a:latin typeface="Calibri" panose="020F0502020204030204"/>
                <a:ea typeface="Calibri" panose="020F0502020204030204"/>
                <a:cs typeface="Calibri" panose="020F0502020204030204"/>
                <a:sym typeface="Calibri" panose="020F0502020204030204"/>
              </a:rPr>
              <a:t>5. Insufficient database updates for new or evolving species information.  </a:t>
            </a:r>
          </a:p>
          <a:p>
            <a:pPr marL="0" lvl="0" indent="0" algn="l" rtl="0">
              <a:spcBef>
                <a:spcPts val="0"/>
              </a:spcBef>
              <a:spcAft>
                <a:spcPts val="0"/>
              </a:spcAft>
              <a:buNone/>
            </a:pPr>
            <a:r>
              <a:rPr lang="en-US" altLang="en-US" sz="1600" dirty="0">
                <a:solidFill>
                  <a:schemeClr val="tx1"/>
                </a:solidFill>
                <a:latin typeface="Calibri" panose="020F0502020204030204"/>
                <a:ea typeface="Calibri" panose="020F0502020204030204"/>
                <a:cs typeface="Calibri" panose="020F0502020204030204"/>
                <a:sym typeface="Calibri" panose="020F0502020204030204"/>
              </a:rPr>
              <a:t>6. Limited scalability for handling large user bases or high data volumes.  </a:t>
            </a:r>
          </a:p>
          <a:p>
            <a:pPr marL="0" lvl="0" indent="0" algn="l" rtl="0">
              <a:spcBef>
                <a:spcPts val="0"/>
              </a:spcBef>
              <a:spcAft>
                <a:spcPts val="0"/>
              </a:spcAft>
              <a:buNone/>
            </a:pPr>
            <a:r>
              <a:rPr lang="en-US" altLang="en-US" sz="1600" dirty="0">
                <a:solidFill>
                  <a:schemeClr val="tx1"/>
                </a:solidFill>
                <a:latin typeface="Calibri" panose="020F0502020204030204"/>
                <a:ea typeface="Calibri" panose="020F0502020204030204"/>
                <a:cs typeface="Calibri" panose="020F0502020204030204"/>
                <a:sym typeface="Calibri" panose="020F0502020204030204"/>
              </a:rPr>
              <a:t>7. Difficulty in identifying species in poor-quality images or challenging environmental conditions.  </a:t>
            </a:r>
          </a:p>
          <a:p>
            <a:pPr marL="0" lvl="0" indent="0" algn="l" rtl="0">
              <a:spcBef>
                <a:spcPts val="0"/>
              </a:spcBef>
              <a:spcAft>
                <a:spcPts val="0"/>
              </a:spcAft>
              <a:buNone/>
            </a:pPr>
            <a:r>
              <a:rPr lang="en-US" altLang="en-US" sz="1600" dirty="0">
                <a:solidFill>
                  <a:schemeClr val="tx1"/>
                </a:solidFill>
                <a:latin typeface="Calibri" panose="020F0502020204030204"/>
                <a:ea typeface="Calibri" panose="020F0502020204030204"/>
                <a:cs typeface="Calibri" panose="020F0502020204030204"/>
                <a:sym typeface="Calibri" panose="020F0502020204030204"/>
              </a:rPr>
              <a:t>8. Absence of social sharing or collaborative tools to enhance community involvement.</a:t>
            </a:r>
            <a:r>
              <a:rPr lang="en-US" altLang="en-US" sz="1900" b="1" dirty="0">
                <a:solidFill>
                  <a:srgbClr val="BF9000"/>
                </a:solidFill>
                <a:latin typeface="Calibri" panose="020F0502020204030204"/>
                <a:ea typeface="Calibri" panose="020F0502020204030204"/>
                <a:cs typeface="Calibri" panose="020F0502020204030204"/>
                <a:sym typeface="Calibri" panose="020F0502020204030204"/>
              </a:rPr>
              <a:t>  </a:t>
            </a:r>
          </a:p>
          <a:p>
            <a:pPr marL="0" lvl="0" indent="0" algn="l" rtl="0">
              <a:spcBef>
                <a:spcPts val="0"/>
              </a:spcBef>
              <a:spcAft>
                <a:spcPts val="0"/>
              </a:spcAft>
              <a:buNone/>
            </a:pPr>
            <a:endParaRPr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endParaRPr sz="1200" dirty="0">
              <a:latin typeface="Calibri" panose="020F0502020204030204"/>
              <a:ea typeface="Calibri" panose="020F0502020204030204"/>
              <a:cs typeface="Calibri" panose="020F0502020204030204"/>
              <a:sym typeface="Calibri" panose="020F0502020204030204"/>
            </a:endParaRPr>
          </a:p>
          <a:p>
            <a:pPr marL="0" lvl="0" indent="0" algn="l" rtl="0">
              <a:spcBef>
                <a:spcPts val="0"/>
              </a:spcBef>
              <a:spcAft>
                <a:spcPts val="0"/>
              </a:spcAft>
              <a:buNone/>
            </a:pPr>
            <a:r>
              <a:rPr lang="en-US" sz="1900" b="1" dirty="0">
                <a:solidFill>
                  <a:srgbClr val="BF9000"/>
                </a:solidFill>
                <a:latin typeface="Calibri" panose="020F0502020204030204"/>
                <a:ea typeface="Calibri" panose="020F0502020204030204"/>
                <a:cs typeface="Calibri" panose="020F0502020204030204"/>
                <a:sym typeface="Calibri" panose="020F0502020204030204"/>
              </a:rPr>
              <a:t>Scope of Work</a:t>
            </a:r>
            <a:endParaRPr sz="1900" b="1" dirty="0">
              <a:solidFill>
                <a:srgbClr val="BF9000"/>
              </a:solidFill>
              <a:latin typeface="Calibri" panose="020F0502020204030204"/>
              <a:ea typeface="Calibri" panose="020F0502020204030204"/>
              <a:cs typeface="Calibri" panose="020F0502020204030204"/>
              <a:sym typeface="Calibri" panose="020F0502020204030204"/>
            </a:endParaRPr>
          </a:p>
          <a:p>
            <a:endParaRPr lang="en-US" dirty="0"/>
          </a:p>
          <a:p>
            <a:pPr indent="457200"/>
            <a:r>
              <a:rPr lang="en-US" altLang="en-US" dirty="0">
                <a:sym typeface="Calibri" panose="020F0502020204030204"/>
              </a:rPr>
              <a:t>The proposed AI-Based Wildlife Recognition System represents a significant </a:t>
            </a:r>
          </a:p>
          <a:p>
            <a:pPr indent="457200"/>
            <a:r>
              <a:rPr lang="en-US" altLang="en-US" dirty="0">
                <a:sym typeface="Calibri" panose="020F0502020204030204"/>
              </a:rPr>
              <a:t>advancement at the intersection of technology and wildlife conservation. </a:t>
            </a:r>
          </a:p>
          <a:p>
            <a:pPr indent="457200"/>
            <a:r>
              <a:rPr lang="en-US" altLang="en-US" dirty="0">
                <a:sym typeface="Calibri" panose="020F0502020204030204"/>
              </a:rPr>
              <a:t>Leveraging state-of-the-art artificial intelligence techniques, this system aims to </a:t>
            </a:r>
          </a:p>
          <a:p>
            <a:pPr indent="457200"/>
            <a:r>
              <a:rPr lang="en-US" altLang="en-US" dirty="0">
                <a:sym typeface="Calibri" panose="020F0502020204030204"/>
              </a:rPr>
              <a:t>revolutionize species identification and contribute to the preservation of </a:t>
            </a:r>
          </a:p>
          <a:p>
            <a:pPr indent="457200"/>
            <a:r>
              <a:rPr lang="en-US" altLang="en-US" dirty="0">
                <a:sym typeface="Calibri" panose="020F0502020204030204"/>
              </a:rPr>
              <a:t>biodiversity worldwide.</a:t>
            </a:r>
          </a:p>
        </p:txBody>
      </p:sp>
      <p:sp>
        <p:nvSpPr>
          <p:cNvPr id="112" name="Google Shape;112;p7"/>
          <p:cNvSpPr txBox="1"/>
          <p:nvPr/>
        </p:nvSpPr>
        <p:spPr>
          <a:xfrm>
            <a:off x="417094" y="224589"/>
            <a:ext cx="8010300" cy="578100"/>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a:solidFill>
                  <a:srgbClr val="C00000"/>
                </a:solidFill>
                <a:latin typeface="Times New Roman" panose="02020603050405020304"/>
                <a:ea typeface="Times New Roman" panose="02020603050405020304"/>
                <a:cs typeface="Times New Roman" panose="02020603050405020304"/>
                <a:sym typeface="Times New Roman" panose="02020603050405020304"/>
              </a:rPr>
              <a:t>Identification of gaps &amp; scope of work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12"/>
          <p:cNvSpPr txBox="1">
            <a:spLocks noGrp="1"/>
          </p:cNvSpPr>
          <p:nvPr>
            <p:ph type="sldNum" idx="12"/>
          </p:nvPr>
        </p:nvSpPr>
        <p:spPr>
          <a:xfrm>
            <a:off x="6583680" y="6377940"/>
            <a:ext cx="2103120" cy="342900"/>
          </a:xfrm>
          <a:prstGeom prst="rect">
            <a:avLst/>
          </a:prstGeom>
          <a:noFill/>
          <a:ln>
            <a:noFill/>
          </a:ln>
        </p:spPr>
        <p:txBody>
          <a:bodyPr spcFirstLastPara="1" wrap="square" lIns="0" tIns="0" rIns="0" bIns="0" anchor="t" anchorCtr="0">
            <a:spAutoFit/>
          </a:bodyPr>
          <a:lstStyle/>
          <a:p>
            <a:pPr marL="0" lvl="0" indent="0" algn="r" rtl="0">
              <a:lnSpc>
                <a:spcPct val="100000"/>
              </a:lnSpc>
              <a:spcBef>
                <a:spcPts val="0"/>
              </a:spcBef>
              <a:spcAft>
                <a:spcPts val="0"/>
              </a:spcAft>
              <a:buSzPts val="1800"/>
              <a:buNone/>
            </a:pPr>
            <a:fld id="{00000000-1234-1234-1234-123412341234}" type="slidenum">
              <a:rPr lang="en-US"/>
              <a:t>9</a:t>
            </a:fld>
            <a:endParaRPr lang="en-US"/>
          </a:p>
        </p:txBody>
      </p:sp>
      <p:sp>
        <p:nvSpPr>
          <p:cNvPr id="118" name="Google Shape;118;p12"/>
          <p:cNvSpPr txBox="1"/>
          <p:nvPr/>
        </p:nvSpPr>
        <p:spPr>
          <a:xfrm>
            <a:off x="417094" y="224589"/>
            <a:ext cx="8010213" cy="578025"/>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r>
              <a:rPr lang="en-US" sz="2800" b="1"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8. Implementation / Results:</a:t>
            </a:r>
            <a:r>
              <a:rPr lang="en-US" sz="2200" b="0" i="0"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endParaRPr dirty="0"/>
          </a:p>
        </p:txBody>
      </p:sp>
      <p:sp>
        <p:nvSpPr>
          <p:cNvPr id="119" name="Google Shape;119;p12"/>
          <p:cNvSpPr txBox="1"/>
          <p:nvPr/>
        </p:nvSpPr>
        <p:spPr>
          <a:xfrm>
            <a:off x="1379346" y="6104088"/>
            <a:ext cx="7378753" cy="672897"/>
          </a:xfrm>
          <a:prstGeom prst="rect">
            <a:avLst/>
          </a:prstGeom>
          <a:noFill/>
          <a:ln>
            <a:noFill/>
          </a:ln>
        </p:spPr>
        <p:txBody>
          <a:bodyPr spcFirstLastPara="1" wrap="square" lIns="0" tIns="12700" rIns="0" bIns="0" anchor="t" anchorCtr="0">
            <a:noAutofit/>
          </a:bodyPr>
          <a:lstStyle/>
          <a:p>
            <a:pPr marL="12700" marR="0" lvl="0" indent="0" algn="ctr" rtl="0">
              <a:lnSpc>
                <a:spcPct val="100000"/>
              </a:lnSpc>
              <a:spcBef>
                <a:spcPts val="0"/>
              </a:spcBef>
              <a:spcAft>
                <a:spcPts val="0"/>
              </a:spcAft>
              <a:buClr>
                <a:srgbClr val="000000"/>
              </a:buClr>
              <a:buSzPts val="1800"/>
              <a:buFont typeface="Arial" panose="020B0604020202020204"/>
              <a:buNone/>
            </a:pPr>
            <a:r>
              <a:rPr lang="en-US"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rPr>
              <a:t>Department of Computer Science &amp; Engineering, MITSOC, Loni Kalbhor</a:t>
            </a:r>
            <a:endParaRPr sz="1800" b="1" i="1" u="none" strike="noStrike" cap="none" dirty="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pic>
        <p:nvPicPr>
          <p:cNvPr id="120" name="Google Shape;120;p12"/>
          <p:cNvPicPr preferRelativeResize="0"/>
          <p:nvPr/>
        </p:nvPicPr>
        <p:blipFill rotWithShape="1">
          <a:blip r:embed="rId3"/>
          <a:srcRect/>
          <a:stretch>
            <a:fillRect/>
          </a:stretch>
        </p:blipFill>
        <p:spPr>
          <a:xfrm>
            <a:off x="0" y="5812967"/>
            <a:ext cx="999854" cy="1020451"/>
          </a:xfrm>
          <a:prstGeom prst="rect">
            <a:avLst/>
          </a:prstGeom>
          <a:noFill/>
          <a:ln>
            <a:noFill/>
          </a:ln>
        </p:spPr>
      </p:pic>
      <p:pic>
        <p:nvPicPr>
          <p:cNvPr id="2" name="Picture 1" descr="1"/>
          <p:cNvPicPr>
            <a:picLocks noChangeAspect="1"/>
          </p:cNvPicPr>
          <p:nvPr/>
        </p:nvPicPr>
        <p:blipFill>
          <a:blip r:embed="rId4"/>
          <a:stretch>
            <a:fillRect/>
          </a:stretch>
        </p:blipFill>
        <p:spPr>
          <a:xfrm>
            <a:off x="2357755" y="991870"/>
            <a:ext cx="4225925" cy="459232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4350</TotalTime>
  <Words>1020</Words>
  <Application>Microsoft Office PowerPoint</Application>
  <PresentationFormat>On-screen Show (4:3)</PresentationFormat>
  <Paragraphs>118</Paragraphs>
  <Slides>15</Slides>
  <Notes>15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Times New Roman</vt:lpstr>
      <vt:lpstr>Poppins</vt:lpstr>
      <vt:lpstr>Verdana</vt:lpstr>
      <vt:lpstr>Arial</vt:lpstr>
      <vt:lpstr>Century Schoolbook</vt:lpstr>
      <vt:lpstr>Calibri</vt:lpstr>
      <vt:lpstr>Poppins Medium</vt:lpstr>
      <vt:lpstr>Office Theme</vt:lpstr>
      <vt:lpstr>“AI – BASED WILDLIFE RECOGNITION SYSTEM ”</vt:lpstr>
      <vt:lpstr>Outline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Hp</dc:creator>
  <cp:lastModifiedBy>Ashwin Gudur</cp:lastModifiedBy>
  <cp:revision>48</cp:revision>
  <dcterms:created xsi:type="dcterms:W3CDTF">2018-12-06T11:05:00Z</dcterms:created>
  <dcterms:modified xsi:type="dcterms:W3CDTF">2024-11-24T09:12:46Z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2017-02-01T05:30:00Z</vt:filetime>
  </property>
  <property fmtid="{D5CDD505-2E9C-101B-9397-08002B2CF9AE}" pid="3" name="Creator">
    <vt:lpwstr>Microsoft® Office PowerPoint® 2007</vt:lpwstr>
  </property>
  <property fmtid="{D5CDD505-2E9C-101B-9397-08002B2CF9AE}" pid="4" name="LastSaved">
    <vt:filetime>2018-12-06T05:30:00Z</vt:filetime>
  </property>
  <property fmtid="{D5CDD505-2E9C-101B-9397-08002B2CF9AE}" pid="5" name="ICV">
    <vt:lpwstr>09B069ECDDBC4A19B638DAA313E2239C_12</vt:lpwstr>
  </property>
  <property fmtid="{D5CDD505-2E9C-101B-9397-08002B2CF9AE}" pid="6" name="KSOProductBuildVer">
    <vt:lpwstr>1033-12.2.0.18911</vt:lpwstr>
  </property>
</Properties>
</file>