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tags/tag3.xml" ContentType="application/vnd.openxmlformats-officedocument.presentationml.tags+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24" r:id="rId2"/>
    <p:sldId id="333" r:id="rId3"/>
    <p:sldId id="350" r:id="rId4"/>
    <p:sldId id="351" r:id="rId5"/>
    <p:sldId id="352" r:id="rId6"/>
    <p:sldId id="353" r:id="rId7"/>
    <p:sldId id="354" r:id="rId8"/>
    <p:sldId id="355" r:id="rId9"/>
    <p:sldId id="35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85"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231D19"/>
    <a:srgbClr val="C09B6E"/>
    <a:srgbClr val="8A6C50"/>
    <a:srgbClr val="D28767"/>
    <a:srgbClr val="000000"/>
    <a:srgbClr val="01B89A"/>
    <a:srgbClr val="007459"/>
    <a:srgbClr val="C7D3CD"/>
    <a:srgbClr val="7D7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showGuides="1">
      <p:cViewPr varScale="1">
        <p:scale>
          <a:sx n="75" d="100"/>
          <a:sy n="75" d="100"/>
        </p:scale>
        <p:origin x="284" y="56"/>
      </p:cViewPr>
      <p:guideLst>
        <p:guide pos="3885"/>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19 789 101,'-7'-2'3,"-4"0"-6,3-1 27,8-2-55,0-6 27,0-1 16,10-1-13,2-3 6,3-2-15,5-1 20,-1-2-21,12-6 22,0-4-17,18-8 1,1 1 15,8-1-14,8-3 0,8 0 13,12 1-15,16-1 3,1 8 6,3 2-8,-13 10 11,-2 6-6,-7 9 3,-8 7-10,-10 0 12,-14 12-6,-14 11 3,0 6-5,-14 1 9,-9 1-4,-10 4-17,-5 1 30,-2 5-19,-26 5 0,-11 4 3,-8 2-6,-7-1 17,-2 2-9,-6-6-8,4-6 19,10-9-24,2-13 15,10-10 9,9-9-21,10 0 5,-3-25 5,3-13-5,9-14 9,8-12-5,0-7 2,32-5-5,19 1 6,18 0-5,28 1 3,21-1-11,24-1-3,14 8-25,13 16 78,3 14-113</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7.535"/>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8.637"/>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9.706"/>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19 789 101,'-7'-2'3,"-4"0"-6,3-1 27,8-2-55,0-6 27,0-1 16,10-1-13,2-3 6,3-2-15,5-1 20,-1-2-21,12-6 22,0-4-17,18-8 1,1 1 15,8-1-14,8-3 0,8 0 13,12 1-15,16-1 3,1 8 6,3 2-8,-13 10 11,-2 6-6,-7 9 3,-8 7-10,-10 0 12,-14 12-6,-14 11 3,0 6-5,-14 1 9,-9 1-4,-10 4-17,-5 1 30,-2 5-19,-26 5 0,-11 4 3,-8 2-6,-7-1 17,-2 2-9,-6-6-8,4-6 19,10-9-24,2-13 15,10-10 9,9-9-21,10 0 5,-3-25 5,3-13-5,9-14 9,8-12-5,0-7 2,32-5-5,19 1 6,18 0-5,28 1 3,21-1-11,24-1-3,14 8-25,13 16 78,3 14-113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0:36.866"/>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4.680"/>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5.614"/>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21:49:21"/>
    </inkml:context>
    <inkml:brush xml:id="br0">
      <inkml:brushProperty name="width" value="0.13333" units="cm"/>
      <inkml:brushProperty name="height" value="0.13333" units="cm"/>
      <inkml:brushProperty name="color" value="#44546A"/>
      <inkml:brushProperty name="fitToCurve" value="1"/>
    </inkml:brush>
  </inkml:definitions>
  <inkml:trace contextRef="#ctx0" brushRef="#br0">64 847 97,'-12'12'12,"2"-5"-34,2-2 54,4-2-60,3-2 42,1 1-32,0-2 25,0 0-2,0 0-14,0 0 19,0 0-18,0 0 7,1 0 9,8 0-10,8-12 7,6-10 0,8-7-25,9-6 31,6-3-9,6-4-13,9-6 21,6-3-17,5-6 15,1-2-12,3 2 4,-3 2 0,0 2 1,-3 3 0,-6 6-3,-5 4 3,-9 4-1,-5 7-1,-12 4 2,-8 6-2,-9 5 4,-7 6-5,-3 3 1,-5 2 4,1 1-6,-2 2 5,0 0-4,0 0 3,0 0-1,0 0-5,-6 2 14,-4 8-12,-7 3 2,-5 6-2,-3 3 9,-6 7-10,-1 2 5,-8 6-6,-5 4 12,-5 5-17,-5 0 21,2 0-7,4-6-11,4-3 9,3-6-4,6-4 0,6-5 5,8-7-2,7-6-4,8-5 6,6-4-7,1 0 2,0 0 3,11 0 4,4-7-3,8-6-4,5-7-1,3 0 5,4-5-4,2 1 3,2-5-1,6-2 1,2 0-2,3-3 0,-1 4 2,-4-1-1,-4 4 0,-5 4 0,-5 4 0,-9 7-1,-9 5 2,-6 6-6,-7 1 9,0 0-3,-5 7 4,-9 6-8,-4 3 1,-6 3 3,-4 1-2,-1 2 1,-6 5 0,-2 2-1,-8 7 0,0 0 4,0 0-4,7-3 2,6-3-2,5-6 1,4-2 0,7-7 1,8-5-3,7-5 2,1-5-1,9 0-3,10-1 19,7-14-24,8-5 11,8-9-2,8-2-4,8-6 4,6-4 3,6-2-5,1-4 3,4-4-1,1 1-34,-1-2-39</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6" units="1/cm"/>
          <inkml:channelProperty channel="Y" name="resolution" value="28.34646" units="1/cm"/>
          <inkml:channelProperty channel="F" name="resolution" value="2.84167" units="1/cm"/>
        </inkml:channelProperties>
      </inkml:inkSource>
      <inkml:timestamp xml:id="ts0" timeString="2021-04-09T14:41:06.335"/>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18 789 101,'-7'-2'3,"-3"0"-6,2-1 27,8-2-55,0-6 27,0-1 16,10-1-13,1-3 6,3-2-15,5-1 20,-1-2-21,11-6 22,1-4-17,16-8 1,1 1 15,8-1-14,7-3 0,8 0 13,12 1-15,14-1 3,1 8 6,3 2-8,-11 10 11,-4 6-6,-5 9 3,-8 7-10,-10 0 12,-12 12-6,-15 11 3,2 6-5,-15 1 9,-8 1-4,-9 4-17,-5 1 30,-2 5-19,-24 5 0,-12 4 3,-6 2-6,-7-1 17,-2 2-9,-6-6-8,5-6 19,8-9-24,3-13 15,9-10 9,9-9-21,8 0 5,-2-25 5,4-13-5,7-14 9,8-12-5,0-7 2,30-5-5,18 1 6,18 0-5,25 1 3,21-1-11,22-1-3,14 8-25,11 16 78,4 14-113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7CDBF-85AD-434C-8603-A28338294D14}" type="datetimeFigureOut">
              <a:rPr lang="zh-CN" altLang="en-US" smtClean="0"/>
              <a:t>2021/7/14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E26-C869-4925-9C4B-CD835726406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8294AD-AD22-493D-9D43-922F9158D410}" type="datetimeFigureOut">
              <a:rPr lang="zh-CN" altLang="en-US" smtClean="0"/>
              <a:t>2021/7/14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agBrick">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294AD-AD22-493D-9D43-922F9158D410}" type="datetimeFigureOut">
              <a:rPr lang="zh-CN" altLang="en-US" smtClean="0"/>
              <a:t>2021/7/14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45F06-553F-49C9-974D-93BAC0BAC18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image" Target="../media/image1.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emf"/><Relationship Id="rId7"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5.xml"/><Relationship Id="rId4" Type="http://schemas.openxmlformats.org/officeDocument/2006/relationships/image" Target="../media/image2.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7.xml"/><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7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1.xml"/><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3.emf"/><Relationship Id="rId7" Type="http://schemas.openxmlformats.org/officeDocument/2006/relationships/image" Target="../media/image140.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7.png"/><Relationship Id="rId5" Type="http://schemas.openxmlformats.org/officeDocument/2006/relationships/customXml" Target="../ink/ink13.xml"/><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FC80A259-67A0-4AE4-9C5E-25348C390957}"/>
              </a:ext>
            </a:extLst>
          </p:cNvPr>
          <p:cNvGrpSpPr/>
          <p:nvPr/>
        </p:nvGrpSpPr>
        <p:grpSpPr>
          <a:xfrm>
            <a:off x="418068" y="4728137"/>
            <a:ext cx="1533280" cy="1037542"/>
            <a:chOff x="7258215" y="935103"/>
            <a:chExt cx="2558884" cy="1800225"/>
          </a:xfrm>
        </p:grpSpPr>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4">
              <p14:nvContentPartPr>
                <p14:cNvPr id="115" name="墨迹 114"/>
                <p14:cNvContentPartPr/>
                <p14:nvPr/>
              </p14:nvContentPartPr>
              <p14:xfrm>
                <a:off x="7258215" y="1831673"/>
                <a:ext cx="1112400" cy="533880"/>
              </p14:xfrm>
            </p:contentPart>
          </mc:Choice>
          <mc:Fallback xmlns="">
            <p:pic>
              <p:nvPicPr>
                <p:cNvPr id="115" name="墨迹 114"/>
                <p:cNvPicPr/>
                <p:nvPr/>
              </p:nvPicPr>
              <p:blipFill>
                <a:blip r:embed="rId5"/>
                <a:stretch>
                  <a:fillRect/>
                </a:stretch>
              </p:blipFill>
              <p:spPr>
                <a:xfrm>
                  <a:off x="7118566" y="1687364"/>
                  <a:ext cx="1391699" cy="822497"/>
                </a:xfrm>
                <a:prstGeom prst="rect">
                  <a:avLst/>
                </a:prstGeom>
              </p:spPr>
            </p:pic>
          </mc:Fallback>
        </mc:AlternateContent>
      </p:grpSp>
      <p:sp>
        <p:nvSpPr>
          <p:cNvPr id="17" name="PA_文本框 7">
            <a:extLst>
              <a:ext uri="{FF2B5EF4-FFF2-40B4-BE49-F238E27FC236}">
                <a16:creationId xmlns:a16="http://schemas.microsoft.com/office/drawing/2014/main" id="{EFC69620-AAB1-48CC-8BFB-727A31C2CCDB}"/>
              </a:ext>
            </a:extLst>
          </p:cNvPr>
          <p:cNvSpPr txBox="1"/>
          <p:nvPr>
            <p:custDataLst>
              <p:tags r:id="rId1"/>
            </p:custDataLst>
          </p:nvPr>
        </p:nvSpPr>
        <p:spPr>
          <a:xfrm>
            <a:off x="3579615" y="2718997"/>
            <a:ext cx="5032767" cy="1754326"/>
          </a:xfrm>
          <a:prstGeom prst="rect">
            <a:avLst/>
          </a:prstGeom>
          <a:noFill/>
        </p:spPr>
        <p:txBody>
          <a:bodyPr wrap="square" rtlCol="0">
            <a:spAutoFit/>
          </a:bodyPr>
          <a:lstStyle/>
          <a:p>
            <a:pPr algn="dist"/>
            <a:r>
              <a:rPr lang="zh-CN" altLang="en-US" sz="5400" b="1" dirty="0">
                <a:solidFill>
                  <a:srgbClr val="518A9F"/>
                </a:solidFill>
                <a:cs typeface="+mn-ea"/>
                <a:sym typeface="+mn-lt"/>
              </a:rPr>
              <a:t>回归模型预测</a:t>
            </a:r>
            <a:endParaRPr lang="en-US" altLang="zh-CN" sz="5400" b="1" dirty="0">
              <a:solidFill>
                <a:srgbClr val="518A9F"/>
              </a:solidFill>
              <a:cs typeface="+mn-ea"/>
              <a:sym typeface="+mn-lt"/>
            </a:endParaRPr>
          </a:p>
          <a:p>
            <a:pPr algn="dist"/>
            <a:r>
              <a:rPr lang="zh-CN" altLang="en-US" sz="5400" b="1" dirty="0">
                <a:solidFill>
                  <a:srgbClr val="518A9F"/>
                </a:solidFill>
                <a:cs typeface="+mn-ea"/>
                <a:sym typeface="+mn-lt"/>
              </a:rPr>
              <a:t>混凝土抗压强度</a:t>
            </a:r>
          </a:p>
        </p:txBody>
      </p:sp>
      <p:sp>
        <p:nvSpPr>
          <p:cNvPr id="18" name="PA_文本框 7">
            <a:extLst>
              <a:ext uri="{FF2B5EF4-FFF2-40B4-BE49-F238E27FC236}">
                <a16:creationId xmlns:a16="http://schemas.microsoft.com/office/drawing/2014/main" id="{564C11E6-5FBD-40CC-890C-22E1DDFC9B53}"/>
              </a:ext>
            </a:extLst>
          </p:cNvPr>
          <p:cNvSpPr txBox="1"/>
          <p:nvPr>
            <p:custDataLst>
              <p:tags r:id="rId2"/>
            </p:custDataLst>
          </p:nvPr>
        </p:nvSpPr>
        <p:spPr>
          <a:xfrm>
            <a:off x="3885733" y="5100338"/>
            <a:ext cx="4740710" cy="369332"/>
          </a:xfrm>
          <a:prstGeom prst="rect">
            <a:avLst/>
          </a:prstGeom>
          <a:noFill/>
        </p:spPr>
        <p:txBody>
          <a:bodyPr wrap="square" rtlCol="0">
            <a:spAutoFit/>
          </a:bodyPr>
          <a:lstStyle/>
          <a:p>
            <a:r>
              <a:rPr lang="zh-CN" altLang="en-US" dirty="0">
                <a:solidFill>
                  <a:schemeClr val="tx1">
                    <a:lumMod val="75000"/>
                    <a:lumOff val="25000"/>
                  </a:schemeClr>
                </a:solidFill>
                <a:cs typeface="+mn-ea"/>
                <a:sym typeface="+mn-lt"/>
              </a:rPr>
              <a:t>小组成员：</a:t>
            </a:r>
          </a:p>
        </p:txBody>
      </p:sp>
      <p:cxnSp>
        <p:nvCxnSpPr>
          <p:cNvPr id="21" name="直接连接符 20">
            <a:extLst>
              <a:ext uri="{FF2B5EF4-FFF2-40B4-BE49-F238E27FC236}">
                <a16:creationId xmlns:a16="http://schemas.microsoft.com/office/drawing/2014/main" id="{60F3169C-ADAD-4B0D-A67B-18680AD8ACCE}"/>
              </a:ext>
            </a:extLst>
          </p:cNvPr>
          <p:cNvCxnSpPr/>
          <p:nvPr/>
        </p:nvCxnSpPr>
        <p:spPr>
          <a:xfrm>
            <a:off x="3301604" y="4441746"/>
            <a:ext cx="5588792" cy="18026"/>
          </a:xfrm>
          <a:prstGeom prst="line">
            <a:avLst/>
          </a:prstGeom>
          <a:ln>
            <a:solidFill>
              <a:srgbClr val="518A9F"/>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0027491F-80C8-40F4-B4F7-A0F59ACDB9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2692" y="1200905"/>
            <a:ext cx="1289492" cy="12894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9">
            <a:extLst>
              <a:ext uri="{FF2B5EF4-FFF2-40B4-BE49-F238E27FC236}">
                <a16:creationId xmlns:a16="http://schemas.microsoft.com/office/drawing/2014/main" id="{694652FB-4F01-43B5-B7B4-1C8C4900CE1A}"/>
              </a:ext>
            </a:extLst>
          </p:cNvPr>
          <p:cNvSpPr/>
          <p:nvPr/>
        </p:nvSpPr>
        <p:spPr>
          <a:xfrm>
            <a:off x="6291918" y="1418269"/>
            <a:ext cx="5004595" cy="3219719"/>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1</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特征重组</a:t>
            </a:r>
          </a:p>
        </p:txBody>
      </p:sp>
      <p:sp>
        <p:nvSpPr>
          <p:cNvPr id="10" name="圆角矩形 9"/>
          <p:cNvSpPr/>
          <p:nvPr/>
        </p:nvSpPr>
        <p:spPr>
          <a:xfrm>
            <a:off x="525203" y="1035302"/>
            <a:ext cx="5004595" cy="5026133"/>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图片 11">
            <a:extLst>
              <a:ext uri="{FF2B5EF4-FFF2-40B4-BE49-F238E27FC236}">
                <a16:creationId xmlns:a16="http://schemas.microsoft.com/office/drawing/2014/main" id="{065775D1-1097-4E6E-A3E5-09C7A61BE6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17" name="组合 16">
            <a:extLst>
              <a:ext uri="{FF2B5EF4-FFF2-40B4-BE49-F238E27FC236}">
                <a16:creationId xmlns:a16="http://schemas.microsoft.com/office/drawing/2014/main" id="{C18277A2-2E02-4625-8F69-1CBAB9C9A5E7}"/>
              </a:ext>
            </a:extLst>
          </p:cNvPr>
          <p:cNvGrpSpPr/>
          <p:nvPr/>
        </p:nvGrpSpPr>
        <p:grpSpPr>
          <a:xfrm>
            <a:off x="10499345" y="5820458"/>
            <a:ext cx="1449603" cy="1037542"/>
            <a:chOff x="7258215" y="935103"/>
            <a:chExt cx="2558884" cy="1800225"/>
          </a:xfrm>
        </p:grpSpPr>
        <p:sp>
          <p:nvSpPr>
            <p:cNvPr id="18" name="KSO_Shape">
              <a:extLst>
                <a:ext uri="{FF2B5EF4-FFF2-40B4-BE49-F238E27FC236}">
                  <a16:creationId xmlns:a16="http://schemas.microsoft.com/office/drawing/2014/main" id="{CD7505B9-62CC-42F9-8994-C77EF1EE91E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9" name="墨迹 18">
                  <a:extLst>
                    <a:ext uri="{FF2B5EF4-FFF2-40B4-BE49-F238E27FC236}">
                      <a16:creationId xmlns:a16="http://schemas.microsoft.com/office/drawing/2014/main" id="{7719C07C-DA4F-4C0B-B039-E49A0973C579}"/>
                    </a:ext>
                  </a:extLst>
                </p14:cNvPr>
                <p14:cNvContentPartPr/>
                <p14:nvPr/>
              </p14:nvContentPartPr>
              <p14:xfrm>
                <a:off x="7258215" y="1831673"/>
                <a:ext cx="1112400" cy="533880"/>
              </p14:xfrm>
            </p:contentPart>
          </mc:Choice>
          <mc:Fallback xmlns="">
            <p:pic>
              <p:nvPicPr>
                <p:cNvPr id="19" name="墨迹 18">
                  <a:extLst>
                    <a:ext uri="{FF2B5EF4-FFF2-40B4-BE49-F238E27FC236}">
                      <a16:creationId xmlns:a16="http://schemas.microsoft.com/office/drawing/2014/main" id="{7719C07C-DA4F-4C0B-B039-E49A0973C579}"/>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1" name="组合 10">
            <a:extLst>
              <a:ext uri="{FF2B5EF4-FFF2-40B4-BE49-F238E27FC236}">
                <a16:creationId xmlns:a16="http://schemas.microsoft.com/office/drawing/2014/main" id="{1DF5FE90-3B79-45E9-8B81-B6CA1FF54714}"/>
              </a:ext>
            </a:extLst>
          </p:cNvPr>
          <p:cNvGrpSpPr/>
          <p:nvPr/>
        </p:nvGrpSpPr>
        <p:grpSpPr>
          <a:xfrm>
            <a:off x="626199" y="1218214"/>
            <a:ext cx="4802604" cy="5307031"/>
            <a:chOff x="1698621" y="2562608"/>
            <a:chExt cx="3938250" cy="5307031"/>
          </a:xfrm>
        </p:grpSpPr>
        <p:sp>
          <p:nvSpPr>
            <p:cNvPr id="13" name="TextBox 76">
              <a:extLst>
                <a:ext uri="{FF2B5EF4-FFF2-40B4-BE49-F238E27FC236}">
                  <a16:creationId xmlns:a16="http://schemas.microsoft.com/office/drawing/2014/main" id="{632D8924-57E5-44CF-B989-8B1BF92B41F3}"/>
                </a:ext>
              </a:extLst>
            </p:cNvPr>
            <p:cNvSpPr txBox="1"/>
            <p:nvPr/>
          </p:nvSpPr>
          <p:spPr>
            <a:xfrm>
              <a:off x="1698621" y="2562608"/>
              <a:ext cx="2267070"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水灰比</a:t>
              </a:r>
              <a:r>
                <a:rPr lang="en-US" altLang="zh-CN" sz="2000" b="1" dirty="0">
                  <a:solidFill>
                    <a:schemeClr val="tx1">
                      <a:lumMod val="75000"/>
                      <a:lumOff val="25000"/>
                    </a:schemeClr>
                  </a:solidFill>
                  <a:cs typeface="+mn-ea"/>
                  <a:sym typeface="+mn-lt"/>
                </a:rPr>
                <a:t>(</a:t>
              </a:r>
              <a:r>
                <a:rPr lang="en-US" altLang="zh-CN" dirty="0">
                  <a:solidFill>
                    <a:schemeClr val="tx1">
                      <a:lumMod val="75000"/>
                      <a:lumOff val="25000"/>
                    </a:schemeClr>
                  </a:solidFill>
                  <a:latin typeface="Times New Roman" panose="02020603050405020304" pitchFamily="18" charset="0"/>
                  <a:ea typeface="PMingLiU" panose="02020500000000000000" pitchFamily="18" charset="-120"/>
                  <a:cs typeface="+mn-ea"/>
                  <a:sym typeface="+mn-lt"/>
                </a:rPr>
                <a:t>C</a:t>
              </a:r>
              <a:r>
                <a:rPr lang="en-US" altLang="zh-CN" sz="1800" dirty="0">
                  <a:effectLst/>
                  <a:latin typeface="Times New Roman" panose="02020603050405020304" pitchFamily="18" charset="0"/>
                  <a:ea typeface="PMingLiU" panose="02020500000000000000" pitchFamily="18" charset="-120"/>
                </a:rPr>
                <a:t>ement</a:t>
              </a:r>
              <a:r>
                <a:rPr lang="en-US" altLang="zh-CN" dirty="0">
                  <a:latin typeface="Times New Roman" panose="02020603050405020304" pitchFamily="18" charset="0"/>
                  <a:ea typeface="PMingLiU" panose="02020500000000000000" pitchFamily="18" charset="-120"/>
                </a:rPr>
                <a:t>/Water</a:t>
              </a:r>
              <a:r>
                <a:rPr lang="en-US" altLang="zh-CN" sz="2000" b="1" dirty="0">
                  <a:solidFill>
                    <a:schemeClr val="tx1">
                      <a:lumMod val="75000"/>
                      <a:lumOff val="25000"/>
                    </a:schemeClr>
                  </a:solidFill>
                  <a:cs typeface="+mn-ea"/>
                  <a:sym typeface="+mn-lt"/>
                </a:rPr>
                <a:t>)</a:t>
              </a:r>
              <a:endParaRPr lang="zh-CN" altLang="en-US" sz="2000" b="1"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4D828DE-A46B-48F8-8A87-C8FEEB373013}"/>
                    </a:ext>
                  </a:extLst>
                </p:cNvPr>
                <p:cNvSpPr txBox="1"/>
                <p:nvPr/>
              </p:nvSpPr>
              <p:spPr>
                <a:xfrm>
                  <a:off x="1698622" y="2962718"/>
                  <a:ext cx="3938249" cy="4906921"/>
                </a:xfrm>
                <a:prstGeom prst="rect">
                  <a:avLst/>
                </a:prstGeom>
                <a:noFill/>
                <a:effectLst/>
              </p:spPr>
              <p:txBody>
                <a:bodyPr wrap="square" rtlCol="0">
                  <a:spAutoFit/>
                </a:bodyPr>
                <a:lstStyle/>
                <a:p>
                  <a:pPr indent="457200">
                    <a:lnSpc>
                      <a:spcPct val="13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水泥的强度和水灰比是决定混凝土强度的最主要因素。水泥是混凝土中的胶结组分，其强度的大小直接影响混凝土的强度</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水泥的强度越高，混凝土强度也越高。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3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当采用同一水泥时，混凝土的强度主要决定于水灰比</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水灰比愈大，水泥石中的孔隙愈多，强度愈低，与骨料粘结力也愈小，混凝土的强度就愈低。反之混凝土的强度愈高。混凝土的抗压强度与水灰比和水泥强度之间符合以下近似关系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30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𝑐𝑢</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𝑎</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𝑐𝑒</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𝐶</m:t>
                            </m:r>
                          </m:num>
                          <m:den>
                            <m:r>
                              <a:rPr lang="en-US" altLang="zh-CN" i="1">
                                <a:latin typeface="Cambria Math" panose="02040503050406030204" pitchFamily="18" charset="0"/>
                              </a:rPr>
                              <m:t>𝑊</m:t>
                            </m:r>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𝑏</m:t>
                            </m:r>
                          </m:sub>
                        </m:sSub>
                        <m:r>
                          <a:rPr lang="en-US" altLang="zh-CN" i="1">
                            <a:latin typeface="Cambria Math" panose="02040503050406030204" pitchFamily="18" charset="0"/>
                          </a:rPr>
                          <m:t>)</m:t>
                        </m:r>
                      </m:oMath>
                    </m:oMathPara>
                  </a14:m>
                  <a:endParaRPr lang="zh-CN" altLang="zh-CN" dirty="0"/>
                </a:p>
                <a:p>
                  <a:pPr indent="457200">
                    <a:lnSpc>
                      <a:spcPct val="130000"/>
                    </a:lnSpc>
                  </a:pPr>
                  <a:endParaRPr lang="en-US" altLang="zh-CN" sz="1400" dirty="0">
                    <a:solidFill>
                      <a:schemeClr val="tx1">
                        <a:lumMod val="75000"/>
                        <a:lumOff val="25000"/>
                      </a:schemeClr>
                    </a:solidFill>
                    <a:cs typeface="+mn-ea"/>
                    <a:sym typeface="+mn-lt"/>
                  </a:endParaRPr>
                </a:p>
                <a:p>
                  <a:pPr indent="457200">
                    <a:lnSpc>
                      <a:spcPct val="130000"/>
                    </a:lnSpc>
                  </a:pPr>
                  <a:endParaRPr lang="en-US" altLang="zh-CN" sz="1400" dirty="0">
                    <a:solidFill>
                      <a:schemeClr val="tx1">
                        <a:lumMod val="75000"/>
                        <a:lumOff val="25000"/>
                      </a:schemeClr>
                    </a:solidFill>
                    <a:cs typeface="+mn-ea"/>
                    <a:sym typeface="+mn-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698622" y="2962718"/>
                  <a:ext cx="3938249" cy="4906921"/>
                </a:xfrm>
                <a:prstGeom prst="rect">
                  <a:avLst/>
                </a:prstGeom>
                <a:blipFill>
                  <a:blip r:embed="rId7"/>
                  <a:stretch>
                    <a:fillRect l="-1142" r="-381"/>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951F92B9-F207-4EB8-B9CD-B7E6ACEF14EB}"/>
              </a:ext>
            </a:extLst>
          </p:cNvPr>
          <p:cNvGrpSpPr/>
          <p:nvPr/>
        </p:nvGrpSpPr>
        <p:grpSpPr>
          <a:xfrm>
            <a:off x="6421543" y="1538871"/>
            <a:ext cx="4802604" cy="2979534"/>
            <a:chOff x="1698621" y="2562608"/>
            <a:chExt cx="3938250" cy="2979534"/>
          </a:xfrm>
        </p:grpSpPr>
        <p:sp>
          <p:nvSpPr>
            <p:cNvPr id="16" name="TextBox 76">
              <a:extLst>
                <a:ext uri="{FF2B5EF4-FFF2-40B4-BE49-F238E27FC236}">
                  <a16:creationId xmlns:a16="http://schemas.microsoft.com/office/drawing/2014/main" id="{7DB5E5A2-E3A1-4C3F-97FD-E0590DE2FD24}"/>
                </a:ext>
              </a:extLst>
            </p:cNvPr>
            <p:cNvSpPr txBox="1"/>
            <p:nvPr/>
          </p:nvSpPr>
          <p:spPr>
            <a:xfrm>
              <a:off x="1698621" y="2562608"/>
              <a:ext cx="2436164"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骨料粗细比</a:t>
              </a:r>
              <a:r>
                <a:rPr lang="en-US" altLang="zh-CN" sz="2000" b="1" dirty="0">
                  <a:solidFill>
                    <a:schemeClr val="tx1">
                      <a:lumMod val="75000"/>
                      <a:lumOff val="25000"/>
                    </a:schemeClr>
                  </a:solidFill>
                  <a:cs typeface="+mn-ea"/>
                  <a:sym typeface="+mn-lt"/>
                </a:rPr>
                <a:t>(</a:t>
              </a:r>
              <a:r>
                <a:rPr lang="en-US" altLang="zh-CN" sz="2000" dirty="0">
                  <a:solidFill>
                    <a:schemeClr val="tx1">
                      <a:lumMod val="75000"/>
                      <a:lumOff val="25000"/>
                    </a:schemeClr>
                  </a:solidFill>
                  <a:latin typeface="Times New Roman" panose="02020603050405020304" pitchFamily="18" charset="0"/>
                  <a:ea typeface="PMingLiU" panose="02020500000000000000" pitchFamily="18" charset="-120"/>
                  <a:cs typeface="+mn-ea"/>
                  <a:sym typeface="+mn-lt"/>
                </a:rPr>
                <a:t>C</a:t>
              </a:r>
              <a:r>
                <a:rPr lang="en-US" altLang="zh-CN" sz="1800" dirty="0">
                  <a:effectLst/>
                  <a:latin typeface="Times New Roman" panose="02020603050405020304" pitchFamily="18" charset="0"/>
                  <a:ea typeface="PMingLiU" panose="02020500000000000000" pitchFamily="18" charset="-120"/>
                </a:rPr>
                <a:t>oarse </a:t>
              </a:r>
              <a:r>
                <a:rPr lang="en-US" altLang="zh-CN" dirty="0">
                  <a:latin typeface="Times New Roman" panose="02020603050405020304" pitchFamily="18" charset="0"/>
                  <a:ea typeface="PMingLiU" panose="02020500000000000000" pitchFamily="18" charset="-120"/>
                </a:rPr>
                <a:t>/Fine</a:t>
              </a:r>
              <a:r>
                <a:rPr lang="en-US" altLang="zh-CN" sz="2000" b="1" dirty="0">
                  <a:solidFill>
                    <a:schemeClr val="tx1">
                      <a:lumMod val="75000"/>
                      <a:lumOff val="25000"/>
                    </a:schemeClr>
                  </a:solidFill>
                  <a:cs typeface="+mn-ea"/>
                  <a:sym typeface="+mn-lt"/>
                </a:rPr>
                <a:t>)</a:t>
              </a:r>
              <a:endParaRPr lang="zh-CN" altLang="en-US" sz="2000" b="1" dirty="0">
                <a:solidFill>
                  <a:schemeClr val="tx1">
                    <a:lumMod val="75000"/>
                    <a:lumOff val="25000"/>
                  </a:schemeClr>
                </a:solidFill>
                <a:cs typeface="+mn-ea"/>
                <a:sym typeface="+mn-lt"/>
              </a:endParaRPr>
            </a:p>
          </p:txBody>
        </p:sp>
        <p:sp>
          <p:nvSpPr>
            <p:cNvPr id="20" name="文本框 19">
              <a:extLst>
                <a:ext uri="{FF2B5EF4-FFF2-40B4-BE49-F238E27FC236}">
                  <a16:creationId xmlns:a16="http://schemas.microsoft.com/office/drawing/2014/main" id="{3E427A60-473E-4C07-AE57-DB87EF00C129}"/>
                </a:ext>
              </a:extLst>
            </p:cNvPr>
            <p:cNvSpPr txBox="1"/>
            <p:nvPr/>
          </p:nvSpPr>
          <p:spPr>
            <a:xfrm>
              <a:off x="1698622" y="2962718"/>
              <a:ext cx="3938249" cy="2579424"/>
            </a:xfrm>
            <a:prstGeom prst="rect">
              <a:avLst/>
            </a:prstGeom>
            <a:noFill/>
            <a:effectLst/>
          </p:spPr>
          <p:txBody>
            <a:bodyPr wrap="square" rtlCol="0">
              <a:spAutoFit/>
            </a:bodyPr>
            <a:lstStyle/>
            <a:p>
              <a:pPr indent="457200">
                <a:lnSpc>
                  <a:spcPct val="130000"/>
                </a:lnSpc>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骨料的表面状况影响水泥石与骨料的粘结，从而影响混凝土的强度。碎石表面粗糙，粘结力较大；卵石表面光滑，粘结力较小。因此，在配合比相同的条件下，碎石混凝土的强度比卵石混凝土的强度高。骨料的最大粒径对混凝土的强度也有影响，骨料的最大粒径愈大，混凝土的强度愈小。</a:t>
              </a:r>
              <a:endParaRPr lang="en-US" altLang="zh-CN" sz="1400" dirty="0">
                <a:solidFill>
                  <a:schemeClr val="tx1">
                    <a:lumMod val="75000"/>
                    <a:lumOff val="25000"/>
                  </a:schemeClr>
                </a:solidFill>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2</a:t>
            </a:r>
          </a:p>
        </p:txBody>
      </p:sp>
      <p:sp>
        <p:nvSpPr>
          <p:cNvPr id="6" name="矩形 5"/>
          <p:cNvSpPr/>
          <p:nvPr/>
        </p:nvSpPr>
        <p:spPr>
          <a:xfrm>
            <a:off x="536210" y="0"/>
            <a:ext cx="2126206"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主成分分析</a:t>
            </a:r>
          </a:p>
        </p:txBody>
      </p:sp>
      <p:pic>
        <p:nvPicPr>
          <p:cNvPr id="7" name="图片 6">
            <a:extLst>
              <a:ext uri="{FF2B5EF4-FFF2-40B4-BE49-F238E27FC236}">
                <a16:creationId xmlns:a16="http://schemas.microsoft.com/office/drawing/2014/main" id="{ED0806D7-18EE-4E5F-BAFD-B2533DA150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75E53A8E-6CAE-4D8B-884F-7DA50A5D37B8}"/>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680F9BF1-FB1A-458A-9DEA-FF55EFA7236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AB95CF8C-8B9A-44AD-BE68-67EEA0DC3594}"/>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AB95CF8C-8B9A-44AD-BE68-67EEA0DC3594}"/>
                    </a:ext>
                  </a:extLst>
                </p:cNvPr>
                <p:cNvPicPr/>
                <p:nvPr/>
              </p:nvPicPr>
              <p:blipFill>
                <a:blip r:embed="rId6"/>
                <a:stretch>
                  <a:fillRect/>
                </a:stretch>
              </p:blipFill>
              <p:spPr>
                <a:xfrm>
                  <a:off x="7110529" y="1687364"/>
                  <a:ext cx="1407772" cy="822497"/>
                </a:xfrm>
                <a:prstGeom prst="rect">
                  <a:avLst/>
                </a:prstGeom>
              </p:spPr>
            </p:pic>
          </mc:Fallback>
        </mc:AlternateContent>
      </p:grpSp>
      <p:pic>
        <p:nvPicPr>
          <p:cNvPr id="12" name="图片 11">
            <a:extLst>
              <a:ext uri="{FF2B5EF4-FFF2-40B4-BE49-F238E27FC236}">
                <a16:creationId xmlns:a16="http://schemas.microsoft.com/office/drawing/2014/main" id="{6403A465-BC16-4522-A7EE-997B88E5E5F8}"/>
              </a:ext>
            </a:extLst>
          </p:cNvPr>
          <p:cNvPicPr>
            <a:picLocks noChangeAspect="1"/>
          </p:cNvPicPr>
          <p:nvPr/>
        </p:nvPicPr>
        <p:blipFill>
          <a:blip r:embed="rId7"/>
          <a:stretch>
            <a:fillRect/>
          </a:stretch>
        </p:blipFill>
        <p:spPr>
          <a:xfrm>
            <a:off x="172999" y="1545463"/>
            <a:ext cx="5335000" cy="2862295"/>
          </a:xfrm>
          <a:prstGeom prst="rect">
            <a:avLst/>
          </a:prstGeom>
        </p:spPr>
      </p:pic>
      <p:pic>
        <p:nvPicPr>
          <p:cNvPr id="13" name="图片 12">
            <a:extLst>
              <a:ext uri="{FF2B5EF4-FFF2-40B4-BE49-F238E27FC236}">
                <a16:creationId xmlns:a16="http://schemas.microsoft.com/office/drawing/2014/main" id="{B2AA5907-ED47-4D06-B8D9-C414EA302F08}"/>
              </a:ext>
            </a:extLst>
          </p:cNvPr>
          <p:cNvPicPr>
            <a:picLocks noChangeAspect="1"/>
          </p:cNvPicPr>
          <p:nvPr/>
        </p:nvPicPr>
        <p:blipFill>
          <a:blip r:embed="rId8"/>
          <a:stretch>
            <a:fillRect/>
          </a:stretch>
        </p:blipFill>
        <p:spPr>
          <a:xfrm>
            <a:off x="6684003" y="1545463"/>
            <a:ext cx="5230688" cy="2862295"/>
          </a:xfrm>
          <a:prstGeom prst="rect">
            <a:avLst/>
          </a:prstGeom>
        </p:spPr>
      </p:pic>
      <p:sp>
        <p:nvSpPr>
          <p:cNvPr id="14" name="箭头: 右 13">
            <a:extLst>
              <a:ext uri="{FF2B5EF4-FFF2-40B4-BE49-F238E27FC236}">
                <a16:creationId xmlns:a16="http://schemas.microsoft.com/office/drawing/2014/main" id="{8AF1F16C-32E0-4303-957C-9F6AD8BCD921}"/>
              </a:ext>
            </a:extLst>
          </p:cNvPr>
          <p:cNvSpPr/>
          <p:nvPr/>
        </p:nvSpPr>
        <p:spPr>
          <a:xfrm>
            <a:off x="5616606" y="2671625"/>
            <a:ext cx="958789" cy="609969"/>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5">
                    <a:lumMod val="75000"/>
                  </a:schemeClr>
                </a:solidFill>
              </a:rPr>
              <a:t>PCA</a:t>
            </a:r>
            <a:endParaRPr lang="zh-CN" altLang="en-US" dirty="0">
              <a:solidFill>
                <a:schemeClr val="accent5">
                  <a:lumMod val="75000"/>
                </a:schemeClr>
              </a:solidFill>
            </a:endParaRPr>
          </a:p>
        </p:txBody>
      </p:sp>
      <p:sp>
        <p:nvSpPr>
          <p:cNvPr id="15" name="文本框 14">
            <a:extLst>
              <a:ext uri="{FF2B5EF4-FFF2-40B4-BE49-F238E27FC236}">
                <a16:creationId xmlns:a16="http://schemas.microsoft.com/office/drawing/2014/main" id="{7605601D-08B2-4B58-8120-0B8E6447CA43}"/>
              </a:ext>
            </a:extLst>
          </p:cNvPr>
          <p:cNvSpPr txBox="1"/>
          <p:nvPr/>
        </p:nvSpPr>
        <p:spPr>
          <a:xfrm>
            <a:off x="2174571" y="5250892"/>
            <a:ext cx="3470285" cy="1186543"/>
          </a:xfrm>
          <a:prstGeom prst="rect">
            <a:avLst/>
          </a:prstGeom>
          <a:noFill/>
          <a:effectLst/>
        </p:spPr>
        <p:txBody>
          <a:bodyPr wrap="square" rtlCol="0">
            <a:spAutoFit/>
          </a:bodyPr>
          <a:lstStyle/>
          <a:p>
            <a:pPr indent="457200">
              <a:lnSpc>
                <a:spcPct val="130000"/>
              </a:lnSpc>
            </a:pP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在理论分析中，抗压强度主要与水泥强度，水灰比，骨料，温度，外加剂，龄期有关，因此在进行主成分分析时，应该将</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个变量变换为</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1400" dirty="0">
                <a:effectLst/>
                <a:latin typeface="Times New Roman" panose="02020603050405020304" pitchFamily="18" charset="0"/>
                <a:ea typeface="宋体" panose="02010600030101010101" pitchFamily="2" charset="-122"/>
                <a:cs typeface="Times New Roman" panose="02020603050405020304" pitchFamily="18" charset="0"/>
              </a:rPr>
              <a:t>个左右的主成分。</a:t>
            </a:r>
            <a:endParaRPr lang="en-US" altLang="zh-CN" sz="1400" dirty="0">
              <a:solidFill>
                <a:schemeClr val="tx1">
                  <a:lumMod val="75000"/>
                  <a:lumOff val="25000"/>
                </a:schemeClr>
              </a:solidFill>
              <a:cs typeface="+mn-ea"/>
              <a:sym typeface="+mn-lt"/>
            </a:endParaRPr>
          </a:p>
        </p:txBody>
      </p:sp>
      <p:pic>
        <p:nvPicPr>
          <p:cNvPr id="16" name="图片 15">
            <a:extLst>
              <a:ext uri="{FF2B5EF4-FFF2-40B4-BE49-F238E27FC236}">
                <a16:creationId xmlns:a16="http://schemas.microsoft.com/office/drawing/2014/main" id="{6A175776-FCC4-4B61-AC52-31E4876433D5}"/>
              </a:ext>
            </a:extLst>
          </p:cNvPr>
          <p:cNvPicPr>
            <a:picLocks noChangeAspect="1"/>
          </p:cNvPicPr>
          <p:nvPr/>
        </p:nvPicPr>
        <p:blipFill>
          <a:blip r:embed="rId9"/>
          <a:stretch>
            <a:fillRect/>
          </a:stretch>
        </p:blipFill>
        <p:spPr>
          <a:xfrm>
            <a:off x="7174637" y="5037656"/>
            <a:ext cx="3135161" cy="1613017"/>
          </a:xfrm>
          <a:prstGeom prst="rect">
            <a:avLst/>
          </a:prstGeom>
        </p:spPr>
      </p:pic>
      <p:sp>
        <p:nvSpPr>
          <p:cNvPr id="17" name="TextBox 76">
            <a:extLst>
              <a:ext uri="{FF2B5EF4-FFF2-40B4-BE49-F238E27FC236}">
                <a16:creationId xmlns:a16="http://schemas.microsoft.com/office/drawing/2014/main" id="{CCEE64A6-185C-4828-9AC7-BDB89E0E95E1}"/>
              </a:ext>
            </a:extLst>
          </p:cNvPr>
          <p:cNvSpPr txBox="1"/>
          <p:nvPr/>
        </p:nvSpPr>
        <p:spPr>
          <a:xfrm>
            <a:off x="5064189" y="4837601"/>
            <a:ext cx="799923" cy="400110"/>
          </a:xfrm>
          <a:prstGeom prst="rect">
            <a:avLst/>
          </a:prstGeom>
          <a:noFill/>
          <a:effectLst/>
        </p:spPr>
        <p:txBody>
          <a:bodyPr wrap="square" rtlCol="0">
            <a:spAutoFit/>
          </a:bodyPr>
          <a:lstStyle/>
          <a:p>
            <a:r>
              <a:rPr lang="zh-CN" altLang="en-US" sz="2000" b="1" dirty="0">
                <a:solidFill>
                  <a:schemeClr val="accent5">
                    <a:lumMod val="75000"/>
                  </a:schemeClr>
                </a:solidFill>
                <a:cs typeface="+mn-ea"/>
                <a:sym typeface="+mn-lt"/>
              </a:rPr>
              <a:t>理论</a:t>
            </a:r>
          </a:p>
        </p:txBody>
      </p:sp>
      <p:sp>
        <p:nvSpPr>
          <p:cNvPr id="18" name="TextBox 76">
            <a:extLst>
              <a:ext uri="{FF2B5EF4-FFF2-40B4-BE49-F238E27FC236}">
                <a16:creationId xmlns:a16="http://schemas.microsoft.com/office/drawing/2014/main" id="{23931B09-B3B3-422E-9002-EC5DE384E960}"/>
              </a:ext>
            </a:extLst>
          </p:cNvPr>
          <p:cNvSpPr txBox="1"/>
          <p:nvPr/>
        </p:nvSpPr>
        <p:spPr>
          <a:xfrm>
            <a:off x="6374714" y="4837601"/>
            <a:ext cx="799923" cy="400110"/>
          </a:xfrm>
          <a:prstGeom prst="rect">
            <a:avLst/>
          </a:prstGeom>
          <a:noFill/>
          <a:effectLst/>
        </p:spPr>
        <p:txBody>
          <a:bodyPr wrap="square" rtlCol="0">
            <a:spAutoFit/>
          </a:bodyPr>
          <a:lstStyle/>
          <a:p>
            <a:r>
              <a:rPr lang="zh-CN" altLang="en-US" sz="2000" b="1" dirty="0">
                <a:solidFill>
                  <a:schemeClr val="accent5">
                    <a:lumMod val="75000"/>
                  </a:schemeClr>
                </a:solidFill>
                <a:cs typeface="+mn-ea"/>
                <a:sym typeface="+mn-lt"/>
              </a:rPr>
              <a:t>实际</a:t>
            </a:r>
          </a:p>
        </p:txBody>
      </p:sp>
      <p:cxnSp>
        <p:nvCxnSpPr>
          <p:cNvPr id="19" name="直接箭头连接符 18">
            <a:extLst>
              <a:ext uri="{FF2B5EF4-FFF2-40B4-BE49-F238E27FC236}">
                <a16:creationId xmlns:a16="http://schemas.microsoft.com/office/drawing/2014/main" id="{A9994068-79E2-4CC5-837E-1BCBA7033B95}"/>
              </a:ext>
            </a:extLst>
          </p:cNvPr>
          <p:cNvCxnSpPr/>
          <p:nvPr/>
        </p:nvCxnSpPr>
        <p:spPr>
          <a:xfrm flipH="1">
            <a:off x="5644856" y="3195961"/>
            <a:ext cx="451144" cy="1641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1AB1970C-5C55-4A4D-8E4B-32A66095F1ED}"/>
              </a:ext>
            </a:extLst>
          </p:cNvPr>
          <p:cNvCxnSpPr>
            <a:cxnSpLocks/>
          </p:cNvCxnSpPr>
          <p:nvPr/>
        </p:nvCxnSpPr>
        <p:spPr>
          <a:xfrm>
            <a:off x="6088666" y="3195961"/>
            <a:ext cx="386389" cy="16416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719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9">
            <a:extLst>
              <a:ext uri="{FF2B5EF4-FFF2-40B4-BE49-F238E27FC236}">
                <a16:creationId xmlns:a16="http://schemas.microsoft.com/office/drawing/2014/main" id="{53EBFBA3-8DAF-42C1-9321-6B718829397D}"/>
              </a:ext>
            </a:extLst>
          </p:cNvPr>
          <p:cNvSpPr/>
          <p:nvPr/>
        </p:nvSpPr>
        <p:spPr>
          <a:xfrm>
            <a:off x="7580803" y="983992"/>
            <a:ext cx="3302749" cy="5152857"/>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9">
            <a:extLst>
              <a:ext uri="{FF2B5EF4-FFF2-40B4-BE49-F238E27FC236}">
                <a16:creationId xmlns:a16="http://schemas.microsoft.com/office/drawing/2014/main" id="{A8A09E3E-2AB2-4F61-8653-9257770525C6}"/>
              </a:ext>
            </a:extLst>
          </p:cNvPr>
          <p:cNvSpPr/>
          <p:nvPr/>
        </p:nvSpPr>
        <p:spPr>
          <a:xfrm>
            <a:off x="3889780" y="996330"/>
            <a:ext cx="3348132" cy="5140519"/>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3</a:t>
            </a:r>
          </a:p>
        </p:txBody>
      </p:sp>
      <p:sp>
        <p:nvSpPr>
          <p:cNvPr id="6" name="矩形 5"/>
          <p:cNvSpPr/>
          <p:nvPr/>
        </p:nvSpPr>
        <p:spPr>
          <a:xfrm>
            <a:off x="536210" y="28585"/>
            <a:ext cx="2523751"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三个回归模型</a:t>
            </a:r>
          </a:p>
        </p:txBody>
      </p:sp>
      <p:sp>
        <p:nvSpPr>
          <p:cNvPr id="10" name="圆角矩形 9"/>
          <p:cNvSpPr/>
          <p:nvPr/>
        </p:nvSpPr>
        <p:spPr>
          <a:xfrm>
            <a:off x="430460" y="976245"/>
            <a:ext cx="3192217" cy="5152857"/>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7" name="图片 6">
            <a:extLst>
              <a:ext uri="{FF2B5EF4-FFF2-40B4-BE49-F238E27FC236}">
                <a16:creationId xmlns:a16="http://schemas.microsoft.com/office/drawing/2014/main" id="{57E081D7-0712-45F0-8A7A-59422B671C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41AF5D16-69C5-43A2-A7B6-BC6F110411CB}"/>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A9F0BF2A-D564-4E81-BF2C-5C033602327B}"/>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423FC17B-9F6C-4784-BAFE-07DCF44BC678}"/>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423FC17B-9F6C-4784-BAFE-07DCF44BC678}"/>
                    </a:ext>
                  </a:extLst>
                </p:cNvPr>
                <p:cNvPicPr/>
                <p:nvPr/>
              </p:nvPicPr>
              <p:blipFill>
                <a:blip r:embed="rId6"/>
                <a:stretch>
                  <a:fillRect/>
                </a:stretch>
              </p:blipFill>
              <p:spPr>
                <a:xfrm>
                  <a:off x="7110529" y="1687364"/>
                  <a:ext cx="1407772" cy="822497"/>
                </a:xfrm>
                <a:prstGeom prst="rect">
                  <a:avLst/>
                </a:prstGeom>
              </p:spPr>
            </p:pic>
          </mc:Fallback>
        </mc:AlternateContent>
      </p:grpSp>
      <p:sp>
        <p:nvSpPr>
          <p:cNvPr id="12" name="TextBox 76">
            <a:extLst>
              <a:ext uri="{FF2B5EF4-FFF2-40B4-BE49-F238E27FC236}">
                <a16:creationId xmlns:a16="http://schemas.microsoft.com/office/drawing/2014/main" id="{631C6D17-4F72-4EE8-81E8-8CE7DB25C1F1}"/>
              </a:ext>
            </a:extLst>
          </p:cNvPr>
          <p:cNvSpPr txBox="1"/>
          <p:nvPr/>
        </p:nvSpPr>
        <p:spPr>
          <a:xfrm>
            <a:off x="898446" y="1011363"/>
            <a:ext cx="2764639"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线性回归模型 </a:t>
            </a:r>
            <a:r>
              <a:rPr lang="en-US" altLang="zh-CN" sz="2000" b="1" dirty="0">
                <a:solidFill>
                  <a:schemeClr val="tx1">
                    <a:lumMod val="75000"/>
                    <a:lumOff val="25000"/>
                  </a:schemeClr>
                </a:solidFill>
                <a:cs typeface="+mn-ea"/>
                <a:sym typeface="+mn-lt"/>
              </a:rPr>
              <a:t>(LR)</a:t>
            </a:r>
            <a:endParaRPr lang="zh-CN" altLang="en-US" sz="2000" b="1" dirty="0">
              <a:solidFill>
                <a:schemeClr val="tx1">
                  <a:lumMod val="75000"/>
                  <a:lumOff val="25000"/>
                </a:schemeClr>
              </a:solidFill>
              <a:cs typeface="+mn-ea"/>
              <a:sym typeface="+mn-lt"/>
            </a:endParaRPr>
          </a:p>
        </p:txBody>
      </p:sp>
      <p:sp>
        <p:nvSpPr>
          <p:cNvPr id="13" name="TextBox 76">
            <a:extLst>
              <a:ext uri="{FF2B5EF4-FFF2-40B4-BE49-F238E27FC236}">
                <a16:creationId xmlns:a16="http://schemas.microsoft.com/office/drawing/2014/main" id="{4CEB1156-09E6-4492-A63C-4033A05DD2FA}"/>
              </a:ext>
            </a:extLst>
          </p:cNvPr>
          <p:cNvSpPr txBox="1"/>
          <p:nvPr/>
        </p:nvSpPr>
        <p:spPr>
          <a:xfrm>
            <a:off x="3964878" y="1033436"/>
            <a:ext cx="3192218"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支持向量机回归模型 </a:t>
            </a:r>
            <a:r>
              <a:rPr lang="en-US" altLang="zh-CN" sz="2000" b="1" dirty="0">
                <a:solidFill>
                  <a:schemeClr val="tx1">
                    <a:lumMod val="75000"/>
                    <a:lumOff val="25000"/>
                  </a:schemeClr>
                </a:solidFill>
                <a:cs typeface="+mn-ea"/>
                <a:sym typeface="+mn-lt"/>
              </a:rPr>
              <a:t>(SVR)</a:t>
            </a:r>
            <a:endParaRPr lang="zh-CN" altLang="en-US" sz="2000" b="1" dirty="0">
              <a:solidFill>
                <a:schemeClr val="tx1">
                  <a:lumMod val="75000"/>
                  <a:lumOff val="25000"/>
                </a:schemeClr>
              </a:solidFill>
              <a:cs typeface="+mn-ea"/>
              <a:sym typeface="+mn-lt"/>
            </a:endParaRPr>
          </a:p>
        </p:txBody>
      </p:sp>
      <p:sp>
        <p:nvSpPr>
          <p:cNvPr id="14" name="TextBox 76">
            <a:extLst>
              <a:ext uri="{FF2B5EF4-FFF2-40B4-BE49-F238E27FC236}">
                <a16:creationId xmlns:a16="http://schemas.microsoft.com/office/drawing/2014/main" id="{6D2B2535-3250-4DD4-9901-FF258B841D54}"/>
              </a:ext>
            </a:extLst>
          </p:cNvPr>
          <p:cNvSpPr txBox="1"/>
          <p:nvPr/>
        </p:nvSpPr>
        <p:spPr>
          <a:xfrm>
            <a:off x="7787431" y="1033436"/>
            <a:ext cx="2889491"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高斯过程回归模型 </a:t>
            </a:r>
            <a:r>
              <a:rPr lang="en-US" altLang="zh-CN" sz="2000" b="1" dirty="0">
                <a:solidFill>
                  <a:schemeClr val="tx1">
                    <a:lumMod val="75000"/>
                    <a:lumOff val="25000"/>
                  </a:schemeClr>
                </a:solidFill>
                <a:cs typeface="+mn-ea"/>
                <a:sym typeface="+mn-lt"/>
              </a:rPr>
              <a:t>(GPR)</a:t>
            </a:r>
            <a:endParaRPr lang="zh-CN" altLang="en-US" sz="2000" b="1" dirty="0">
              <a:solidFill>
                <a:schemeClr val="tx1">
                  <a:lumMod val="75000"/>
                  <a:lumOff val="25000"/>
                </a:schemeClr>
              </a:solidFill>
              <a:cs typeface="+mn-ea"/>
              <a:sym typeface="+mn-lt"/>
            </a:endParaRPr>
          </a:p>
        </p:txBody>
      </p:sp>
      <p:pic>
        <p:nvPicPr>
          <p:cNvPr id="3" name="图片 2">
            <a:extLst>
              <a:ext uri="{FF2B5EF4-FFF2-40B4-BE49-F238E27FC236}">
                <a16:creationId xmlns:a16="http://schemas.microsoft.com/office/drawing/2014/main" id="{7658CD03-5BE7-408C-9D18-573EBE08380A}"/>
              </a:ext>
            </a:extLst>
          </p:cNvPr>
          <p:cNvPicPr>
            <a:picLocks noChangeAspect="1"/>
          </p:cNvPicPr>
          <p:nvPr/>
        </p:nvPicPr>
        <p:blipFill>
          <a:blip r:embed="rId7"/>
          <a:stretch>
            <a:fillRect/>
          </a:stretch>
        </p:blipFill>
        <p:spPr>
          <a:xfrm>
            <a:off x="4136632" y="3814888"/>
            <a:ext cx="2983633" cy="2009676"/>
          </a:xfrm>
          <a:prstGeom prst="rect">
            <a:avLst/>
          </a:prstGeom>
        </p:spPr>
      </p:pic>
      <p:sp>
        <p:nvSpPr>
          <p:cNvPr id="17" name="文本框 16">
            <a:extLst>
              <a:ext uri="{FF2B5EF4-FFF2-40B4-BE49-F238E27FC236}">
                <a16:creationId xmlns:a16="http://schemas.microsoft.com/office/drawing/2014/main" id="{EEF42DB3-50CC-4E5E-A3DF-16A70FFAD1AC}"/>
              </a:ext>
            </a:extLst>
          </p:cNvPr>
          <p:cNvSpPr txBox="1"/>
          <p:nvPr/>
        </p:nvSpPr>
        <p:spPr>
          <a:xfrm>
            <a:off x="575355" y="1387663"/>
            <a:ext cx="2893031" cy="2573333"/>
          </a:xfrm>
          <a:prstGeom prst="rect">
            <a:avLst/>
          </a:prstGeom>
          <a:noFill/>
        </p:spPr>
        <p:txBody>
          <a:bodyPr wrap="square" rtlCol="0">
            <a:spAutoFit/>
          </a:bodyPr>
          <a:lstStyle/>
          <a:p>
            <a:pPr indent="457200">
              <a:lnSpc>
                <a:spcPct val="130000"/>
              </a:lnSpc>
            </a:pPr>
            <a:r>
              <a:rPr lang="zh-CN" altLang="en-US" sz="1400" dirty="0">
                <a:latin typeface="+mn-ea"/>
              </a:rPr>
              <a:t>线性回归是寻找一种特征之间的线性组合从而对目标值进行预测的方式。在线性回归中，一旦预测值与实际值之间存在着差距，就会被计入到误差之中。线性回归通过在训练集上达到误差最小从而找到“最合适”回归模型。</a:t>
            </a:r>
            <a:endParaRPr lang="en-US" altLang="zh-CN" sz="1400" dirty="0">
              <a:latin typeface="+mn-ea"/>
            </a:endParaRPr>
          </a:p>
          <a:p>
            <a:pPr indent="457200">
              <a:lnSpc>
                <a:spcPct val="130000"/>
              </a:lnSpc>
            </a:pPr>
            <a:r>
              <a:rPr lang="zh-CN" altLang="en-US" sz="1400" dirty="0">
                <a:latin typeface="+mn-ea"/>
              </a:rPr>
              <a:t>（通过对凸函数求导和解线性方程组手写实现了该回归模型）</a:t>
            </a:r>
          </a:p>
        </p:txBody>
      </p:sp>
      <p:sp>
        <p:nvSpPr>
          <p:cNvPr id="18" name="文本框 17">
            <a:extLst>
              <a:ext uri="{FF2B5EF4-FFF2-40B4-BE49-F238E27FC236}">
                <a16:creationId xmlns:a16="http://schemas.microsoft.com/office/drawing/2014/main" id="{7196E0A6-E869-4202-B609-E6434F9ED051}"/>
              </a:ext>
            </a:extLst>
          </p:cNvPr>
          <p:cNvSpPr txBox="1"/>
          <p:nvPr/>
        </p:nvSpPr>
        <p:spPr>
          <a:xfrm>
            <a:off x="4114471" y="1411473"/>
            <a:ext cx="2893031" cy="2293256"/>
          </a:xfrm>
          <a:prstGeom prst="rect">
            <a:avLst/>
          </a:prstGeom>
          <a:noFill/>
        </p:spPr>
        <p:txBody>
          <a:bodyPr wrap="square" rtlCol="0">
            <a:spAutoFit/>
          </a:bodyPr>
          <a:lstStyle/>
          <a:p>
            <a:pPr indent="457200">
              <a:lnSpc>
                <a:spcPct val="130000"/>
              </a:lnSpc>
            </a:pPr>
            <a:r>
              <a:rPr lang="zh-CN" altLang="en-US" sz="1400" dirty="0">
                <a:latin typeface="+mn-ea"/>
              </a:rPr>
              <a:t>支持向量机回归与线性回归类似，但支持向量机回归允许预测值与实际值之间有一个较小的差值</a:t>
            </a:r>
            <a:r>
              <a:rPr lang="en-US" altLang="zh-CN" sz="1400" dirty="0">
                <a:latin typeface="+mn-ea"/>
              </a:rPr>
              <a:t>e,</a:t>
            </a:r>
            <a:r>
              <a:rPr lang="zh-CN" altLang="en-US" sz="1400" dirty="0">
                <a:latin typeface="+mn-ea"/>
              </a:rPr>
              <a:t>只有当预测值与实际值之间的差距大于</a:t>
            </a:r>
            <a:r>
              <a:rPr lang="en-US" altLang="zh-CN" sz="1400" dirty="0">
                <a:latin typeface="+mn-ea"/>
              </a:rPr>
              <a:t>e</a:t>
            </a:r>
            <a:r>
              <a:rPr lang="zh-CN" altLang="en-US" sz="1400" dirty="0">
                <a:latin typeface="+mn-ea"/>
              </a:rPr>
              <a:t>时，误差才被计入。支持向量机回归仍然是通过寻找训练集上的最小误差从而得到“最适合”的回归模型。</a:t>
            </a:r>
          </a:p>
        </p:txBody>
      </p:sp>
      <p:pic>
        <p:nvPicPr>
          <p:cNvPr id="1026" name="Picture 2">
            <a:extLst>
              <a:ext uri="{FF2B5EF4-FFF2-40B4-BE49-F238E27FC236}">
                <a16:creationId xmlns:a16="http://schemas.microsoft.com/office/drawing/2014/main" id="{6E5F16BC-ED3E-47AE-895C-2C33FDDD65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710" y="3877057"/>
            <a:ext cx="2862015" cy="2146511"/>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C85D50D9-1CBB-426C-B04E-A6D692802F93}"/>
              </a:ext>
            </a:extLst>
          </p:cNvPr>
          <p:cNvSpPr txBox="1"/>
          <p:nvPr/>
        </p:nvSpPr>
        <p:spPr>
          <a:xfrm>
            <a:off x="7737807" y="1384797"/>
            <a:ext cx="2893031" cy="2573333"/>
          </a:xfrm>
          <a:prstGeom prst="rect">
            <a:avLst/>
          </a:prstGeom>
          <a:noFill/>
        </p:spPr>
        <p:txBody>
          <a:bodyPr wrap="square" rtlCol="0">
            <a:spAutoFit/>
          </a:bodyPr>
          <a:lstStyle/>
          <a:p>
            <a:pPr indent="457200">
              <a:lnSpc>
                <a:spcPct val="130000"/>
              </a:lnSpc>
            </a:pPr>
            <a:r>
              <a:rPr lang="zh-CN" altLang="en-US" sz="1400" dirty="0">
                <a:latin typeface="+mn-ea"/>
              </a:rPr>
              <a:t>高斯过程回归是一种使用了贝叶斯思想的回归，它认为训练集中样本的出现是服从高维高斯分布的，而基于训练集对验证集上的样本进行预测是一个高斯过程，高斯回归就是从训练集上获得先验概率从而得到验证集上的后验分布的。</a:t>
            </a:r>
            <a:r>
              <a:rPr lang="en-US" altLang="zh-CN" sz="1400" dirty="0">
                <a:latin typeface="+mn-ea"/>
              </a:rPr>
              <a:t>GPR</a:t>
            </a:r>
            <a:r>
              <a:rPr lang="zh-CN" altLang="en-US" sz="1400" dirty="0">
                <a:latin typeface="+mn-ea"/>
              </a:rPr>
              <a:t>不仅可以预测目标，还可以获得整个空间上的分布函数。</a:t>
            </a:r>
          </a:p>
        </p:txBody>
      </p:sp>
      <p:pic>
        <p:nvPicPr>
          <p:cNvPr id="21" name="图片 20">
            <a:extLst>
              <a:ext uri="{FF2B5EF4-FFF2-40B4-BE49-F238E27FC236}">
                <a16:creationId xmlns:a16="http://schemas.microsoft.com/office/drawing/2014/main" id="{22396DD9-B675-4A54-9575-6B848EF133C0}"/>
              </a:ext>
            </a:extLst>
          </p:cNvPr>
          <p:cNvPicPr>
            <a:picLocks noChangeAspect="1"/>
          </p:cNvPicPr>
          <p:nvPr/>
        </p:nvPicPr>
        <p:blipFill>
          <a:blip r:embed="rId9"/>
          <a:stretch>
            <a:fillRect/>
          </a:stretch>
        </p:blipFill>
        <p:spPr>
          <a:xfrm>
            <a:off x="8004471" y="3958130"/>
            <a:ext cx="2626367" cy="1984366"/>
          </a:xfrm>
          <a:prstGeom prst="rect">
            <a:avLst/>
          </a:prstGeom>
        </p:spPr>
      </p:pic>
    </p:spTree>
    <p:extLst>
      <p:ext uri="{BB962C8B-B14F-4D97-AF65-F5344CB8AC3E}">
        <p14:creationId xmlns:p14="http://schemas.microsoft.com/office/powerpoint/2010/main" val="250796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9">
            <a:extLst>
              <a:ext uri="{FF2B5EF4-FFF2-40B4-BE49-F238E27FC236}">
                <a16:creationId xmlns:a16="http://schemas.microsoft.com/office/drawing/2014/main" id="{EF44DDEF-EC91-4688-BA3C-2B6F0F44E068}"/>
              </a:ext>
            </a:extLst>
          </p:cNvPr>
          <p:cNvSpPr/>
          <p:nvPr/>
        </p:nvSpPr>
        <p:spPr>
          <a:xfrm>
            <a:off x="6155938" y="878115"/>
            <a:ext cx="4587452" cy="5348396"/>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4</a:t>
            </a:r>
          </a:p>
        </p:txBody>
      </p:sp>
      <p:sp>
        <p:nvSpPr>
          <p:cNvPr id="6" name="矩形 5"/>
          <p:cNvSpPr/>
          <p:nvPr/>
        </p:nvSpPr>
        <p:spPr>
          <a:xfrm>
            <a:off x="522737" y="0"/>
            <a:ext cx="3716385"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评价指标与交叉验证</a:t>
            </a:r>
          </a:p>
        </p:txBody>
      </p:sp>
      <p:sp>
        <p:nvSpPr>
          <p:cNvPr id="10" name="圆角矩形 9"/>
          <p:cNvSpPr/>
          <p:nvPr/>
        </p:nvSpPr>
        <p:spPr>
          <a:xfrm>
            <a:off x="711134" y="878115"/>
            <a:ext cx="4575306" cy="5348396"/>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7" name="图片 6">
            <a:extLst>
              <a:ext uri="{FF2B5EF4-FFF2-40B4-BE49-F238E27FC236}">
                <a16:creationId xmlns:a16="http://schemas.microsoft.com/office/drawing/2014/main" id="{586E843C-2AC3-4973-A643-E41DC7CC3C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43EF2A06-6AC9-455D-AFC7-A9A934CEDD8A}"/>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C8007BB9-0A55-4136-A7C1-E17908C83363}"/>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82920B5E-EAC2-47B9-BC36-DFBAB4AACDF5}"/>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82920B5E-EAC2-47B9-BC36-DFBAB4AACDF5}"/>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B28E05A5-F1D2-44BE-A708-B188C600532A}"/>
              </a:ext>
            </a:extLst>
          </p:cNvPr>
          <p:cNvGrpSpPr/>
          <p:nvPr/>
        </p:nvGrpSpPr>
        <p:grpSpPr>
          <a:xfrm>
            <a:off x="771594" y="976245"/>
            <a:ext cx="4551149" cy="5274906"/>
            <a:chOff x="1698622" y="2562608"/>
            <a:chExt cx="3938249" cy="5274906"/>
          </a:xfrm>
        </p:grpSpPr>
        <p:sp>
          <p:nvSpPr>
            <p:cNvPr id="13" name="TextBox 76">
              <a:extLst>
                <a:ext uri="{FF2B5EF4-FFF2-40B4-BE49-F238E27FC236}">
                  <a16:creationId xmlns:a16="http://schemas.microsoft.com/office/drawing/2014/main" id="{55C26CC1-ECA9-42ED-A981-4F843643D46D}"/>
                </a:ext>
              </a:extLst>
            </p:cNvPr>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chemeClr val="tx1">
                      <a:lumMod val="75000"/>
                      <a:lumOff val="25000"/>
                    </a:schemeClr>
                  </a:solidFill>
                  <a:cs typeface="+mn-ea"/>
                  <a:sym typeface="+mn-lt"/>
                </a:rPr>
                <a:t>评价指标</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0B0D4B6-47DA-4339-9C30-64533350C6C1}"/>
                    </a:ext>
                  </a:extLst>
                </p:cNvPr>
                <p:cNvSpPr txBox="1"/>
                <p:nvPr/>
              </p:nvSpPr>
              <p:spPr>
                <a:xfrm>
                  <a:off x="1698622" y="2962718"/>
                  <a:ext cx="3938249" cy="4874796"/>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均方根误差</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(RMES)</a:t>
                  </a:r>
                  <a:endPar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均方根误差表示如下</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a:defRPr/>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rPr>
                          <m:t>𝑅𝑀𝑆𝐸</m:t>
                        </m:r>
                        <m:r>
                          <a:rPr lang="en-US" altLang="zh-CN" sz="1800" i="1" smtClean="0">
                            <a:effectLst/>
                            <a:latin typeface="Cambria Math" panose="02040503050406030204" pitchFamily="18" charset="0"/>
                            <a:ea typeface="宋体" panose="02010600030101010101" pitchFamily="2" charset="-122"/>
                          </a:rPr>
                          <m:t>=</m:t>
                        </m:r>
                        <m:rad>
                          <m:radPr>
                            <m:degHide m:val="on"/>
                            <m:ctrlPr>
                              <a:rPr lang="zh-CN" altLang="zh-CN" sz="1800" i="1">
                                <a:effectLst/>
                                <a:latin typeface="Cambria Math" panose="02040503050406030204" pitchFamily="18" charset="0"/>
                                <a:ea typeface="Cambria Math" panose="02040503050406030204" pitchFamily="18" charset="0"/>
                              </a:rPr>
                            </m:ctrlPr>
                          </m:radPr>
                          <m:deg/>
                          <m:e>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rPr>
                                  <m:t>1</m:t>
                                </m:r>
                              </m:num>
                              <m:den>
                                <m:r>
                                  <a:rPr lang="en-US" altLang="zh-CN" sz="1800" i="1">
                                    <a:effectLst/>
                                    <a:latin typeface="Cambria Math" panose="02040503050406030204" pitchFamily="18" charset="0"/>
                                    <a:ea typeface="宋体" panose="02010600030101010101" pitchFamily="2" charset="-122"/>
                                  </a:rPr>
                                  <m:t>𝑚</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𝑚</m:t>
                                </m:r>
                              </m:sup>
                              <m:e>
                                <m:sSup>
                                  <m:sSupPr>
                                    <m:ctrlPr>
                                      <a:rPr lang="zh-CN" altLang="zh-CN" sz="1800" i="1">
                                        <a:effectLst/>
                                        <a:latin typeface="Cambria Math" panose="02040503050406030204" pitchFamily="18" charset="0"/>
                                        <a:ea typeface="Cambria Math" panose="02040503050406030204" pitchFamily="18" charset="0"/>
                                      </a:rPr>
                                    </m:ctrlPr>
                                  </m:sSupPr>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𝑦</m:t>
                                            </m:r>
                                          </m:e>
                                          <m:sub>
                                            <m:r>
                                              <a:rPr lang="en-US" altLang="zh-CN" sz="1800" i="1">
                                                <a:effectLst/>
                                                <a:latin typeface="Cambria Math" panose="02040503050406030204" pitchFamily="18" charset="0"/>
                                                <a:ea typeface="宋体" panose="02010600030101010101" pitchFamily="2" charset="-122"/>
                                              </a:rPr>
                                              <m:t>𝑖</m:t>
                                            </m:r>
                                          </m:sub>
                                        </m:sSub>
                                        <m:r>
                                          <a:rPr lang="en-US" altLang="zh-CN" sz="1800" i="1">
                                            <a:effectLst/>
                                            <a:latin typeface="Cambria Math" panose="02040503050406030204" pitchFamily="18" charset="0"/>
                                            <a:ea typeface="宋体" panose="02010600030101010101" pitchFamily="2" charset="-122"/>
                                          </a:rPr>
                                          <m:t>−</m:t>
                                        </m:r>
                                        <m:acc>
                                          <m:accPr>
                                            <m:chr m:val="̂"/>
                                            <m:ctrlPr>
                                              <a:rPr lang="zh-CN" altLang="zh-CN" sz="1800" i="1">
                                                <a:effectLst/>
                                                <a:latin typeface="Cambria Math" panose="02040503050406030204" pitchFamily="18" charset="0"/>
                                                <a:ea typeface="Cambria Math" panose="02040503050406030204" pitchFamily="18" charset="0"/>
                                              </a:rPr>
                                            </m:ctrlPr>
                                          </m:acc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𝑦</m:t>
                                                </m:r>
                                              </m:e>
                                              <m:sub>
                                                <m:r>
                                                  <a:rPr lang="en-US" altLang="zh-CN" sz="1800" i="1">
                                                    <a:effectLst/>
                                                    <a:latin typeface="Cambria Math" panose="02040503050406030204" pitchFamily="18" charset="0"/>
                                                    <a:ea typeface="宋体" panose="02010600030101010101" pitchFamily="2" charset="-122"/>
                                                  </a:rPr>
                                                  <m:t>𝑖</m:t>
                                                </m:r>
                                              </m:sub>
                                            </m:sSub>
                                          </m:e>
                                        </m:acc>
                                      </m:e>
                                    </m:d>
                                  </m:e>
                                  <m:sup>
                                    <m:r>
                                      <a:rPr lang="en-US" altLang="zh-CN" sz="1800" i="1">
                                        <a:effectLst/>
                                        <a:latin typeface="Cambria Math" panose="02040503050406030204" pitchFamily="18" charset="0"/>
                                        <a:ea typeface="宋体" panose="02010600030101010101" pitchFamily="2" charset="-122"/>
                                      </a:rPr>
                                      <m:t>2</m:t>
                                    </m:r>
                                  </m:sup>
                                </m:sSup>
                              </m:e>
                            </m:nary>
                          </m:e>
                        </m:rad>
                      </m:oMath>
                    </m:oMathPara>
                  </a14:m>
                  <a:endParaRPr lang="zh-CN" altLang="zh-CN" sz="18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该值越大，表示误差越大。</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2.R</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方</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14:m>
                    <m:oMath xmlns:m="http://schemas.openxmlformats.org/officeDocument/2006/math">
                      <m:sSup>
                        <m:sSupPr>
                          <m:ctrlP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ctrlPr>
                        </m:sSupPr>
                        <m:e>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𝑹</m:t>
                          </m:r>
                        </m:e>
                        <m:sup>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mn-cs"/>
                            </a:rPr>
                            <m:t>𝟐</m:t>
                          </m:r>
                        </m:sup>
                      </m:sSup>
                    </m:oMath>
                  </a14:m>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方衡量模型的正确率，其表达式如下</a:t>
                  </a:r>
                  <a:r>
                    <a:rPr lang="en-US" altLang="zh-CN" dirty="0">
                      <a:solidFill>
                        <a:prstClr val="black"/>
                      </a:solidFill>
                      <a:latin typeface="宋体" panose="02010600030101010101" pitchFamily="2" charset="-122"/>
                      <a:ea typeface="宋体" panose="02010600030101010101" pitchFamily="2" charset="-122"/>
                    </a:rPr>
                    <a:t>:</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a:defRPr/>
                  </a:pPr>
                  <a14:m>
                    <m:oMathPara xmlns:m="http://schemas.openxmlformats.org/officeDocument/2006/math">
                      <m:oMathParaPr>
                        <m:jc m:val="centerGroup"/>
                      </m:oMathParaPr>
                      <m:oMath xmlns:m="http://schemas.openxmlformats.org/officeDocument/2006/math">
                        <m:sSup>
                          <m:sSupPr>
                            <m:ctrlPr>
                              <a:rPr lang="zh-CN" altLang="zh-CN" sz="1800" i="1" spc="-5" smtClean="0">
                                <a:effectLst/>
                                <a:latin typeface="Cambria Math" panose="02040503050406030204" pitchFamily="18" charset="0"/>
                                <a:ea typeface="Cambria Math" panose="02040503050406030204" pitchFamily="18" charset="0"/>
                              </a:rPr>
                            </m:ctrlPr>
                          </m:sSupPr>
                          <m:e>
                            <m:r>
                              <m:rPr>
                                <m:sty m:val="p"/>
                              </m:rPr>
                              <a:rPr lang="en-US" altLang="zh-CN" sz="1800" spc="-5">
                                <a:effectLst/>
                                <a:latin typeface="Cambria Math" panose="02040503050406030204" pitchFamily="18" charset="0"/>
                                <a:ea typeface="宋体" panose="02010600030101010101" pitchFamily="2" charset="-122"/>
                              </a:rPr>
                              <m:t>R</m:t>
                            </m:r>
                          </m:e>
                          <m:sup>
                            <m:r>
                              <a:rPr lang="en-US" altLang="zh-CN" sz="1800" i="1" spc="-5">
                                <a:effectLst/>
                                <a:latin typeface="Cambria Math" panose="02040503050406030204" pitchFamily="18" charset="0"/>
                                <a:ea typeface="宋体" panose="02010600030101010101" pitchFamily="2" charset="-122"/>
                              </a:rPr>
                              <m:t>2</m:t>
                            </m:r>
                          </m:sup>
                        </m:sSup>
                        <m:r>
                          <a:rPr lang="en-US" altLang="zh-CN" sz="1800" i="1" spc="-5">
                            <a:effectLst/>
                            <a:latin typeface="Cambria Math" panose="02040503050406030204" pitchFamily="18" charset="0"/>
                            <a:ea typeface="宋体" panose="02010600030101010101" pitchFamily="2" charset="-122"/>
                          </a:rPr>
                          <m:t>=1−</m:t>
                        </m:r>
                        <m:f>
                          <m:fPr>
                            <m:ctrlPr>
                              <a:rPr lang="zh-CN" altLang="zh-CN" sz="1800" i="1" spc="-5">
                                <a:effectLst/>
                                <a:latin typeface="Cambria Math" panose="02040503050406030204" pitchFamily="18" charset="0"/>
                                <a:ea typeface="Cambria Math" panose="02040503050406030204" pitchFamily="18" charset="0"/>
                              </a:rPr>
                            </m:ctrlPr>
                          </m:fPr>
                          <m:num>
                            <m:nary>
                              <m:naryPr>
                                <m:chr m:val="∑"/>
                                <m:limLoc m:val="undOvr"/>
                                <m:ctrlPr>
                                  <a:rPr lang="zh-CN" altLang="zh-CN" sz="1800" i="1" spc="-5">
                                    <a:effectLst/>
                                    <a:latin typeface="Cambria Math" panose="02040503050406030204" pitchFamily="18" charset="0"/>
                                    <a:ea typeface="Cambria Math" panose="02040503050406030204" pitchFamily="18" charset="0"/>
                                  </a:rPr>
                                </m:ctrlPr>
                              </m:naryPr>
                              <m:sub>
                                <m:r>
                                  <m:rPr>
                                    <m:sty m:val="p"/>
                                  </m:rPr>
                                  <a:rPr lang="en-US" altLang="zh-CN" sz="1800" spc="-5">
                                    <a:effectLst/>
                                    <a:latin typeface="Cambria Math" panose="02040503050406030204" pitchFamily="18" charset="0"/>
                                    <a:ea typeface="宋体" panose="02010600030101010101" pitchFamily="2" charset="-122"/>
                                  </a:rPr>
                                  <m:t>i</m:t>
                                </m:r>
                                <m:r>
                                  <a:rPr lang="en-US" altLang="zh-CN" sz="1800" spc="-5">
                                    <a:effectLst/>
                                    <a:latin typeface="Cambria Math" panose="02040503050406030204" pitchFamily="18" charset="0"/>
                                    <a:ea typeface="宋体" panose="02010600030101010101" pitchFamily="2" charset="-122"/>
                                  </a:rPr>
                                  <m:t>=1</m:t>
                                </m:r>
                              </m:sub>
                              <m:sup>
                                <m:r>
                                  <m:rPr>
                                    <m:sty m:val="p"/>
                                  </m:rPr>
                                  <a:rPr lang="en-US" altLang="zh-CN" sz="1800" spc="-5">
                                    <a:effectLst/>
                                    <a:latin typeface="Cambria Math" panose="02040503050406030204" pitchFamily="18" charset="0"/>
                                    <a:ea typeface="宋体" panose="02010600030101010101" pitchFamily="2" charset="-122"/>
                                  </a:rPr>
                                  <m:t>m</m:t>
                                </m:r>
                              </m:sup>
                              <m:e>
                                <m:r>
                                  <a:rPr lang="x-none" altLang="zh-CN" sz="1800" spc="-5">
                                    <a:effectLst/>
                                    <a:latin typeface="Cambria Math" panose="02040503050406030204" pitchFamily="18" charset="0"/>
                                    <a:ea typeface="宋体" panose="02010600030101010101" pitchFamily="2" charset="-122"/>
                                  </a:rPr>
                                  <m:t>(</m:t>
                                </m:r>
                                <m:acc>
                                  <m:accPr>
                                    <m:chr m:val="̂"/>
                                    <m:ctrlPr>
                                      <a:rPr lang="zh-CN" altLang="zh-CN" sz="1800" i="1" spc="-5">
                                        <a:effectLst/>
                                        <a:latin typeface="Cambria Math" panose="02040503050406030204" pitchFamily="18" charset="0"/>
                                        <a:ea typeface="Cambria Math" panose="02040503050406030204" pitchFamily="18" charset="0"/>
                                      </a:rPr>
                                    </m:ctrlPr>
                                  </m:accPr>
                                  <m:e>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e>
                                </m:acc>
                                <m:sSub>
                                  <m:sSubPr>
                                    <m:ctrlPr>
                                      <a:rPr lang="zh-CN" altLang="zh-CN" sz="1800" i="1" spc="-5">
                                        <a:effectLst/>
                                        <a:latin typeface="Cambria Math" panose="02040503050406030204" pitchFamily="18" charset="0"/>
                                        <a:ea typeface="Cambria Math" panose="02040503050406030204" pitchFamily="18" charset="0"/>
                                      </a:rPr>
                                    </m:ctrlPr>
                                  </m:sSubPr>
                                  <m:e>
                                    <m:r>
                                      <a:rPr lang="zh-CN" altLang="en-US" sz="1800" i="1" spc="-5">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r>
                                  <a:rPr lang="en-US" altLang="zh-CN" sz="1800" i="1" spc="-5">
                                    <a:effectLst/>
                                    <a:latin typeface="Cambria Math" panose="02040503050406030204" pitchFamily="18" charset="0"/>
                                    <a:ea typeface="宋体" panose="02010600030101010101" pitchFamily="2" charset="-122"/>
                                  </a:rPr>
                                  <m:t>)</m:t>
                                </m:r>
                              </m:e>
                            </m:nary>
                          </m:num>
                          <m:den>
                            <m:nary>
                              <m:naryPr>
                                <m:chr m:val="∑"/>
                                <m:limLoc m:val="undOvr"/>
                                <m:ctrlPr>
                                  <a:rPr lang="zh-CN" altLang="zh-CN" sz="1800" i="1" spc="-5">
                                    <a:effectLst/>
                                    <a:latin typeface="Cambria Math" panose="02040503050406030204" pitchFamily="18" charset="0"/>
                                    <a:ea typeface="Cambria Math" panose="02040503050406030204" pitchFamily="18" charset="0"/>
                                  </a:rPr>
                                </m:ctrlPr>
                              </m:naryPr>
                              <m:sub>
                                <m:r>
                                  <m:rPr>
                                    <m:sty m:val="p"/>
                                  </m:rPr>
                                  <a:rPr lang="en-US" altLang="zh-CN" sz="1800" spc="-5">
                                    <a:effectLst/>
                                    <a:latin typeface="Cambria Math" panose="02040503050406030204" pitchFamily="18" charset="0"/>
                                    <a:ea typeface="宋体" panose="02010600030101010101" pitchFamily="2" charset="-122"/>
                                  </a:rPr>
                                  <m:t>i</m:t>
                                </m:r>
                                <m:r>
                                  <a:rPr lang="en-US" altLang="zh-CN" sz="1800" spc="-5">
                                    <a:effectLst/>
                                    <a:latin typeface="Cambria Math" panose="02040503050406030204" pitchFamily="18" charset="0"/>
                                    <a:ea typeface="宋体" panose="02010600030101010101" pitchFamily="2" charset="-122"/>
                                  </a:rPr>
                                  <m:t>=1</m:t>
                                </m:r>
                              </m:sub>
                              <m:sup>
                                <m:r>
                                  <m:rPr>
                                    <m:sty m:val="p"/>
                                  </m:rPr>
                                  <a:rPr lang="en-US" altLang="zh-CN" sz="1800" spc="-5">
                                    <a:effectLst/>
                                    <a:latin typeface="Cambria Math" panose="02040503050406030204" pitchFamily="18" charset="0"/>
                                    <a:ea typeface="宋体" panose="02010600030101010101" pitchFamily="2" charset="-122"/>
                                  </a:rPr>
                                  <m:t>m</m:t>
                                </m:r>
                              </m:sup>
                              <m:e>
                                <m:r>
                                  <a:rPr lang="x-none" altLang="zh-CN" sz="1800" spc="-5">
                                    <a:effectLst/>
                                    <a:latin typeface="Cambria Math" panose="02040503050406030204" pitchFamily="18" charset="0"/>
                                    <a:ea typeface="宋体" panose="02010600030101010101" pitchFamily="2" charset="-122"/>
                                  </a:rPr>
                                  <m:t>(</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𝑦</m:t>
                                    </m:r>
                                  </m:e>
                                </m:acc>
                                <m:sSub>
                                  <m:sSubPr>
                                    <m:ctrlPr>
                                      <a:rPr lang="zh-CN" altLang="zh-CN" sz="1800" i="1" spc="-5">
                                        <a:effectLst/>
                                        <a:latin typeface="Cambria Math" panose="02040503050406030204" pitchFamily="18" charset="0"/>
                                        <a:ea typeface="Cambria Math" panose="02040503050406030204" pitchFamily="18" charset="0"/>
                                      </a:rPr>
                                    </m:ctrlPr>
                                  </m:sSubPr>
                                  <m:e>
                                    <m:r>
                                      <a:rPr lang="zh-CN" altLang="en-US" sz="1800" i="1" spc="-5">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spc="-5">
                                        <a:effectLst/>
                                        <a:latin typeface="Cambria Math" panose="02040503050406030204" pitchFamily="18" charset="0"/>
                                        <a:ea typeface="宋体" panose="02010600030101010101" pitchFamily="2" charset="-122"/>
                                      </a:rPr>
                                      <m:t>𝑦</m:t>
                                    </m:r>
                                  </m:e>
                                  <m:sub>
                                    <m:r>
                                      <a:rPr lang="en-US" altLang="zh-CN" sz="1800" i="1" spc="-5">
                                        <a:effectLst/>
                                        <a:latin typeface="Cambria Math" panose="02040503050406030204" pitchFamily="18" charset="0"/>
                                        <a:ea typeface="宋体" panose="02010600030101010101" pitchFamily="2" charset="-122"/>
                                      </a:rPr>
                                      <m:t>𝑖</m:t>
                                    </m:r>
                                  </m:sub>
                                </m:sSub>
                                <m:r>
                                  <a:rPr lang="en-US" altLang="zh-CN" sz="1800" i="1" spc="-5">
                                    <a:effectLst/>
                                    <a:latin typeface="Cambria Math" panose="02040503050406030204" pitchFamily="18" charset="0"/>
                                    <a:ea typeface="宋体" panose="02010600030101010101" pitchFamily="2" charset="-122"/>
                                  </a:rPr>
                                  <m:t>)</m:t>
                                </m:r>
                              </m:e>
                            </m:nary>
                          </m:den>
                        </m:f>
                      </m:oMath>
                    </m:oMathPara>
                  </a14:m>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lvl="0">
                    <a:lnSpc>
                      <a:spcPct val="130000"/>
                    </a:lnSpc>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其中</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lang="zh-CN" altLang="zh-CN" dirty="0">
                      <a:effectLst/>
                      <a:ea typeface="Cambria Math" panose="02040503050406030204" pitchFamily="18" charset="0"/>
                    </a:rPr>
                    <a:t> </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acc>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表示预测值，</a:t>
                  </a:r>
                  <a14:m>
                    <m:oMath xmlns:m="http://schemas.openxmlformats.org/officeDocument/2006/math">
                      <m:r>
                        <m:rPr>
                          <m:sty m:val="p"/>
                        </m:rPr>
                        <a:rPr lang="en-US" altLang="zh-CN">
                          <a:latin typeface="Cambria Math" panose="02040503050406030204" pitchFamily="18" charset="0"/>
                        </a:rPr>
                        <m:t>y</m:t>
                      </m:r>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表示实际值，</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oMath>
                  </a14:m>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表示实际值的平均。该值越大，说明回归拟合的效果越好。</a:t>
                  </a:r>
                </a:p>
              </p:txBody>
            </p:sp>
          </mc:Choice>
          <mc:Fallback xmlns="">
            <p:sp>
              <p:nvSpPr>
                <p:cNvPr id="14" name="文本框 13">
                  <a:extLst>
                    <a:ext uri="{FF2B5EF4-FFF2-40B4-BE49-F238E27FC236}">
                      <a16:creationId xmlns:a16="http://schemas.microsoft.com/office/drawing/2014/main" id="{10B0D4B6-47DA-4339-9C30-64533350C6C1}"/>
                    </a:ext>
                  </a:extLst>
                </p:cNvPr>
                <p:cNvSpPr txBox="1">
                  <a:spLocks noRot="1" noChangeAspect="1" noMove="1" noResize="1" noEditPoints="1" noAdjustHandles="1" noChangeArrowheads="1" noChangeShapeType="1" noTextEdit="1"/>
                </p:cNvSpPr>
                <p:nvPr/>
              </p:nvSpPr>
              <p:spPr>
                <a:xfrm>
                  <a:off x="1698622" y="2962718"/>
                  <a:ext cx="3938249" cy="4874796"/>
                </a:xfrm>
                <a:prstGeom prst="rect">
                  <a:avLst/>
                </a:prstGeom>
                <a:blipFill>
                  <a:blip r:embed="rId7"/>
                  <a:stretch>
                    <a:fillRect l="-1475" r="-938"/>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457A2D2C-3F64-47F2-9FD0-1EFEF2FFA406}"/>
              </a:ext>
            </a:extLst>
          </p:cNvPr>
          <p:cNvGrpSpPr/>
          <p:nvPr/>
        </p:nvGrpSpPr>
        <p:grpSpPr>
          <a:xfrm>
            <a:off x="6192241" y="976245"/>
            <a:ext cx="4551149" cy="4790156"/>
            <a:chOff x="1698622" y="2562608"/>
            <a:chExt cx="3938249" cy="4480706"/>
          </a:xfrm>
        </p:grpSpPr>
        <p:sp>
          <p:nvSpPr>
            <p:cNvPr id="16" name="TextBox 76">
              <a:extLst>
                <a:ext uri="{FF2B5EF4-FFF2-40B4-BE49-F238E27FC236}">
                  <a16:creationId xmlns:a16="http://schemas.microsoft.com/office/drawing/2014/main" id="{3F1968E2-F2C5-4FBC-952A-524334CEAFE9}"/>
                </a:ext>
              </a:extLst>
            </p:cNvPr>
            <p:cNvSpPr txBox="1"/>
            <p:nvPr/>
          </p:nvSpPr>
          <p:spPr>
            <a:xfrm>
              <a:off x="1698622" y="2562608"/>
              <a:ext cx="1733670" cy="400110"/>
            </a:xfrm>
            <a:prstGeom prst="rect">
              <a:avLst/>
            </a:prstGeom>
            <a:noFill/>
            <a:effectLst/>
          </p:spPr>
          <p:txBody>
            <a:bodyPr wrap="square" rtlCol="0">
              <a:spAutoFit/>
            </a:bodyPr>
            <a:lstStyle/>
            <a:p>
              <a:r>
                <a:rPr lang="en-US" altLang="zh-CN" sz="2000" b="1" dirty="0">
                  <a:solidFill>
                    <a:schemeClr val="tx1">
                      <a:lumMod val="75000"/>
                      <a:lumOff val="25000"/>
                    </a:schemeClr>
                  </a:solidFill>
                  <a:cs typeface="+mn-ea"/>
                  <a:sym typeface="+mn-lt"/>
                </a:rPr>
                <a:t>K</a:t>
              </a:r>
              <a:r>
                <a:rPr lang="zh-CN" altLang="en-US" sz="2000" b="1" dirty="0">
                  <a:solidFill>
                    <a:schemeClr val="tx1">
                      <a:lumMod val="75000"/>
                      <a:lumOff val="25000"/>
                    </a:schemeClr>
                  </a:solidFill>
                  <a:cs typeface="+mn-ea"/>
                  <a:sym typeface="+mn-lt"/>
                </a:rPr>
                <a:t>折交叉验证</a:t>
              </a:r>
            </a:p>
          </p:txBody>
        </p:sp>
        <p:sp>
          <p:nvSpPr>
            <p:cNvPr id="17" name="文本框 16">
              <a:extLst>
                <a:ext uri="{FF2B5EF4-FFF2-40B4-BE49-F238E27FC236}">
                  <a16:creationId xmlns:a16="http://schemas.microsoft.com/office/drawing/2014/main" id="{1BDFCCA5-D5B3-41F7-A5AE-E466AE264AAF}"/>
                </a:ext>
              </a:extLst>
            </p:cNvPr>
            <p:cNvSpPr txBox="1"/>
            <p:nvPr/>
          </p:nvSpPr>
          <p:spPr>
            <a:xfrm>
              <a:off x="1698622" y="2962718"/>
              <a:ext cx="3938249" cy="4080596"/>
            </a:xfrm>
            <a:prstGeom prst="rect">
              <a:avLst/>
            </a:prstGeom>
            <a:noFill/>
            <a:effectLst/>
          </p:spPr>
          <p:txBody>
            <a:bodyPr wrap="square" rtlCol="0">
              <a:spAutoFit/>
            </a:bodyPr>
            <a:lstStyle/>
            <a:p>
              <a:pPr marL="0" marR="0" lvl="0" indent="4572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随机将数据集分为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个大小相似的互斥子集，每次选择</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k-1</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个子集的并作为训练集，剩下那个子集作为验证集，这样即可获得</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组训练</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预测集。</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lang="en-US" altLang="zh-CN" dirty="0">
                <a:solidFill>
                  <a:prstClr val="black"/>
                </a:solidFill>
                <a:latin typeface="宋体" panose="02010600030101010101" pitchFamily="2" charset="-122"/>
                <a:ea typeface="宋体" panose="02010600030101010101" pitchFamily="2" charset="-122"/>
              </a:endParaRPr>
            </a:p>
            <a:p>
              <a:pPr marL="0" marR="0" lvl="0" indent="4572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4572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在本实验中，</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k</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取值为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grpSp>
      <p:pic>
        <p:nvPicPr>
          <p:cNvPr id="18" name="图片 17">
            <a:extLst>
              <a:ext uri="{FF2B5EF4-FFF2-40B4-BE49-F238E27FC236}">
                <a16:creationId xmlns:a16="http://schemas.microsoft.com/office/drawing/2014/main" id="{F17F2905-1A31-47CB-BDB6-85F54E997AEA}"/>
              </a:ext>
            </a:extLst>
          </p:cNvPr>
          <p:cNvPicPr>
            <a:picLocks noChangeAspect="1"/>
          </p:cNvPicPr>
          <p:nvPr/>
        </p:nvPicPr>
        <p:blipFill>
          <a:blip r:embed="rId8"/>
          <a:stretch>
            <a:fillRect/>
          </a:stretch>
        </p:blipFill>
        <p:spPr>
          <a:xfrm>
            <a:off x="6252235" y="2838538"/>
            <a:ext cx="4334066" cy="2295541"/>
          </a:xfrm>
          <a:prstGeom prst="rect">
            <a:avLst/>
          </a:prstGeom>
        </p:spPr>
      </p:pic>
    </p:spTree>
    <p:extLst>
      <p:ext uri="{BB962C8B-B14F-4D97-AF65-F5344CB8AC3E}">
        <p14:creationId xmlns:p14="http://schemas.microsoft.com/office/powerpoint/2010/main" val="323187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5</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回归结果</a:t>
            </a:r>
          </a:p>
        </p:txBody>
      </p:sp>
      <p:pic>
        <p:nvPicPr>
          <p:cNvPr id="7" name="图片 6">
            <a:extLst>
              <a:ext uri="{FF2B5EF4-FFF2-40B4-BE49-F238E27FC236}">
                <a16:creationId xmlns:a16="http://schemas.microsoft.com/office/drawing/2014/main" id="{5D7A84D4-007E-4B93-AFE9-A5C57D03F8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E9A5972A-C105-49E1-B48B-929A22167A0D}"/>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2C8DDD4D-F013-4091-9F78-D364817221B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8648CC2F-8FEA-4191-A49E-C863EEF84D99}"/>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8648CC2F-8FEA-4191-A49E-C863EEF84D99}"/>
                    </a:ext>
                  </a:extLst>
                </p:cNvPr>
                <p:cNvPicPr/>
                <p:nvPr/>
              </p:nvPicPr>
              <p:blipFill>
                <a:blip r:embed="rId6"/>
                <a:stretch>
                  <a:fillRect/>
                </a:stretch>
              </p:blipFill>
              <p:spPr>
                <a:xfrm>
                  <a:off x="7110529" y="1687364"/>
                  <a:ext cx="1407772" cy="822497"/>
                </a:xfrm>
                <a:prstGeom prst="rect">
                  <a:avLst/>
                </a:prstGeom>
              </p:spPr>
            </p:pic>
          </mc:Fallback>
        </mc:AlternateContent>
      </p:grpSp>
      <p:pic>
        <p:nvPicPr>
          <p:cNvPr id="12" name="图片 11">
            <a:extLst>
              <a:ext uri="{FF2B5EF4-FFF2-40B4-BE49-F238E27FC236}">
                <a16:creationId xmlns:a16="http://schemas.microsoft.com/office/drawing/2014/main" id="{5034ED1E-CFC1-4F70-B62F-BFE5C26A7D26}"/>
              </a:ext>
            </a:extLst>
          </p:cNvPr>
          <p:cNvPicPr>
            <a:picLocks noChangeAspect="1"/>
          </p:cNvPicPr>
          <p:nvPr/>
        </p:nvPicPr>
        <p:blipFill>
          <a:blip r:embed="rId7"/>
          <a:stretch>
            <a:fillRect/>
          </a:stretch>
        </p:blipFill>
        <p:spPr>
          <a:xfrm>
            <a:off x="842546" y="976245"/>
            <a:ext cx="4394561" cy="2095584"/>
          </a:xfrm>
          <a:prstGeom prst="rect">
            <a:avLst/>
          </a:prstGeom>
        </p:spPr>
      </p:pic>
      <p:pic>
        <p:nvPicPr>
          <p:cNvPr id="13" name="图片 12">
            <a:extLst>
              <a:ext uri="{FF2B5EF4-FFF2-40B4-BE49-F238E27FC236}">
                <a16:creationId xmlns:a16="http://schemas.microsoft.com/office/drawing/2014/main" id="{DB3C7428-3386-4D27-8C56-A50A118C030D}"/>
              </a:ext>
            </a:extLst>
          </p:cNvPr>
          <p:cNvPicPr>
            <a:picLocks noChangeAspect="1"/>
          </p:cNvPicPr>
          <p:nvPr/>
        </p:nvPicPr>
        <p:blipFill>
          <a:blip r:embed="rId8"/>
          <a:stretch>
            <a:fillRect/>
          </a:stretch>
        </p:blipFill>
        <p:spPr>
          <a:xfrm>
            <a:off x="6301938" y="973349"/>
            <a:ext cx="4321690" cy="2217709"/>
          </a:xfrm>
          <a:prstGeom prst="rect">
            <a:avLst/>
          </a:prstGeom>
        </p:spPr>
      </p:pic>
      <p:pic>
        <p:nvPicPr>
          <p:cNvPr id="14" name="图片 13">
            <a:extLst>
              <a:ext uri="{FF2B5EF4-FFF2-40B4-BE49-F238E27FC236}">
                <a16:creationId xmlns:a16="http://schemas.microsoft.com/office/drawing/2014/main" id="{F10AAB7A-3DC2-43CB-A55C-E8219C4B23BB}"/>
              </a:ext>
            </a:extLst>
          </p:cNvPr>
          <p:cNvPicPr>
            <a:picLocks noChangeAspect="1"/>
          </p:cNvPicPr>
          <p:nvPr/>
        </p:nvPicPr>
        <p:blipFill>
          <a:blip r:embed="rId9"/>
          <a:stretch>
            <a:fillRect/>
          </a:stretch>
        </p:blipFill>
        <p:spPr>
          <a:xfrm>
            <a:off x="1211016" y="3340618"/>
            <a:ext cx="3381194" cy="2689333"/>
          </a:xfrm>
          <a:prstGeom prst="rect">
            <a:avLst/>
          </a:prstGeom>
        </p:spPr>
      </p:pic>
      <p:pic>
        <p:nvPicPr>
          <p:cNvPr id="15" name="图片 14">
            <a:extLst>
              <a:ext uri="{FF2B5EF4-FFF2-40B4-BE49-F238E27FC236}">
                <a16:creationId xmlns:a16="http://schemas.microsoft.com/office/drawing/2014/main" id="{FB29E5DE-7D26-4497-B085-97D7A716E01F}"/>
              </a:ext>
            </a:extLst>
          </p:cNvPr>
          <p:cNvPicPr>
            <a:picLocks noChangeAspect="1"/>
          </p:cNvPicPr>
          <p:nvPr/>
        </p:nvPicPr>
        <p:blipFill>
          <a:blip r:embed="rId10"/>
          <a:stretch>
            <a:fillRect/>
          </a:stretch>
        </p:blipFill>
        <p:spPr>
          <a:xfrm>
            <a:off x="6582954" y="3340618"/>
            <a:ext cx="3473232" cy="2774810"/>
          </a:xfrm>
          <a:prstGeom prst="rect">
            <a:avLst/>
          </a:prstGeom>
        </p:spPr>
      </p:pic>
    </p:spTree>
    <p:extLst>
      <p:ext uri="{BB962C8B-B14F-4D97-AF65-F5344CB8AC3E}">
        <p14:creationId xmlns:p14="http://schemas.microsoft.com/office/powerpoint/2010/main" val="351056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9">
            <a:extLst>
              <a:ext uri="{FF2B5EF4-FFF2-40B4-BE49-F238E27FC236}">
                <a16:creationId xmlns:a16="http://schemas.microsoft.com/office/drawing/2014/main" id="{3D43D344-05F6-4E59-B033-223E04906DAB}"/>
              </a:ext>
            </a:extLst>
          </p:cNvPr>
          <p:cNvSpPr/>
          <p:nvPr/>
        </p:nvSpPr>
        <p:spPr>
          <a:xfrm>
            <a:off x="572722" y="4194928"/>
            <a:ext cx="5141113" cy="244995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圆角矩形 9">
            <a:extLst>
              <a:ext uri="{FF2B5EF4-FFF2-40B4-BE49-F238E27FC236}">
                <a16:creationId xmlns:a16="http://schemas.microsoft.com/office/drawing/2014/main" id="{F5DAF426-C3BE-438D-98BF-E6083D42F87B}"/>
              </a:ext>
            </a:extLst>
          </p:cNvPr>
          <p:cNvSpPr/>
          <p:nvPr/>
        </p:nvSpPr>
        <p:spPr>
          <a:xfrm>
            <a:off x="583342" y="547620"/>
            <a:ext cx="5130493" cy="3494162"/>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6</a:t>
            </a:r>
          </a:p>
        </p:txBody>
      </p:sp>
      <p:sp>
        <p:nvSpPr>
          <p:cNvPr id="6" name="矩形 5"/>
          <p:cNvSpPr/>
          <p:nvPr/>
        </p:nvSpPr>
        <p:spPr>
          <a:xfrm>
            <a:off x="536210" y="0"/>
            <a:ext cx="172866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假设检验</a:t>
            </a:r>
          </a:p>
        </p:txBody>
      </p:sp>
      <p:pic>
        <p:nvPicPr>
          <p:cNvPr id="7" name="图片 6">
            <a:extLst>
              <a:ext uri="{FF2B5EF4-FFF2-40B4-BE49-F238E27FC236}">
                <a16:creationId xmlns:a16="http://schemas.microsoft.com/office/drawing/2014/main" id="{1370050D-DCC0-47A8-89A1-BD68AB54E3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604A9C0E-D5FF-40B9-BF68-004574C60134}"/>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270AFB9E-D316-4401-84BA-33708B5FB6A7}"/>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C9F9DB16-FEA5-41DE-B33E-C74CF60C6F6D}"/>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C9F9DB16-FEA5-41DE-B33E-C74CF60C6F6D}"/>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A5C670DC-E17B-480C-AE21-9CBE17D8103E}"/>
              </a:ext>
            </a:extLst>
          </p:cNvPr>
          <p:cNvGrpSpPr/>
          <p:nvPr/>
        </p:nvGrpSpPr>
        <p:grpSpPr>
          <a:xfrm>
            <a:off x="690977" y="547620"/>
            <a:ext cx="5022859" cy="3494162"/>
            <a:chOff x="1638904" y="2562608"/>
            <a:chExt cx="3938249" cy="3494162"/>
          </a:xfrm>
        </p:grpSpPr>
        <p:sp>
          <p:nvSpPr>
            <p:cNvPr id="13" name="TextBox 76">
              <a:extLst>
                <a:ext uri="{FF2B5EF4-FFF2-40B4-BE49-F238E27FC236}">
                  <a16:creationId xmlns:a16="http://schemas.microsoft.com/office/drawing/2014/main" id="{DF8DAD53-D96B-48E2-BF94-11F6FF45B769}"/>
                </a:ext>
              </a:extLst>
            </p:cNvPr>
            <p:cNvSpPr txBox="1"/>
            <p:nvPr/>
          </p:nvSpPr>
          <p:spPr>
            <a:xfrm>
              <a:off x="1638904" y="2562608"/>
              <a:ext cx="1733670" cy="400110"/>
            </a:xfrm>
            <a:prstGeom prst="rect">
              <a:avLst/>
            </a:prstGeom>
            <a:noFill/>
            <a:effectLst/>
          </p:spPr>
          <p:txBody>
            <a:bodyPr wrap="square" rtlCol="0">
              <a:spAutoFit/>
            </a:bodyPr>
            <a:lstStyle/>
            <a:p>
              <a:r>
                <a:rPr lang="en-US" altLang="zh-CN" sz="2000" b="1" dirty="0">
                  <a:solidFill>
                    <a:schemeClr val="tx1">
                      <a:lumMod val="75000"/>
                      <a:lumOff val="25000"/>
                    </a:schemeClr>
                  </a:solidFill>
                  <a:cs typeface="+mn-ea"/>
                  <a:sym typeface="+mn-lt"/>
                </a:rPr>
                <a:t>Friedman</a:t>
              </a:r>
              <a:r>
                <a:rPr lang="zh-CN" altLang="en-US" sz="2000" b="1" dirty="0">
                  <a:solidFill>
                    <a:schemeClr val="tx1">
                      <a:lumMod val="75000"/>
                      <a:lumOff val="25000"/>
                    </a:schemeClr>
                  </a:solidFill>
                  <a:cs typeface="+mn-ea"/>
                  <a:sym typeface="+mn-lt"/>
                </a:rPr>
                <a:t>检验</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DD589D-C94A-4D70-B053-74C816EEB96B}"/>
                    </a:ext>
                  </a:extLst>
                </p:cNvPr>
                <p:cNvSpPr txBox="1"/>
                <p:nvPr/>
              </p:nvSpPr>
              <p:spPr>
                <a:xfrm>
                  <a:off x="1638904" y="2962718"/>
                  <a:ext cx="3938249" cy="3094052"/>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14:m>
                    <m:oMath xmlns:m="http://schemas.openxmlformats.org/officeDocument/2006/math">
                      <m:sSup>
                        <m:sSupPr>
                          <m:ctrlPr>
                            <a:rPr lang="zh-CN" altLang="zh-CN" sz="1400" i="1" smtClean="0">
                              <a:effectLst/>
                              <a:latin typeface="Cambria Math" panose="02040503050406030204" pitchFamily="18" charset="0"/>
                              <a:ea typeface="Cambria Math" panose="02040503050406030204" pitchFamily="18" charset="0"/>
                            </a:rPr>
                          </m:ctrlPr>
                        </m:sSup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𝑖</m:t>
                              </m:r>
                            </m:sub>
                          </m:sSub>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𝑗</m:t>
                          </m:r>
                        </m:sup>
                      </m:sSup>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表示模型</a:t>
                  </a:r>
                  <a:r>
                    <a:rPr lang="en-US" altLang="zh-CN" sz="1400" dirty="0" err="1">
                      <a:effectLst/>
                      <a:latin typeface="宋体" panose="02010600030101010101" pitchFamily="2" charset="-122"/>
                      <a:ea typeface="宋体" panose="02010600030101010101" pitchFamily="2" charset="-122"/>
                    </a:rPr>
                    <a:t>j</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在第</a:t>
                  </a:r>
                  <a:r>
                    <a:rPr lang="en-US" altLang="zh-CN" sz="1400" dirty="0" err="1">
                      <a:effectLst/>
                      <a:latin typeface="宋体" panose="02010600030101010101" pitchFamily="2" charset="-122"/>
                      <a:ea typeface="宋体" panose="02010600030101010101" pitchFamily="2" charset="-122"/>
                    </a:rPr>
                    <a:t>i</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折交叉验证上的表现排序</a:t>
                  </a:r>
                  <a:endParaRPr lang="en-US" altLang="zh-CN" sz="140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14:m>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𝑟𝑎𝑛𝑘</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表示模型</a:t>
                  </a:r>
                  <a:r>
                    <a:rPr lang="en-US" altLang="zh-CN" sz="1400" dirty="0" err="1">
                      <a:effectLst/>
                      <a:latin typeface="宋体" panose="02010600030101010101" pitchFamily="2" charset="-122"/>
                      <a:ea typeface="宋体" panose="02010600030101010101" pitchFamily="2" charset="-122"/>
                    </a:rPr>
                    <a:t>j</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的平均表现排序</a:t>
                  </a:r>
                  <a:endParaRPr lang="en-US" altLang="zh-CN" sz="1400" dirty="0">
                    <a:latin typeface="宋体" panose="02010600030101010101" pitchFamily="2" charset="-122"/>
                    <a:ea typeface="宋体" panose="02010600030101010101" pitchFamily="2" charset="-122"/>
                    <a:cs typeface="Times New Roman" panose="02020603050405020304" pitchFamily="18" charset="0"/>
                  </a:endParaRPr>
                </a:p>
                <a:p>
                  <a:pPr>
                    <a:defRPr/>
                  </a:pPr>
                  <a14:m>
                    <m:oMathPara xmlns:m="http://schemas.openxmlformats.org/officeDocument/2006/math">
                      <m:oMathParaPr>
                        <m:jc m:val="centerGroup"/>
                      </m:oMathParaPr>
                      <m:oMath xmlns:m="http://schemas.openxmlformats.org/officeDocument/2006/math">
                        <m:sSub>
                          <m:sSubPr>
                            <m:ctrlPr>
                              <a:rPr lang="zh-CN" altLang="zh-CN" sz="1400" i="1" spc="-5" smtClean="0">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𝑟𝑎𝑛𝑘</m:t>
                            </m:r>
                          </m:e>
                          <m:sub>
                            <m:r>
                              <a:rPr lang="en-US" altLang="zh-CN" sz="1400" i="1" spc="-5">
                                <a:effectLst/>
                                <a:latin typeface="Cambria Math" panose="02040503050406030204" pitchFamily="18" charset="0"/>
                                <a:ea typeface="宋体" panose="02010600030101010101" pitchFamily="2" charset="-122"/>
                              </a:rPr>
                              <m:t>𝑗</m:t>
                            </m:r>
                          </m:sub>
                        </m:sSub>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nary>
                              <m:naryPr>
                                <m:chr m:val="∑"/>
                                <m:limLoc m:val="subSup"/>
                                <m:ctrlPr>
                                  <a:rPr lang="zh-CN" altLang="zh-CN" sz="1400" i="1" spc="-5">
                                    <a:effectLst/>
                                    <a:latin typeface="Cambria Math" panose="02040503050406030204" pitchFamily="18" charset="0"/>
                                    <a:ea typeface="Cambria Math" panose="02040503050406030204" pitchFamily="18" charset="0"/>
                                  </a:rPr>
                                </m:ctrlPr>
                              </m:naryPr>
                              <m:sub>
                                <m:r>
                                  <a:rPr lang="en-US" altLang="zh-CN" sz="1400" i="1" spc="-5">
                                    <a:effectLst/>
                                    <a:latin typeface="Cambria Math" panose="02040503050406030204" pitchFamily="18" charset="0"/>
                                    <a:ea typeface="宋体" panose="02010600030101010101" pitchFamily="2" charset="-122"/>
                                  </a:rPr>
                                  <m:t>𝑖</m:t>
                                </m:r>
                                <m:r>
                                  <a:rPr lang="en-US" altLang="zh-CN" sz="1400" i="1" spc="-5">
                                    <a:effectLst/>
                                    <a:latin typeface="Cambria Math" panose="02040503050406030204" pitchFamily="18" charset="0"/>
                                    <a:ea typeface="宋体" panose="02010600030101010101" pitchFamily="2" charset="-122"/>
                                  </a:rPr>
                                  <m:t>=1</m:t>
                                </m:r>
                              </m:sub>
                              <m:sup>
                                <m:r>
                                  <a:rPr lang="en-US" altLang="zh-CN" sz="1400" i="1" spc="-5">
                                    <a:effectLst/>
                                    <a:latin typeface="Cambria Math" panose="02040503050406030204" pitchFamily="18" charset="0"/>
                                    <a:ea typeface="宋体" panose="02010600030101010101" pitchFamily="2" charset="-122"/>
                                  </a:rPr>
                                  <m:t>𝑁</m:t>
                                </m:r>
                              </m:sup>
                              <m:e>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m:t>
                                        </m:r>
                                      </m:e>
                                      <m:sub>
                                        <m:r>
                                          <a:rPr lang="en-US" altLang="zh-CN" sz="1400" i="1" spc="-5">
                                            <a:effectLst/>
                                            <a:latin typeface="Cambria Math" panose="02040503050406030204" pitchFamily="18" charset="0"/>
                                            <a:ea typeface="宋体" panose="02010600030101010101" pitchFamily="2" charset="-122"/>
                                          </a:rPr>
                                          <m:t>𝑖</m:t>
                                        </m:r>
                                      </m:sub>
                                    </m:sSub>
                                  </m:e>
                                  <m:sup>
                                    <m:r>
                                      <a:rPr lang="en-US" altLang="zh-CN" sz="1400" i="1" spc="-5">
                                        <a:effectLst/>
                                        <a:latin typeface="Cambria Math" panose="02040503050406030204" pitchFamily="18" charset="0"/>
                                        <a:ea typeface="宋体" panose="02010600030101010101" pitchFamily="2" charset="-122"/>
                                      </a:rPr>
                                      <m:t>𝑗</m:t>
                                    </m:r>
                                  </m:sup>
                                </m:sSup>
                              </m:e>
                            </m:nary>
                          </m:num>
                          <m:den>
                            <m:r>
                              <a:rPr lang="en-US" altLang="zh-CN" sz="1400" i="1" spc="-5">
                                <a:effectLst/>
                                <a:latin typeface="Cambria Math" panose="02040503050406030204" pitchFamily="18" charset="0"/>
                                <a:ea typeface="宋体" panose="02010600030101010101" pitchFamily="2" charset="-122"/>
                              </a:rPr>
                              <m:t>𝑁</m:t>
                            </m:r>
                          </m:den>
                        </m:f>
                      </m:oMath>
                    </m:oMathPara>
                  </a14:m>
                  <a:endParaRPr lang="zh-CN" altLang="zh-CN" sz="1400" spc="-5"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检验统计量</a:t>
                  </a:r>
                  <a14:m>
                    <m:oMath xmlns:m="http://schemas.openxmlformats.org/officeDocument/2006/math">
                      <m:sSup>
                        <m:sSupPr>
                          <m:ctrlPr>
                            <a:rPr lang="zh-CN" altLang="zh-CN" sz="1400" i="1">
                              <a:effectLst/>
                              <a:latin typeface="Cambria Math" panose="02040503050406030204" pitchFamily="18" charset="0"/>
                              <a:ea typeface="Cambria Math" panose="02040503050406030204" pitchFamily="18" charset="0"/>
                            </a:rPr>
                          </m:ctrlPr>
                        </m:sSup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sub>
                          </m:sSub>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2</m:t>
                          </m:r>
                        </m:sup>
                      </m:sSup>
                    </m:oMath>
                  </a14:m>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sSup>
                          <m:sSupPr>
                            <m:ctrlPr>
                              <a:rPr lang="zh-CN" altLang="zh-CN" sz="1400" i="1" spc="-5" smtClean="0">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12</m:t>
                            </m:r>
                            <m:r>
                              <a:rPr lang="en-US" altLang="zh-CN" sz="1400" i="1" spc="-5">
                                <a:effectLst/>
                                <a:latin typeface="Cambria Math" panose="02040503050406030204" pitchFamily="18" charset="0"/>
                                <a:ea typeface="宋体" panose="02010600030101010101" pitchFamily="2" charset="-122"/>
                              </a:rPr>
                              <m:t>𝑁</m:t>
                            </m:r>
                          </m:num>
                          <m:den>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den>
                        </m:f>
                        <m:d>
                          <m:dPr>
                            <m:ctrlPr>
                              <a:rPr lang="zh-CN" altLang="zh-CN" sz="1400" i="1" spc="-5">
                                <a:effectLst/>
                                <a:latin typeface="Cambria Math" panose="02040503050406030204" pitchFamily="18" charset="0"/>
                                <a:ea typeface="Cambria Math" panose="02040503050406030204" pitchFamily="18" charset="0"/>
                              </a:rPr>
                            </m:ctrlPr>
                          </m:dPr>
                          <m:e>
                            <m:nary>
                              <m:naryPr>
                                <m:chr m:val="∑"/>
                                <m:limLoc m:val="undOvr"/>
                                <m:ctrlPr>
                                  <a:rPr lang="zh-CN" altLang="zh-CN" sz="1400" i="1" spc="-5">
                                    <a:effectLst/>
                                    <a:latin typeface="Cambria Math" panose="02040503050406030204" pitchFamily="18" charset="0"/>
                                    <a:ea typeface="Cambria Math" panose="02040503050406030204" pitchFamily="18" charset="0"/>
                                  </a:rPr>
                                </m:ctrlPr>
                              </m:naryPr>
                              <m:sub>
                                <m:r>
                                  <a:rPr lang="en-US" altLang="zh-CN" sz="1400" i="1" spc="-5">
                                    <a:effectLst/>
                                    <a:latin typeface="Cambria Math" panose="02040503050406030204" pitchFamily="18" charset="0"/>
                                    <a:ea typeface="宋体" panose="02010600030101010101" pitchFamily="2" charset="-122"/>
                                  </a:rPr>
                                  <m:t>𝑗</m:t>
                                </m:r>
                                <m:r>
                                  <a:rPr lang="en-US" altLang="zh-CN" sz="1400" i="1" spc="-5">
                                    <a:effectLst/>
                                    <a:latin typeface="Cambria Math" panose="02040503050406030204" pitchFamily="18" charset="0"/>
                                    <a:ea typeface="宋体" panose="02010600030101010101" pitchFamily="2" charset="-122"/>
                                  </a:rPr>
                                  <m:t>=1</m:t>
                                </m:r>
                              </m:sub>
                              <m:sup>
                                <m:r>
                                  <a:rPr lang="en-US" altLang="zh-CN" sz="1400" i="1" spc="-5">
                                    <a:effectLst/>
                                    <a:latin typeface="Cambria Math" panose="02040503050406030204" pitchFamily="18" charset="0"/>
                                    <a:ea typeface="宋体" panose="02010600030101010101" pitchFamily="2" charset="-122"/>
                                  </a:rPr>
                                  <m:t>𝑀</m:t>
                                </m:r>
                              </m:sup>
                              <m:e>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𝑟𝑎𝑛𝑘</m:t>
                                        </m:r>
                                      </m:e>
                                      <m:sub>
                                        <m:r>
                                          <a:rPr lang="en-US" altLang="zh-CN" sz="1400" i="1" spc="-5">
                                            <a:effectLst/>
                                            <a:latin typeface="Cambria Math" panose="02040503050406030204" pitchFamily="18" charset="0"/>
                                            <a:ea typeface="宋体" panose="02010600030101010101" pitchFamily="2" charset="-122"/>
                                          </a:rPr>
                                          <m:t>𝑗</m:t>
                                        </m:r>
                                      </m:sub>
                                    </m:sSub>
                                  </m:e>
                                  <m:sup>
                                    <m:r>
                                      <a:rPr lang="en-US" altLang="zh-CN" sz="1400" i="1" spc="-5">
                                        <a:effectLst/>
                                        <a:latin typeface="Cambria Math" panose="02040503050406030204" pitchFamily="18" charset="0"/>
                                        <a:ea typeface="宋体" panose="02010600030101010101" pitchFamily="2" charset="-122"/>
                                      </a:rPr>
                                      <m:t>2</m:t>
                                    </m:r>
                                  </m:sup>
                                </m:sSup>
                              </m:e>
                            </m:nary>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𝑀</m:t>
                                </m:r>
                                <m:sSup>
                                  <m:sSupPr>
                                    <m:ctrlPr>
                                      <a:rPr lang="zh-CN" altLang="zh-CN" sz="1400" i="1" spc="-5">
                                        <a:effectLst/>
                                        <a:latin typeface="Cambria Math" panose="02040503050406030204" pitchFamily="18" charset="0"/>
                                        <a:ea typeface="Cambria Math" panose="02040503050406030204" pitchFamily="18" charset="0"/>
                                      </a:rPr>
                                    </m:ctrlPr>
                                  </m:sSupPr>
                                  <m:e>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e>
                                  <m:sup>
                                    <m:r>
                                      <a:rPr lang="en-US" altLang="zh-CN" sz="1400" i="1" spc="-5">
                                        <a:effectLst/>
                                        <a:latin typeface="Cambria Math" panose="02040503050406030204" pitchFamily="18" charset="0"/>
                                        <a:ea typeface="宋体" panose="02010600030101010101" pitchFamily="2" charset="-122"/>
                                      </a:rPr>
                                      <m:t>2</m:t>
                                    </m:r>
                                  </m:sup>
                                </m:sSup>
                              </m:num>
                              <m:den>
                                <m:r>
                                  <a:rPr lang="en-US" altLang="zh-CN" sz="1400" i="1" spc="-5">
                                    <a:effectLst/>
                                    <a:latin typeface="Cambria Math" panose="02040503050406030204" pitchFamily="18" charset="0"/>
                                    <a:ea typeface="宋体" panose="02010600030101010101" pitchFamily="2" charset="-122"/>
                                  </a:rPr>
                                  <m:t>4</m:t>
                                </m:r>
                              </m:den>
                            </m:f>
                          </m:e>
                        </m:d>
                      </m:oMath>
                    </m:oMathPara>
                  </a14:m>
                  <a:endParaRPr lang="zh-CN" altLang="zh-CN" sz="1400" spc="-5"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修正</a:t>
                  </a:r>
                  <a:r>
                    <a:rPr lang="zh-CN" altLang="en-US" sz="1400" dirty="0">
                      <a:effectLst/>
                      <a:latin typeface="宋体" panose="02010600030101010101" pitchFamily="2" charset="-122"/>
                      <a:ea typeface="宋体" panose="02010600030101010101" pitchFamily="2" charset="-122"/>
                      <a:cs typeface="Times New Roman" panose="02020603050405020304" pitchFamily="18" charset="0"/>
                    </a:rPr>
                    <a:t>后</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得到检验统计量</a:t>
                  </a: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𝐹</m:t>
                          </m:r>
                        </m:sub>
                      </m:sSub>
                    </m:oMath>
                  </a14:m>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sSub>
                          <m:sSubPr>
                            <m:ctrlPr>
                              <a:rPr lang="zh-CN" altLang="zh-CN" sz="1400" i="1" spc="-5" smtClean="0">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𝐹</m:t>
                            </m:r>
                          </m:e>
                          <m:sub>
                            <m:r>
                              <a:rPr lang="en-US" altLang="zh-CN" sz="1400" i="1" spc="-5">
                                <a:effectLst/>
                                <a:latin typeface="Cambria Math" panose="02040503050406030204" pitchFamily="18" charset="0"/>
                                <a:ea typeface="宋体" panose="02010600030101010101" pitchFamily="2" charset="-122"/>
                              </a:rPr>
                              <m:t>𝐹</m:t>
                            </m:r>
                          </m:sub>
                        </m:sSub>
                        <m:r>
                          <a:rPr lang="en-US" altLang="zh-CN" sz="1400" i="1" spc="-5">
                            <a:effectLst/>
                            <a:latin typeface="Cambria Math" panose="02040503050406030204" pitchFamily="18" charset="0"/>
                            <a:ea typeface="宋体" panose="02010600030101010101" pitchFamily="2" charset="-122"/>
                          </a:rPr>
                          <m:t>=</m:t>
                        </m:r>
                        <m:f>
                          <m:fPr>
                            <m:ctrlPr>
                              <a:rPr lang="zh-CN" altLang="zh-CN" sz="1400" i="1" spc="-5">
                                <a:effectLst/>
                                <a:latin typeface="Cambria Math" panose="02040503050406030204" pitchFamily="18" charset="0"/>
                                <a:ea typeface="Cambria Math" panose="02040503050406030204" pitchFamily="18" charset="0"/>
                              </a:rPr>
                            </m:ctrlPr>
                          </m:fPr>
                          <m:num>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𝑁</m:t>
                            </m:r>
                            <m:r>
                              <a:rPr lang="en-US" altLang="zh-CN" sz="1400" i="1" spc="-5">
                                <a:effectLst/>
                                <a:latin typeface="Cambria Math" panose="02040503050406030204" pitchFamily="18" charset="0"/>
                                <a:ea typeface="宋体" panose="02010600030101010101" pitchFamily="2" charset="-122"/>
                              </a:rPr>
                              <m:t>−1)</m:t>
                            </m:r>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num>
                          <m:den>
                            <m:r>
                              <a:rPr lang="en-US" altLang="zh-CN" sz="1400" i="1" spc="-5">
                                <a:effectLst/>
                                <a:latin typeface="Cambria Math" panose="02040503050406030204" pitchFamily="18" charset="0"/>
                                <a:ea typeface="宋体" panose="02010600030101010101" pitchFamily="2" charset="-122"/>
                              </a:rPr>
                              <m:t>𝑁</m:t>
                            </m:r>
                            <m:d>
                              <m:dPr>
                                <m:ctrlPr>
                                  <a:rPr lang="zh-CN" altLang="zh-CN" sz="1400" i="1" spc="-5">
                                    <a:effectLst/>
                                    <a:latin typeface="Cambria Math" panose="02040503050406030204" pitchFamily="18" charset="0"/>
                                    <a:ea typeface="Cambria Math" panose="02040503050406030204" pitchFamily="18" charset="0"/>
                                  </a:rPr>
                                </m:ctrlPr>
                              </m:dPr>
                              <m:e>
                                <m:r>
                                  <a:rPr lang="en-US" altLang="zh-CN" sz="1400" i="1" spc="-5">
                                    <a:effectLst/>
                                    <a:latin typeface="Cambria Math" panose="02040503050406030204" pitchFamily="18" charset="0"/>
                                    <a:ea typeface="宋体" panose="02010600030101010101" pitchFamily="2" charset="-122"/>
                                  </a:rPr>
                                  <m:t>𝑀</m:t>
                                </m:r>
                                <m:r>
                                  <a:rPr lang="en-US" altLang="zh-CN" sz="1400" i="1" spc="-5">
                                    <a:effectLst/>
                                    <a:latin typeface="Cambria Math" panose="02040503050406030204" pitchFamily="18" charset="0"/>
                                    <a:ea typeface="宋体" panose="02010600030101010101" pitchFamily="2" charset="-122"/>
                                  </a:rPr>
                                  <m:t>−1</m:t>
                                </m:r>
                              </m:e>
                            </m:d>
                            <m:r>
                              <a:rPr lang="en-US" altLang="zh-CN" sz="1400" i="1" spc="-5">
                                <a:effectLst/>
                                <a:latin typeface="Cambria Math" panose="02040503050406030204" pitchFamily="18" charset="0"/>
                                <a:ea typeface="宋体" panose="02010600030101010101" pitchFamily="2" charset="-122"/>
                              </a:rPr>
                              <m:t>−</m:t>
                            </m:r>
                            <m:sSup>
                              <m:sSupPr>
                                <m:ctrlPr>
                                  <a:rPr lang="zh-CN" altLang="zh-CN" sz="1400" i="1" spc="-5">
                                    <a:effectLst/>
                                    <a:latin typeface="Cambria Math" panose="02040503050406030204" pitchFamily="18" charset="0"/>
                                    <a:ea typeface="Cambria Math" panose="02040503050406030204" pitchFamily="18" charset="0"/>
                                  </a:rPr>
                                </m:ctrlPr>
                              </m:sSupPr>
                              <m:e>
                                <m:sSub>
                                  <m:sSubPr>
                                    <m:ctrlPr>
                                      <a:rPr lang="zh-CN" altLang="zh-CN" sz="1400" i="1" spc="-5">
                                        <a:effectLst/>
                                        <a:latin typeface="Cambria Math" panose="02040503050406030204" pitchFamily="18" charset="0"/>
                                        <a:ea typeface="Cambria Math" panose="02040503050406030204" pitchFamily="18" charset="0"/>
                                      </a:rPr>
                                    </m:ctrlPr>
                                  </m:sSubPr>
                                  <m:e>
                                    <m:r>
                                      <a:rPr lang="en-US" altLang="zh-CN" sz="1400" i="1" spc="-5">
                                        <a:effectLst/>
                                        <a:latin typeface="Cambria Math" panose="02040503050406030204" pitchFamily="18" charset="0"/>
                                        <a:ea typeface="宋体" panose="02010600030101010101" pitchFamily="2" charset="-122"/>
                                      </a:rPr>
                                      <m:t>𝑥</m:t>
                                    </m:r>
                                  </m:e>
                                  <m:sub>
                                    <m:r>
                                      <a:rPr lang="en-US" altLang="zh-CN" sz="1400" i="1" spc="-5">
                                        <a:effectLst/>
                                        <a:latin typeface="Cambria Math" panose="02040503050406030204" pitchFamily="18" charset="0"/>
                                        <a:ea typeface="宋体" panose="02010600030101010101" pitchFamily="2" charset="-122"/>
                                      </a:rPr>
                                      <m:t>𝐹</m:t>
                                    </m:r>
                                  </m:sub>
                                </m:sSub>
                              </m:e>
                              <m:sup>
                                <m:r>
                                  <a:rPr lang="en-US" altLang="zh-CN" sz="1400" i="1" spc="-5">
                                    <a:effectLst/>
                                    <a:latin typeface="Cambria Math" panose="02040503050406030204" pitchFamily="18" charset="0"/>
                                    <a:ea typeface="宋体" panose="02010600030101010101" pitchFamily="2" charset="-122"/>
                                  </a:rPr>
                                  <m:t>2</m:t>
                                </m:r>
                              </m:sup>
                            </m:sSup>
                          </m:den>
                        </m:f>
                      </m:oMath>
                    </m:oMathPara>
                  </a14:m>
                  <a:endParaRPr lang="zh-CN" altLang="zh-CN" sz="1400" spc="-5" dirty="0">
                    <a:effectLst/>
                    <a:latin typeface="宋体" panose="02010600030101010101" pitchFamily="2" charset="-122"/>
                    <a:ea typeface="宋体" panose="02010600030101010101" pitchFamily="2" charset="-122"/>
                  </a:endParaRPr>
                </a:p>
                <a:p>
                  <a:pPr lvl="0">
                    <a:lnSpc>
                      <a:spcPct val="130000"/>
                    </a:lnSpc>
                    <a:defRPr/>
                  </a:pP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400" i="1">
                              <a:latin typeface="Cambria Math" panose="02040503050406030204" pitchFamily="18" charset="0"/>
                              <a:ea typeface="宋体" panose="02010600030101010101" pitchFamily="2" charset="-122"/>
                              <a:cs typeface="Times New Roman" panose="02020603050405020304" pitchFamily="18" charset="0"/>
                            </a:rPr>
                            <m:t>𝐹</m:t>
                          </m:r>
                        </m:sub>
                      </m:sSub>
                      <m:r>
                        <a:rPr lang="en-US" altLang="zh-CN" sz="14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符合自由</a:t>
                  </a:r>
                  <a:r>
                    <a:rPr lang="zh-CN" altLang="zh-CN" sz="1400" dirty="0">
                      <a:effectLst/>
                      <a:latin typeface="宋体" panose="02010600030101010101" pitchFamily="2" charset="-122"/>
                      <a:ea typeface="宋体" panose="02010600030101010101" pitchFamily="2" charset="-122"/>
                      <a:cs typeface="Times New Roman" panose="02020603050405020304" pitchFamily="18" charset="0"/>
                    </a:rPr>
                    <a:t>度</a:t>
                  </a:r>
                  <a14:m>
                    <m:oMath xmlns:m="http://schemas.openxmlformats.org/officeDocument/2006/math">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400" dirty="0">
                      <a:effectLst/>
                      <a:latin typeface="宋体" panose="02010600030101010101" pitchFamily="2" charset="-122"/>
                      <a:ea typeface="宋体" panose="02010600030101010101" pitchFamily="2" charset="-122"/>
                      <a:cs typeface="Times New Roman" panose="02020603050405020304" pitchFamily="18" charset="0"/>
                    </a:rPr>
                    <a:t>及</a:t>
                  </a:r>
                  <a14:m>
                    <m:oMath xmlns:m="http://schemas.openxmlformats.org/officeDocument/2006/math">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400" dirty="0" err="1">
                      <a:effectLst/>
                      <a:latin typeface="宋体" panose="02010600030101010101" pitchFamily="2" charset="-122"/>
                      <a:ea typeface="宋体" panose="02010600030101010101" pitchFamily="2" charset="-122"/>
                    </a:rPr>
                    <a:t>F</a:t>
                  </a:r>
                  <a:r>
                    <a:rPr lang="en-US" altLang="zh-CN" sz="1400" dirty="0" err="1">
                      <a:effectLst/>
                      <a:latin typeface="宋体" panose="02010600030101010101" pitchFamily="2" charset="-122"/>
                      <a:ea typeface="宋体" panose="02010600030101010101" pitchFamily="2" charset="-122"/>
                      <a:cs typeface="Times New Roman" panose="02020603050405020304" pitchFamily="18" charset="0"/>
                    </a:rPr>
                    <a:t>分布</a:t>
                  </a:r>
                  <a:endPar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20" name="文本框 19">
                  <a:extLst>
                    <a:ext uri="{FF2B5EF4-FFF2-40B4-BE49-F238E27FC236}">
                      <a16:creationId xmlns:a16="http://schemas.microsoft.com/office/drawing/2014/main" id="{908FFC84-B17B-471E-A1D6-8D84E9A488C9}"/>
                    </a:ext>
                  </a:extLst>
                </p:cNvPr>
                <p:cNvSpPr txBox="1">
                  <a:spLocks noRot="1" noChangeAspect="1" noMove="1" noResize="1" noEditPoints="1" noAdjustHandles="1" noChangeArrowheads="1" noChangeShapeType="1" noTextEdit="1"/>
                </p:cNvSpPr>
                <p:nvPr/>
              </p:nvSpPr>
              <p:spPr>
                <a:xfrm>
                  <a:off x="1638904" y="2962718"/>
                  <a:ext cx="3938249" cy="3094052"/>
                </a:xfrm>
                <a:prstGeom prst="rect">
                  <a:avLst/>
                </a:prstGeom>
                <a:blipFill>
                  <a:blip r:embed="rId7"/>
                  <a:stretch>
                    <a:fillRect l="-402" b="-789"/>
                  </a:stretch>
                </a:blipFill>
                <a:effec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9E1D7066-5128-4792-8B94-F34C3C746647}"/>
              </a:ext>
            </a:extLst>
          </p:cNvPr>
          <p:cNvGrpSpPr/>
          <p:nvPr/>
        </p:nvGrpSpPr>
        <p:grpSpPr>
          <a:xfrm>
            <a:off x="690976" y="4308373"/>
            <a:ext cx="5022859" cy="2489656"/>
            <a:chOff x="1638903" y="2562608"/>
            <a:chExt cx="3938250" cy="2489656"/>
          </a:xfrm>
        </p:grpSpPr>
        <p:sp>
          <p:nvSpPr>
            <p:cNvPr id="16" name="TextBox 76">
              <a:extLst>
                <a:ext uri="{FF2B5EF4-FFF2-40B4-BE49-F238E27FC236}">
                  <a16:creationId xmlns:a16="http://schemas.microsoft.com/office/drawing/2014/main" id="{7FFC7481-CA19-4DC0-BDD0-A784B69BFCDC}"/>
                </a:ext>
              </a:extLst>
            </p:cNvPr>
            <p:cNvSpPr txBox="1"/>
            <p:nvPr/>
          </p:nvSpPr>
          <p:spPr>
            <a:xfrm>
              <a:off x="1638903" y="2562608"/>
              <a:ext cx="2029760" cy="400110"/>
            </a:xfrm>
            <a:prstGeom prst="rect">
              <a:avLst/>
            </a:prstGeom>
            <a:noFill/>
            <a:effectLst/>
          </p:spPr>
          <p:txBody>
            <a:bodyPr wrap="square" rtlCol="0">
              <a:spAutoFit/>
            </a:bodyPr>
            <a:lstStyle/>
            <a:p>
              <a:r>
                <a:rPr lang="en-US" altLang="zh-CN" sz="2000" b="1" dirty="0" err="1">
                  <a:solidFill>
                    <a:schemeClr val="tx1">
                      <a:lumMod val="75000"/>
                      <a:lumOff val="25000"/>
                    </a:schemeClr>
                  </a:solidFill>
                  <a:cs typeface="+mn-ea"/>
                  <a:sym typeface="+mn-lt"/>
                </a:rPr>
                <a:t>Nemenyi</a:t>
              </a:r>
              <a:r>
                <a:rPr lang="zh-CN" altLang="en-US" sz="2000" b="1" dirty="0">
                  <a:solidFill>
                    <a:schemeClr val="tx1">
                      <a:lumMod val="75000"/>
                      <a:lumOff val="25000"/>
                    </a:schemeClr>
                  </a:solidFill>
                  <a:cs typeface="+mn-ea"/>
                  <a:sym typeface="+mn-lt"/>
                </a:rPr>
                <a:t>后续检验</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6A738E4-A266-4654-99DC-78CD4C1D8FF6}"/>
                    </a:ext>
                  </a:extLst>
                </p:cNvPr>
                <p:cNvSpPr txBox="1"/>
                <p:nvPr/>
              </p:nvSpPr>
              <p:spPr>
                <a:xfrm>
                  <a:off x="1638904" y="2962718"/>
                  <a:ext cx="3938249" cy="2089546"/>
                </a:xfrm>
                <a:prstGeom prst="rect">
                  <a:avLst/>
                </a:prstGeom>
                <a:noFill/>
                <a:effectLst/>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如果一个模型的回归表现较好，那么它的平均序将会比另一个模型平均序高至少一个判别阈，判别阈为</a:t>
                  </a:r>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r>
                          <m:rPr>
                            <m:sty m:val="p"/>
                          </m:rPr>
                          <a:rPr lang="en-US" altLang="zh-CN" sz="1400" smtClean="0">
                            <a:effectLst/>
                            <a:latin typeface="Cambria Math" panose="02040503050406030204" pitchFamily="18" charset="0"/>
                            <a:ea typeface="宋体" panose="02010600030101010101" pitchFamily="2" charset="-122"/>
                          </a:rPr>
                          <m:t>CD</m:t>
                        </m:r>
                        <m:r>
                          <a:rPr lang="en-US" altLang="zh-CN" sz="1400" smtClean="0">
                            <a:effectLst/>
                            <a:latin typeface="Cambria Math" panose="02040503050406030204" pitchFamily="18" charset="0"/>
                            <a:ea typeface="宋体" panose="02010600030101010101" pitchFamily="2" charset="-122"/>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rPr>
                              <m:t>𝑄</m:t>
                            </m:r>
                          </m:e>
                          <m:sub>
                            <m:r>
                              <a:rPr lang="en-US" altLang="zh-CN" sz="1400" i="1">
                                <a:effectLst/>
                                <a:latin typeface="Cambria Math" panose="02040503050406030204" pitchFamily="18" charset="0"/>
                                <a:ea typeface="宋体" panose="02010600030101010101" pitchFamily="2" charset="-122"/>
                              </a:rPr>
                              <m:t>𝛼</m:t>
                            </m:r>
                          </m:sub>
                        </m:sSub>
                        <m:rad>
                          <m:radPr>
                            <m:degHide m:val="on"/>
                            <m:ctrlPr>
                              <a:rPr lang="zh-CN" altLang="zh-CN" sz="1400" i="1">
                                <a:effectLst/>
                                <a:latin typeface="Cambria Math" panose="02040503050406030204" pitchFamily="18" charset="0"/>
                                <a:ea typeface="Cambria Math" panose="02040503050406030204" pitchFamily="18" charset="0"/>
                              </a:rPr>
                            </m:ctrlPr>
                          </m:radPr>
                          <m:deg/>
                          <m:e>
                            <m:f>
                              <m:fPr>
                                <m:ctrlPr>
                                  <a:rPr lang="zh-CN" altLang="zh-CN" sz="1400" i="1">
                                    <a:effectLst/>
                                    <a:latin typeface="Cambria Math" panose="02040503050406030204" pitchFamily="18" charset="0"/>
                                    <a:ea typeface="Cambria Math" panose="02040503050406030204" pitchFamily="18" charset="0"/>
                                  </a:rPr>
                                </m:ctrlPr>
                              </m:fPr>
                              <m:num>
                                <m:r>
                                  <a:rPr lang="en-US" altLang="zh-CN" sz="1400" i="1">
                                    <a:effectLst/>
                                    <a:latin typeface="Cambria Math" panose="02040503050406030204" pitchFamily="18" charset="0"/>
                                    <a:ea typeface="宋体" panose="02010600030101010101" pitchFamily="2" charset="-122"/>
                                  </a:rPr>
                                  <m:t>𝑀</m:t>
                                </m:r>
                                <m:r>
                                  <a:rPr lang="en-US" altLang="zh-CN" sz="1400" i="1">
                                    <a:effectLst/>
                                    <a:latin typeface="Cambria Math" panose="02040503050406030204" pitchFamily="18" charset="0"/>
                                    <a:ea typeface="宋体" panose="02010600030101010101" pitchFamily="2" charset="-122"/>
                                  </a:rPr>
                                  <m:t>(</m:t>
                                </m:r>
                                <m:r>
                                  <a:rPr lang="en-US" altLang="zh-CN" sz="1400" i="1">
                                    <a:effectLst/>
                                    <a:latin typeface="Cambria Math" panose="02040503050406030204" pitchFamily="18" charset="0"/>
                                    <a:ea typeface="宋体" panose="02010600030101010101" pitchFamily="2" charset="-122"/>
                                  </a:rPr>
                                  <m:t>𝑀</m:t>
                                </m:r>
                                <m:r>
                                  <a:rPr lang="en-US" altLang="zh-CN" sz="1400" i="1">
                                    <a:effectLst/>
                                    <a:latin typeface="Cambria Math" panose="02040503050406030204" pitchFamily="18" charset="0"/>
                                    <a:ea typeface="宋体" panose="02010600030101010101" pitchFamily="2" charset="-122"/>
                                  </a:rPr>
                                  <m:t>+1)</m:t>
                                </m:r>
                              </m:num>
                              <m:den>
                                <m:r>
                                  <a:rPr lang="en-US" altLang="zh-CN" sz="1400" i="1">
                                    <a:effectLst/>
                                    <a:latin typeface="Cambria Math" panose="02040503050406030204" pitchFamily="18" charset="0"/>
                                    <a:ea typeface="宋体" panose="02010600030101010101" pitchFamily="2" charset="-122"/>
                                  </a:rPr>
                                  <m:t>6</m:t>
                                </m:r>
                                <m:r>
                                  <a:rPr lang="en-US" altLang="zh-CN" sz="1400" i="1">
                                    <a:effectLst/>
                                    <a:latin typeface="Cambria Math" panose="02040503050406030204" pitchFamily="18" charset="0"/>
                                    <a:ea typeface="宋体" panose="02010600030101010101" pitchFamily="2" charset="-122"/>
                                  </a:rPr>
                                  <m:t>𝑁</m:t>
                                </m:r>
                              </m:den>
                            </m:f>
                          </m:e>
                        </m:rad>
                      </m:oMath>
                    </m:oMathPara>
                  </a14:m>
                  <a:endParaRPr lang="zh-CN" altLang="zh-CN" sz="14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Q_α</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是一个取决于显著性水平</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α</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的值，</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M</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是回归模型的数目，</a:t>
                  </a:r>
                  <a:r>
                    <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N</a:t>
                  </a:r>
                  <a:r>
                    <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是数据集的个数。</a:t>
                  </a:r>
                  <a:endParaRPr kumimoji="0" lang="en-US"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17" name="文本框 16">
                  <a:extLst>
                    <a:ext uri="{FF2B5EF4-FFF2-40B4-BE49-F238E27FC236}">
                      <a16:creationId xmlns:a16="http://schemas.microsoft.com/office/drawing/2014/main" id="{A6A738E4-A266-4654-99DC-78CD4C1D8FF6}"/>
                    </a:ext>
                  </a:extLst>
                </p:cNvPr>
                <p:cNvSpPr txBox="1">
                  <a:spLocks noRot="1" noChangeAspect="1" noMove="1" noResize="1" noEditPoints="1" noAdjustHandles="1" noChangeArrowheads="1" noChangeShapeType="1" noTextEdit="1"/>
                </p:cNvSpPr>
                <p:nvPr/>
              </p:nvSpPr>
              <p:spPr>
                <a:xfrm>
                  <a:off x="1638904" y="2962718"/>
                  <a:ext cx="3938249" cy="2089546"/>
                </a:xfrm>
                <a:prstGeom prst="rect">
                  <a:avLst/>
                </a:prstGeom>
                <a:blipFill>
                  <a:blip r:embed="rId8"/>
                  <a:stretch>
                    <a:fillRect l="-364"/>
                  </a:stretch>
                </a:blipFill>
                <a:effectLst/>
              </p:spPr>
              <p:txBody>
                <a:bodyPr/>
                <a:lstStyle/>
                <a:p>
                  <a:r>
                    <a:rPr lang="zh-CN" altLang="en-US">
                      <a:noFill/>
                    </a:rPr>
                    <a:t> </a:t>
                  </a:r>
                </a:p>
              </p:txBody>
            </p:sp>
          </mc:Fallback>
        </mc:AlternateContent>
      </p:grpSp>
      <p:pic>
        <p:nvPicPr>
          <p:cNvPr id="3" name="图片 2">
            <a:extLst>
              <a:ext uri="{FF2B5EF4-FFF2-40B4-BE49-F238E27FC236}">
                <a16:creationId xmlns:a16="http://schemas.microsoft.com/office/drawing/2014/main" id="{AA08B16E-305C-451A-9583-00139DC925EE}"/>
              </a:ext>
            </a:extLst>
          </p:cNvPr>
          <p:cNvPicPr>
            <a:picLocks noChangeAspect="1"/>
          </p:cNvPicPr>
          <p:nvPr/>
        </p:nvPicPr>
        <p:blipFill>
          <a:blip r:embed="rId9"/>
          <a:stretch>
            <a:fillRect/>
          </a:stretch>
        </p:blipFill>
        <p:spPr>
          <a:xfrm>
            <a:off x="7075968" y="547620"/>
            <a:ext cx="3423377" cy="1646329"/>
          </a:xfrm>
          <a:prstGeom prst="rect">
            <a:avLst/>
          </a:prstGeom>
        </p:spPr>
      </p:pic>
      <p:pic>
        <p:nvPicPr>
          <p:cNvPr id="34" name="图片 33">
            <a:extLst>
              <a:ext uri="{FF2B5EF4-FFF2-40B4-BE49-F238E27FC236}">
                <a16:creationId xmlns:a16="http://schemas.microsoft.com/office/drawing/2014/main" id="{4C964001-4102-40DA-967C-617ABF8237E2}"/>
              </a:ext>
            </a:extLst>
          </p:cNvPr>
          <p:cNvPicPr>
            <a:picLocks noChangeAspect="1"/>
          </p:cNvPicPr>
          <p:nvPr/>
        </p:nvPicPr>
        <p:blipFill>
          <a:blip r:embed="rId10"/>
          <a:stretch>
            <a:fillRect/>
          </a:stretch>
        </p:blipFill>
        <p:spPr>
          <a:xfrm>
            <a:off x="6478166" y="2413361"/>
            <a:ext cx="4807306" cy="1699714"/>
          </a:xfrm>
          <a:prstGeom prst="rect">
            <a:avLst/>
          </a:prstGeom>
        </p:spPr>
      </p:pic>
      <p:pic>
        <p:nvPicPr>
          <p:cNvPr id="10" name="图片 9">
            <a:extLst>
              <a:ext uri="{FF2B5EF4-FFF2-40B4-BE49-F238E27FC236}">
                <a16:creationId xmlns:a16="http://schemas.microsoft.com/office/drawing/2014/main" id="{01BF8D19-6FB0-41CA-B831-1857F73137D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89067" y="4370826"/>
            <a:ext cx="3725364" cy="1897411"/>
          </a:xfrm>
          <a:prstGeom prst="rect">
            <a:avLst/>
          </a:prstGeom>
        </p:spPr>
      </p:pic>
    </p:spTree>
    <p:extLst>
      <p:ext uri="{BB962C8B-B14F-4D97-AF65-F5344CB8AC3E}">
        <p14:creationId xmlns:p14="http://schemas.microsoft.com/office/powerpoint/2010/main" val="206297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rot="442271">
              <a:off x="64451" y="258748"/>
              <a:ext cx="454441" cy="299238"/>
            </p14:xfrm>
          </p:contentPart>
        </mc:Choice>
        <mc:Fallback xmlns="">
          <p:pic>
            <p:nvPicPr>
              <p:cNvPr id="4" name="墨迹 3"/>
              <p:cNvPicPr/>
              <p:nvPr/>
            </p:nvPicPr>
            <p:blipFill>
              <a:blip r:embed="rId3"/>
              <a:stretch>
                <a:fillRect/>
              </a:stretch>
            </p:blipFill>
            <p:spPr>
              <a:xfrm rot="442271">
                <a:off x="40401" y="234622"/>
                <a:ext cx="501823" cy="346770"/>
              </a:xfrm>
              <a:prstGeom prst="rect">
                <a:avLst/>
              </a:prstGeom>
            </p:spPr>
          </p:pic>
        </mc:Fallback>
      </mc:AlternateContent>
      <p:sp>
        <p:nvSpPr>
          <p:cNvPr id="5" name="文本框 4"/>
          <p:cNvSpPr txBox="1"/>
          <p:nvPr/>
        </p:nvSpPr>
        <p:spPr>
          <a:xfrm>
            <a:off x="0" y="0"/>
            <a:ext cx="424207" cy="461665"/>
          </a:xfrm>
          <a:prstGeom prst="rect">
            <a:avLst/>
          </a:prstGeom>
          <a:noFill/>
        </p:spPr>
        <p:txBody>
          <a:bodyPr wrap="square" rtlCol="0">
            <a:spAutoFit/>
          </a:bodyPr>
          <a:lstStyle/>
          <a:p>
            <a:pPr algn="ctr"/>
            <a:r>
              <a:rPr lang="en-US" altLang="zh-CN" sz="2400" b="1" spc="-300" dirty="0">
                <a:ln w="28575">
                  <a:solidFill>
                    <a:srgbClr val="44546A"/>
                  </a:solidFill>
                </a:ln>
                <a:solidFill>
                  <a:srgbClr val="44546A"/>
                </a:solidFill>
                <a:latin typeface="方正静蕾简体" panose="02000000000000000000" pitchFamily="2" charset="-122"/>
                <a:ea typeface="方正静蕾简体" panose="02000000000000000000" pitchFamily="2" charset="-122"/>
              </a:rPr>
              <a:t>7</a:t>
            </a:r>
          </a:p>
        </p:txBody>
      </p:sp>
      <p:sp>
        <p:nvSpPr>
          <p:cNvPr id="6" name="矩形 5"/>
          <p:cNvSpPr/>
          <p:nvPr/>
        </p:nvSpPr>
        <p:spPr>
          <a:xfrm>
            <a:off x="438427" y="-10182"/>
            <a:ext cx="7685420" cy="500127"/>
          </a:xfrm>
          <a:prstGeom prst="rect">
            <a:avLst/>
          </a:prstGeom>
        </p:spPr>
        <p:txBody>
          <a:bodyPr wrap="none" lIns="68571" tIns="34285" rIns="68571" bIns="34285">
            <a:spAutoFit/>
          </a:bodyPr>
          <a:lstStyle/>
          <a:p>
            <a:pPr marL="0" lvl="1" algn="ctr"/>
            <a:r>
              <a:rPr lang="zh-CN" altLang="en-US" sz="2800" b="1" spc="300" dirty="0">
                <a:solidFill>
                  <a:srgbClr val="44546A"/>
                </a:solidFill>
                <a:latin typeface="方正静蕾简体" panose="02000000000000000000" pitchFamily="2" charset="-122"/>
                <a:ea typeface="方正静蕾简体" panose="02000000000000000000" pitchFamily="2" charset="-122"/>
              </a:rPr>
              <a:t>后续工作</a:t>
            </a:r>
            <a:r>
              <a:rPr lang="en-US" altLang="zh-CN" sz="2800" b="1" spc="300" dirty="0">
                <a:solidFill>
                  <a:srgbClr val="44546A"/>
                </a:solidFill>
                <a:latin typeface="方正静蕾简体" panose="02000000000000000000" pitchFamily="2" charset="-122"/>
                <a:ea typeface="方正静蕾简体" panose="02000000000000000000" pitchFamily="2" charset="-122"/>
              </a:rPr>
              <a:t>-</a:t>
            </a:r>
            <a:r>
              <a:rPr lang="zh-CN" altLang="en-US" sz="2800" b="1" spc="300" dirty="0">
                <a:solidFill>
                  <a:srgbClr val="44546A"/>
                </a:solidFill>
                <a:latin typeface="方正静蕾简体" panose="02000000000000000000" pitchFamily="2" charset="-122"/>
                <a:ea typeface="方正静蕾简体" panose="02000000000000000000" pitchFamily="2" charset="-122"/>
              </a:rPr>
              <a:t>基于样本自适应的模型选择算法</a:t>
            </a:r>
          </a:p>
        </p:txBody>
      </p:sp>
      <p:pic>
        <p:nvPicPr>
          <p:cNvPr id="7" name="图片 6">
            <a:extLst>
              <a:ext uri="{FF2B5EF4-FFF2-40B4-BE49-F238E27FC236}">
                <a16:creationId xmlns:a16="http://schemas.microsoft.com/office/drawing/2014/main" id="{9024A1F4-DE68-41F4-AA97-0A95784E22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4147" y="81179"/>
            <a:ext cx="895066" cy="895066"/>
          </a:xfrm>
          <a:prstGeom prst="rect">
            <a:avLst/>
          </a:prstGeom>
        </p:spPr>
      </p:pic>
      <p:grpSp>
        <p:nvGrpSpPr>
          <p:cNvPr id="8" name="组合 7">
            <a:extLst>
              <a:ext uri="{FF2B5EF4-FFF2-40B4-BE49-F238E27FC236}">
                <a16:creationId xmlns:a16="http://schemas.microsoft.com/office/drawing/2014/main" id="{CD6FFFC2-3EC4-49DA-B0C4-26B13105229F}"/>
              </a:ext>
            </a:extLst>
          </p:cNvPr>
          <p:cNvGrpSpPr/>
          <p:nvPr/>
        </p:nvGrpSpPr>
        <p:grpSpPr>
          <a:xfrm>
            <a:off x="10499345" y="5820458"/>
            <a:ext cx="1449603" cy="1037542"/>
            <a:chOff x="7258215" y="935103"/>
            <a:chExt cx="2558884" cy="1800225"/>
          </a:xfrm>
        </p:grpSpPr>
        <p:sp>
          <p:nvSpPr>
            <p:cNvPr id="9" name="KSO_Shape">
              <a:extLst>
                <a:ext uri="{FF2B5EF4-FFF2-40B4-BE49-F238E27FC236}">
                  <a16:creationId xmlns:a16="http://schemas.microsoft.com/office/drawing/2014/main" id="{17E55B59-EE6C-450D-9397-46B3643E6B6F}"/>
                </a:ext>
              </a:extLst>
            </p:cNvPr>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7F3BF648-1E61-4166-B1DE-44F99FD66AA6}"/>
                    </a:ext>
                  </a:extLst>
                </p14:cNvPr>
                <p14:cNvContentPartPr/>
                <p14:nvPr/>
              </p14:nvContentPartPr>
              <p14:xfrm>
                <a:off x="7258215" y="1831673"/>
                <a:ext cx="1112400" cy="533880"/>
              </p14:xfrm>
            </p:contentPart>
          </mc:Choice>
          <mc:Fallback xmlns="">
            <p:pic>
              <p:nvPicPr>
                <p:cNvPr id="11" name="墨迹 10">
                  <a:extLst>
                    <a:ext uri="{FF2B5EF4-FFF2-40B4-BE49-F238E27FC236}">
                      <a16:creationId xmlns:a16="http://schemas.microsoft.com/office/drawing/2014/main" id="{7F3BF648-1E61-4166-B1DE-44F99FD66AA6}"/>
                    </a:ext>
                  </a:extLst>
                </p:cNvPr>
                <p:cNvPicPr/>
                <p:nvPr/>
              </p:nvPicPr>
              <p:blipFill>
                <a:blip r:embed="rId6"/>
                <a:stretch>
                  <a:fillRect/>
                </a:stretch>
              </p:blipFill>
              <p:spPr>
                <a:xfrm>
                  <a:off x="7110529" y="1687364"/>
                  <a:ext cx="1407772" cy="822497"/>
                </a:xfrm>
                <a:prstGeom prst="rect">
                  <a:avLst/>
                </a:prstGeom>
              </p:spPr>
            </p:pic>
          </mc:Fallback>
        </mc:AlternateContent>
      </p:grpSp>
      <p:grpSp>
        <p:nvGrpSpPr>
          <p:cNvPr id="12" name="组合 11">
            <a:extLst>
              <a:ext uri="{FF2B5EF4-FFF2-40B4-BE49-F238E27FC236}">
                <a16:creationId xmlns:a16="http://schemas.microsoft.com/office/drawing/2014/main" id="{820ABD54-8915-4A4B-9296-9A10D6A0022F}"/>
              </a:ext>
            </a:extLst>
          </p:cNvPr>
          <p:cNvGrpSpPr/>
          <p:nvPr/>
        </p:nvGrpSpPr>
        <p:grpSpPr>
          <a:xfrm>
            <a:off x="328818" y="2087443"/>
            <a:ext cx="4288613" cy="3393280"/>
            <a:chOff x="245269" y="1035844"/>
            <a:chExt cx="4288613" cy="3393280"/>
          </a:xfrm>
        </p:grpSpPr>
        <p:sp>
          <p:nvSpPr>
            <p:cNvPr id="13" name="矩形 12">
              <a:extLst>
                <a:ext uri="{FF2B5EF4-FFF2-40B4-BE49-F238E27FC236}">
                  <a16:creationId xmlns:a16="http://schemas.microsoft.com/office/drawing/2014/main" id="{937402CF-07AD-473F-89CE-85640E8D0466}"/>
                </a:ext>
              </a:extLst>
            </p:cNvPr>
            <p:cNvSpPr/>
            <p:nvPr/>
          </p:nvSpPr>
          <p:spPr>
            <a:xfrm>
              <a:off x="1643063" y="1035844"/>
              <a:ext cx="1162050" cy="447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样本输入</a:t>
              </a:r>
            </a:p>
          </p:txBody>
        </p:sp>
        <p:cxnSp>
          <p:nvCxnSpPr>
            <p:cNvPr id="14" name="直接箭头连接符 13">
              <a:extLst>
                <a:ext uri="{FF2B5EF4-FFF2-40B4-BE49-F238E27FC236}">
                  <a16:creationId xmlns:a16="http://schemas.microsoft.com/office/drawing/2014/main" id="{34AE7D9C-5282-4D2F-A006-FF671DFF55C7}"/>
                </a:ext>
              </a:extLst>
            </p:cNvPr>
            <p:cNvCxnSpPr>
              <a:cxnSpLocks/>
            </p:cNvCxnSpPr>
            <p:nvPr/>
          </p:nvCxnSpPr>
          <p:spPr>
            <a:xfrm>
              <a:off x="2224088" y="1533525"/>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6AADEFE3-A97F-439E-A290-4ECDC7AA13CD}"/>
                </a:ext>
              </a:extLst>
            </p:cNvPr>
            <p:cNvSpPr/>
            <p:nvPr/>
          </p:nvSpPr>
          <p:spPr>
            <a:xfrm>
              <a:off x="1643063" y="1876425"/>
              <a:ext cx="1228724" cy="9620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分类</a:t>
              </a:r>
              <a:endParaRPr lang="en-US" altLang="zh-CN" b="1" dirty="0">
                <a:solidFill>
                  <a:schemeClr val="tx1"/>
                </a:solidFill>
              </a:endParaRPr>
            </a:p>
            <a:p>
              <a:pPr algn="ctr"/>
              <a:r>
                <a:rPr lang="zh-CN" altLang="en-US" b="1" dirty="0">
                  <a:solidFill>
                    <a:schemeClr val="tx1"/>
                  </a:solidFill>
                </a:rPr>
                <a:t>神经网络</a:t>
              </a:r>
            </a:p>
          </p:txBody>
        </p:sp>
        <p:cxnSp>
          <p:nvCxnSpPr>
            <p:cNvPr id="16" name="直接箭头连接符 15">
              <a:extLst>
                <a:ext uri="{FF2B5EF4-FFF2-40B4-BE49-F238E27FC236}">
                  <a16:creationId xmlns:a16="http://schemas.microsoft.com/office/drawing/2014/main" id="{5B2F1BFA-CB46-4F76-9E78-1C22727CF349}"/>
                </a:ext>
              </a:extLst>
            </p:cNvPr>
            <p:cNvCxnSpPr>
              <a:cxnSpLocks/>
            </p:cNvCxnSpPr>
            <p:nvPr/>
          </p:nvCxnSpPr>
          <p:spPr>
            <a:xfrm flipH="1">
              <a:off x="1171575" y="2805112"/>
              <a:ext cx="471488" cy="557213"/>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7471581-AABD-4505-B62D-FAD1527443E5}"/>
                </a:ext>
              </a:extLst>
            </p:cNvPr>
            <p:cNvCxnSpPr>
              <a:cxnSpLocks/>
            </p:cNvCxnSpPr>
            <p:nvPr/>
          </p:nvCxnSpPr>
          <p:spPr>
            <a:xfrm>
              <a:off x="2257424" y="2912268"/>
              <a:ext cx="0" cy="8001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F0E0AC6-F4E8-43EC-9C7C-C4762D57A7E7}"/>
                </a:ext>
              </a:extLst>
            </p:cNvPr>
            <p:cNvCxnSpPr>
              <a:cxnSpLocks/>
            </p:cNvCxnSpPr>
            <p:nvPr/>
          </p:nvCxnSpPr>
          <p:spPr>
            <a:xfrm>
              <a:off x="2864645" y="2767011"/>
              <a:ext cx="485774" cy="557213"/>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D40A954-4EF4-48DF-BAE1-ADE1D4CCB598}"/>
                </a:ext>
              </a:extLst>
            </p:cNvPr>
            <p:cNvSpPr/>
            <p:nvPr/>
          </p:nvSpPr>
          <p:spPr>
            <a:xfrm>
              <a:off x="245269" y="3448050"/>
              <a:ext cx="1162050" cy="56673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LR</a:t>
              </a:r>
              <a:r>
                <a:rPr lang="zh-CN" altLang="en-US" b="1" dirty="0">
                  <a:solidFill>
                    <a:schemeClr val="tx1"/>
                  </a:solidFill>
                </a:rPr>
                <a:t>的模型概率</a:t>
              </a:r>
            </a:p>
          </p:txBody>
        </p:sp>
        <p:sp>
          <p:nvSpPr>
            <p:cNvPr id="20" name="矩形 19">
              <a:extLst>
                <a:ext uri="{FF2B5EF4-FFF2-40B4-BE49-F238E27FC236}">
                  <a16:creationId xmlns:a16="http://schemas.microsoft.com/office/drawing/2014/main" id="{7464B95E-88EA-4EE1-B81E-540DC87DD607}"/>
                </a:ext>
              </a:extLst>
            </p:cNvPr>
            <p:cNvSpPr/>
            <p:nvPr/>
          </p:nvSpPr>
          <p:spPr>
            <a:xfrm>
              <a:off x="1609734" y="3752849"/>
              <a:ext cx="1295381" cy="6762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SVR</a:t>
              </a:r>
              <a:r>
                <a:rPr lang="zh-CN" altLang="en-US" b="1" dirty="0">
                  <a:solidFill>
                    <a:schemeClr val="tx1"/>
                  </a:solidFill>
                </a:rPr>
                <a:t>的模型概率</a:t>
              </a:r>
            </a:p>
          </p:txBody>
        </p:sp>
        <p:sp>
          <p:nvSpPr>
            <p:cNvPr id="21" name="矩形 20">
              <a:extLst>
                <a:ext uri="{FF2B5EF4-FFF2-40B4-BE49-F238E27FC236}">
                  <a16:creationId xmlns:a16="http://schemas.microsoft.com/office/drawing/2014/main" id="{5CF97CA8-3712-4A89-97DF-168948880ABC}"/>
                </a:ext>
              </a:extLst>
            </p:cNvPr>
            <p:cNvSpPr/>
            <p:nvPr/>
          </p:nvSpPr>
          <p:spPr>
            <a:xfrm>
              <a:off x="3124199" y="3429000"/>
              <a:ext cx="1409683" cy="5857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选择</a:t>
              </a:r>
              <a:r>
                <a:rPr lang="en-US" altLang="zh-CN" b="1" dirty="0">
                  <a:solidFill>
                    <a:schemeClr val="tx1"/>
                  </a:solidFill>
                </a:rPr>
                <a:t>GPR</a:t>
              </a:r>
              <a:r>
                <a:rPr lang="zh-CN" altLang="en-US" b="1" dirty="0">
                  <a:solidFill>
                    <a:schemeClr val="tx1"/>
                  </a:solidFill>
                </a:rPr>
                <a:t>的模型概率</a:t>
              </a:r>
            </a:p>
          </p:txBody>
        </p:sp>
      </p:grpSp>
      <p:sp>
        <p:nvSpPr>
          <p:cNvPr id="22" name="文本框 21">
            <a:extLst>
              <a:ext uri="{FF2B5EF4-FFF2-40B4-BE49-F238E27FC236}">
                <a16:creationId xmlns:a16="http://schemas.microsoft.com/office/drawing/2014/main" id="{1859524A-F05D-47EA-9B2D-4314F5A8FA1B}"/>
              </a:ext>
            </a:extLst>
          </p:cNvPr>
          <p:cNvSpPr txBox="1"/>
          <p:nvPr/>
        </p:nvSpPr>
        <p:spPr>
          <a:xfrm>
            <a:off x="889941" y="1331074"/>
            <a:ext cx="1495425" cy="369332"/>
          </a:xfrm>
          <a:prstGeom prst="rect">
            <a:avLst/>
          </a:prstGeom>
          <a:noFill/>
        </p:spPr>
        <p:txBody>
          <a:bodyPr wrap="square" rtlCol="0">
            <a:spAutoFit/>
          </a:bodyPr>
          <a:lstStyle/>
          <a:p>
            <a:r>
              <a:rPr lang="en-US" altLang="zh-CN" b="1" dirty="0"/>
              <a:t>Step1</a:t>
            </a:r>
            <a:endParaRPr lang="zh-CN" altLang="en-US" b="1" dirty="0"/>
          </a:p>
        </p:txBody>
      </p:sp>
      <p:grpSp>
        <p:nvGrpSpPr>
          <p:cNvPr id="23" name="组合 22">
            <a:extLst>
              <a:ext uri="{FF2B5EF4-FFF2-40B4-BE49-F238E27FC236}">
                <a16:creationId xmlns:a16="http://schemas.microsoft.com/office/drawing/2014/main" id="{CEF0DC41-AA8B-49CA-8018-269D60EE4734}"/>
              </a:ext>
            </a:extLst>
          </p:cNvPr>
          <p:cNvGrpSpPr/>
          <p:nvPr/>
        </p:nvGrpSpPr>
        <p:grpSpPr>
          <a:xfrm>
            <a:off x="4788663" y="1417217"/>
            <a:ext cx="2136831" cy="3785015"/>
            <a:chOff x="6027281" y="925096"/>
            <a:chExt cx="2136831" cy="3785015"/>
          </a:xfrm>
          <a:solidFill>
            <a:schemeClr val="accent5">
              <a:lumMod val="20000"/>
              <a:lumOff val="80000"/>
            </a:schemeClr>
          </a:solidFill>
        </p:grpSpPr>
        <p:sp>
          <p:nvSpPr>
            <p:cNvPr id="24" name="文本框 23">
              <a:extLst>
                <a:ext uri="{FF2B5EF4-FFF2-40B4-BE49-F238E27FC236}">
                  <a16:creationId xmlns:a16="http://schemas.microsoft.com/office/drawing/2014/main" id="{BFBC6804-0D60-4661-8079-513B830903BD}"/>
                </a:ext>
              </a:extLst>
            </p:cNvPr>
            <p:cNvSpPr txBox="1"/>
            <p:nvPr/>
          </p:nvSpPr>
          <p:spPr>
            <a:xfrm>
              <a:off x="6027281" y="925096"/>
              <a:ext cx="1495425" cy="369332"/>
            </a:xfrm>
            <a:prstGeom prst="rect">
              <a:avLst/>
            </a:prstGeom>
            <a:noFill/>
          </p:spPr>
          <p:txBody>
            <a:bodyPr wrap="square" rtlCol="0">
              <a:spAutoFit/>
            </a:bodyPr>
            <a:lstStyle/>
            <a:p>
              <a:r>
                <a:rPr lang="en-US" altLang="zh-CN" b="1" dirty="0"/>
                <a:t>Step2</a:t>
              </a:r>
              <a:endParaRPr lang="zh-CN" altLang="en-US" b="1" dirty="0"/>
            </a:p>
          </p:txBody>
        </p:sp>
        <p:grpSp>
          <p:nvGrpSpPr>
            <p:cNvPr id="25" name="组合 24">
              <a:extLst>
                <a:ext uri="{FF2B5EF4-FFF2-40B4-BE49-F238E27FC236}">
                  <a16:creationId xmlns:a16="http://schemas.microsoft.com/office/drawing/2014/main" id="{4365B39B-4858-4CEF-8E4E-7A26AFACD7D3}"/>
                </a:ext>
              </a:extLst>
            </p:cNvPr>
            <p:cNvGrpSpPr/>
            <p:nvPr/>
          </p:nvGrpSpPr>
          <p:grpSpPr>
            <a:xfrm>
              <a:off x="6868731" y="1595438"/>
              <a:ext cx="1295381" cy="3114673"/>
              <a:chOff x="1609732" y="1035844"/>
              <a:chExt cx="1295381" cy="3114673"/>
            </a:xfrm>
            <a:grpFill/>
          </p:grpSpPr>
          <p:sp>
            <p:nvSpPr>
              <p:cNvPr id="26" name="矩形 25">
                <a:extLst>
                  <a:ext uri="{FF2B5EF4-FFF2-40B4-BE49-F238E27FC236}">
                    <a16:creationId xmlns:a16="http://schemas.microsoft.com/office/drawing/2014/main" id="{18450984-2103-4514-8BF7-8C3B139C6390}"/>
                  </a:ext>
                </a:extLst>
              </p:cNvPr>
              <p:cNvSpPr/>
              <p:nvPr/>
            </p:nvSpPr>
            <p:spPr>
              <a:xfrm>
                <a:off x="1643063" y="1035844"/>
                <a:ext cx="1162050" cy="4476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样本输入</a:t>
                </a:r>
              </a:p>
            </p:txBody>
          </p:sp>
          <p:cxnSp>
            <p:nvCxnSpPr>
              <p:cNvPr id="27" name="直接箭头连接符 26">
                <a:extLst>
                  <a:ext uri="{FF2B5EF4-FFF2-40B4-BE49-F238E27FC236}">
                    <a16:creationId xmlns:a16="http://schemas.microsoft.com/office/drawing/2014/main" id="{ADDEF6FC-2AFC-47D0-BC92-6541AAD414A2}"/>
                  </a:ext>
                </a:extLst>
              </p:cNvPr>
              <p:cNvCxnSpPr>
                <a:cxnSpLocks/>
              </p:cNvCxnSpPr>
              <p:nvPr/>
            </p:nvCxnSpPr>
            <p:spPr>
              <a:xfrm>
                <a:off x="2224088" y="1533525"/>
                <a:ext cx="0" cy="342900"/>
              </a:xfrm>
              <a:prstGeom prst="straightConnector1">
                <a:avLst/>
              </a:prstGeom>
              <a:grpFill/>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310B9055-46C7-4CF5-865B-62985B84357F}"/>
                  </a:ext>
                </a:extLst>
              </p:cNvPr>
              <p:cNvSpPr/>
              <p:nvPr/>
            </p:nvSpPr>
            <p:spPr>
              <a:xfrm>
                <a:off x="1643063" y="1876425"/>
                <a:ext cx="1228724" cy="96202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概率最高的模型</a:t>
                </a:r>
              </a:p>
            </p:txBody>
          </p:sp>
          <p:cxnSp>
            <p:nvCxnSpPr>
              <p:cNvPr id="29" name="直接箭头连接符 28">
                <a:extLst>
                  <a:ext uri="{FF2B5EF4-FFF2-40B4-BE49-F238E27FC236}">
                    <a16:creationId xmlns:a16="http://schemas.microsoft.com/office/drawing/2014/main" id="{FE52C14C-3905-47D3-9452-05906BADD15A}"/>
                  </a:ext>
                </a:extLst>
              </p:cNvPr>
              <p:cNvCxnSpPr>
                <a:cxnSpLocks/>
              </p:cNvCxnSpPr>
              <p:nvPr/>
            </p:nvCxnSpPr>
            <p:spPr>
              <a:xfrm flipH="1">
                <a:off x="2257423" y="2912268"/>
                <a:ext cx="1" cy="459581"/>
              </a:xfrm>
              <a:prstGeom prst="straightConnector1">
                <a:avLst/>
              </a:prstGeom>
              <a:grpFill/>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F02D9875-DC6F-4C40-8567-F409C7C8AE0C}"/>
                  </a:ext>
                </a:extLst>
              </p:cNvPr>
              <p:cNvSpPr/>
              <p:nvPr/>
            </p:nvSpPr>
            <p:spPr>
              <a:xfrm>
                <a:off x="1609732" y="3474242"/>
                <a:ext cx="1295381" cy="6762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预测回归结果</a:t>
                </a:r>
              </a:p>
            </p:txBody>
          </p:sp>
        </p:grpSp>
      </p:grpSp>
      <p:sp>
        <p:nvSpPr>
          <p:cNvPr id="31" name="文本框 30">
            <a:extLst>
              <a:ext uri="{FF2B5EF4-FFF2-40B4-BE49-F238E27FC236}">
                <a16:creationId xmlns:a16="http://schemas.microsoft.com/office/drawing/2014/main" id="{E5C316AF-03E7-4BC3-8029-FC99C80AEF25}"/>
              </a:ext>
            </a:extLst>
          </p:cNvPr>
          <p:cNvSpPr txBox="1"/>
          <p:nvPr/>
        </p:nvSpPr>
        <p:spPr>
          <a:xfrm>
            <a:off x="7906230" y="1331074"/>
            <a:ext cx="2667000" cy="369332"/>
          </a:xfrm>
          <a:prstGeom prst="rect">
            <a:avLst/>
          </a:prstGeom>
          <a:noFill/>
        </p:spPr>
        <p:txBody>
          <a:bodyPr wrap="square" rtlCol="0">
            <a:spAutoFit/>
          </a:bodyPr>
          <a:lstStyle/>
          <a:p>
            <a:r>
              <a:rPr lang="en-US" altLang="zh-CN" b="1" dirty="0"/>
              <a:t>Tips-</a:t>
            </a:r>
            <a:r>
              <a:rPr lang="zh-CN" altLang="en-US" b="1" dirty="0"/>
              <a:t>分类网络训练方法</a:t>
            </a:r>
          </a:p>
        </p:txBody>
      </p:sp>
      <p:sp>
        <p:nvSpPr>
          <p:cNvPr id="32" name="矩形 31">
            <a:extLst>
              <a:ext uri="{FF2B5EF4-FFF2-40B4-BE49-F238E27FC236}">
                <a16:creationId xmlns:a16="http://schemas.microsoft.com/office/drawing/2014/main" id="{4850653F-91CF-46E2-A259-878E60CF9D94}"/>
              </a:ext>
            </a:extLst>
          </p:cNvPr>
          <p:cNvSpPr/>
          <p:nvPr/>
        </p:nvSpPr>
        <p:spPr>
          <a:xfrm>
            <a:off x="8291991" y="1850782"/>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针对所有样本分别在</a:t>
            </a:r>
            <a:r>
              <a:rPr lang="en-US" altLang="zh-CN" b="1" dirty="0">
                <a:solidFill>
                  <a:schemeClr val="tx1"/>
                </a:solidFill>
              </a:rPr>
              <a:t>3</a:t>
            </a:r>
            <a:r>
              <a:rPr lang="zh-CN" altLang="en-US" b="1" dirty="0">
                <a:solidFill>
                  <a:schemeClr val="tx1"/>
                </a:solidFill>
              </a:rPr>
              <a:t>个模型上进行回归预测</a:t>
            </a:r>
          </a:p>
        </p:txBody>
      </p:sp>
      <p:sp>
        <p:nvSpPr>
          <p:cNvPr id="33" name="矩形 32">
            <a:extLst>
              <a:ext uri="{FF2B5EF4-FFF2-40B4-BE49-F238E27FC236}">
                <a16:creationId xmlns:a16="http://schemas.microsoft.com/office/drawing/2014/main" id="{5EB726A5-CA96-4E2C-991C-A33F80135225}"/>
              </a:ext>
            </a:extLst>
          </p:cNvPr>
          <p:cNvSpPr/>
          <p:nvPr/>
        </p:nvSpPr>
        <p:spPr>
          <a:xfrm>
            <a:off x="8308662" y="3267328"/>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对于每个样本，选出预测效果最好的模型作为标签值</a:t>
            </a:r>
          </a:p>
        </p:txBody>
      </p:sp>
      <p:cxnSp>
        <p:nvCxnSpPr>
          <p:cNvPr id="34" name="直接箭头连接符 33">
            <a:extLst>
              <a:ext uri="{FF2B5EF4-FFF2-40B4-BE49-F238E27FC236}">
                <a16:creationId xmlns:a16="http://schemas.microsoft.com/office/drawing/2014/main" id="{F7408ABF-28CF-4C08-AF2E-A720F9CC14DB}"/>
              </a:ext>
            </a:extLst>
          </p:cNvPr>
          <p:cNvCxnSpPr>
            <a:cxnSpLocks/>
          </p:cNvCxnSpPr>
          <p:nvPr/>
        </p:nvCxnSpPr>
        <p:spPr>
          <a:xfrm>
            <a:off x="9274265" y="2929115"/>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6A08D66-6233-4A76-B5AC-AB29FF9E3CCB}"/>
              </a:ext>
            </a:extLst>
          </p:cNvPr>
          <p:cNvCxnSpPr>
            <a:cxnSpLocks/>
          </p:cNvCxnSpPr>
          <p:nvPr/>
        </p:nvCxnSpPr>
        <p:spPr>
          <a:xfrm>
            <a:off x="9239729" y="4376914"/>
            <a:ext cx="0" cy="342900"/>
          </a:xfrm>
          <a:prstGeom prst="straightConnector1">
            <a:avLst/>
          </a:prstGeom>
          <a:ln w="28575">
            <a:solidFill>
              <a:srgbClr val="1F77B4"/>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D65E964-5998-4D28-95B6-E37AADA2DF6E}"/>
              </a:ext>
            </a:extLst>
          </p:cNvPr>
          <p:cNvSpPr/>
          <p:nvPr/>
        </p:nvSpPr>
        <p:spPr>
          <a:xfrm>
            <a:off x="8291991" y="4829428"/>
            <a:ext cx="1862134" cy="107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chemeClr val="tx1"/>
                </a:solidFill>
              </a:rPr>
              <a:t>得到训练数据，进行分类网络的训练</a:t>
            </a:r>
          </a:p>
        </p:txBody>
      </p:sp>
    </p:spTree>
    <p:extLst>
      <p:ext uri="{BB962C8B-B14F-4D97-AF65-F5344CB8AC3E}">
        <p14:creationId xmlns:p14="http://schemas.microsoft.com/office/powerpoint/2010/main" val="336872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FC80A259-67A0-4AE4-9C5E-25348C390957}"/>
              </a:ext>
            </a:extLst>
          </p:cNvPr>
          <p:cNvGrpSpPr/>
          <p:nvPr/>
        </p:nvGrpSpPr>
        <p:grpSpPr>
          <a:xfrm>
            <a:off x="418068" y="4728137"/>
            <a:ext cx="1533280" cy="1037542"/>
            <a:chOff x="7258215" y="935103"/>
            <a:chExt cx="2558884" cy="1800225"/>
          </a:xfrm>
        </p:grpSpPr>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115" name="墨迹 114"/>
                <p14:cNvContentPartPr/>
                <p14:nvPr/>
              </p14:nvContentPartPr>
              <p14:xfrm>
                <a:off x="7258215" y="1831673"/>
                <a:ext cx="1112400" cy="533880"/>
              </p14:xfrm>
            </p:contentPart>
          </mc:Choice>
          <mc:Fallback xmlns="">
            <p:pic>
              <p:nvPicPr>
                <p:cNvPr id="115" name="墨迹 114"/>
                <p:cNvPicPr/>
                <p:nvPr/>
              </p:nvPicPr>
              <p:blipFill>
                <a:blip r:embed="rId5"/>
                <a:stretch>
                  <a:fillRect/>
                </a:stretch>
              </p:blipFill>
              <p:spPr>
                <a:xfrm>
                  <a:off x="7118566" y="1687364"/>
                  <a:ext cx="1391699" cy="822497"/>
                </a:xfrm>
                <a:prstGeom prst="rect">
                  <a:avLst/>
                </a:prstGeom>
              </p:spPr>
            </p:pic>
          </mc:Fallback>
        </mc:AlternateContent>
      </p:grpSp>
      <p:sp>
        <p:nvSpPr>
          <p:cNvPr id="17" name="PA_文本框 7">
            <a:extLst>
              <a:ext uri="{FF2B5EF4-FFF2-40B4-BE49-F238E27FC236}">
                <a16:creationId xmlns:a16="http://schemas.microsoft.com/office/drawing/2014/main" id="{EFC69620-AAB1-48CC-8BFB-727A31C2CCDB}"/>
              </a:ext>
            </a:extLst>
          </p:cNvPr>
          <p:cNvSpPr txBox="1"/>
          <p:nvPr>
            <p:custDataLst>
              <p:tags r:id="rId1"/>
            </p:custDataLst>
          </p:nvPr>
        </p:nvSpPr>
        <p:spPr>
          <a:xfrm>
            <a:off x="3086027" y="3003848"/>
            <a:ext cx="6162822" cy="923330"/>
          </a:xfrm>
          <a:prstGeom prst="rect">
            <a:avLst/>
          </a:prstGeom>
          <a:noFill/>
        </p:spPr>
        <p:txBody>
          <a:bodyPr wrap="square" rtlCol="0">
            <a:spAutoFit/>
          </a:bodyPr>
          <a:lstStyle/>
          <a:p>
            <a:pPr algn="dist"/>
            <a:r>
              <a:rPr lang="en-US" altLang="zh-CN" sz="5400" b="1" dirty="0">
                <a:solidFill>
                  <a:srgbClr val="518A9F"/>
                </a:solidFill>
                <a:cs typeface="+mn-ea"/>
                <a:sym typeface="+mn-lt"/>
              </a:rPr>
              <a:t>Thanks for Listening</a:t>
            </a:r>
            <a:endParaRPr lang="zh-CN" altLang="en-US" sz="5400" b="1" dirty="0">
              <a:solidFill>
                <a:srgbClr val="518A9F"/>
              </a:solidFill>
              <a:cs typeface="+mn-ea"/>
              <a:sym typeface="+mn-lt"/>
            </a:endParaRPr>
          </a:p>
        </p:txBody>
      </p:sp>
    </p:spTree>
    <p:extLst>
      <p:ext uri="{BB962C8B-B14F-4D97-AF65-F5344CB8AC3E}">
        <p14:creationId xmlns:p14="http://schemas.microsoft.com/office/powerpoint/2010/main" val="2215597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844</Words>
  <Application>Microsoft Office PowerPoint</Application>
  <PresentationFormat>宽屏</PresentationFormat>
  <Paragraphs>82</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方正静蕾简体</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广垠 包</cp:lastModifiedBy>
  <cp:revision>119</cp:revision>
  <dcterms:created xsi:type="dcterms:W3CDTF">2016-05-12T09:08:00Z</dcterms:created>
  <dcterms:modified xsi:type="dcterms:W3CDTF">2021-07-14T11:04:12Z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88C45B9ACF5F4A20A9DD2859FA4952C2</vt:lpwstr>
  </property>
  <property fmtid="{D5CDD505-2E9C-101B-9397-08002B2CF9AE}" pid="3" name="KSOProductBuildVer">
    <vt:lpwstr>2052-11.1.0.10356</vt:lpwstr>
  </property>
</Properties>
</file>