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.gif" ContentType="image/gif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742A26F-50BD-4B32-9A9B-7F9D1D336476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1. Which means 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400" y="1768680"/>
            <a:ext cx="549612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400" y="1768680"/>
            <a:ext cx="549612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2F48C2C-8B68-4A52-84D8-9A5D57826FD3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Closed List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504000" y="1951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What is it?</a:t>
            </a:r>
            <a:endParaRPr/>
          </a:p>
          <a:p>
            <a:pPr algn="ctr"/>
            <a:r>
              <a:rPr lang="en-US" sz="3200">
                <a:latin typeface="Arial"/>
              </a:rPr>
              <a:t>Why?</a:t>
            </a:r>
            <a:endParaRPr/>
          </a:p>
          <a:p>
            <a:pPr algn="ctr"/>
            <a:endParaRPr/>
          </a:p>
          <a:p>
            <a:pPr algn="ctr"/>
            <a:r>
              <a:rPr lang="en-US" sz="3200">
                <a:latin typeface="Arial"/>
              </a:rPr>
              <a:t>Example of implementation in BDFS</a:t>
            </a:r>
            <a:endParaRPr/>
          </a:p>
          <a:p>
            <a:pPr algn="ctr"/>
            <a:endParaRPr/>
          </a:p>
          <a:p>
            <a:pPr algn="ctr"/>
            <a:r>
              <a:rPr lang="en-US" sz="3200">
                <a:latin typeface="Arial"/>
              </a:rPr>
              <a:t>Example </a:t>
            </a:r>
            <a:r>
              <a:rPr lang="en-US" sz="3200">
                <a:latin typeface="Arial"/>
              </a:rPr>
              <a:t>with</a:t>
            </a:r>
            <a:r>
              <a:rPr lang="en-US" sz="3200">
                <a:latin typeface="Arial"/>
              </a:rPr>
              <a:t> water jar and </a:t>
            </a:r>
            <a:r>
              <a:rPr lang="en-US" sz="3200">
                <a:latin typeface="Arial"/>
              </a:rPr>
              <a:t>simpler</a:t>
            </a:r>
            <a:r>
              <a:rPr lang="en-US" sz="3200">
                <a:latin typeface="Arial"/>
              </a:rPr>
              <a:t> problem</a:t>
            </a:r>
            <a:endParaRPr/>
          </a:p>
          <a:p>
            <a:pPr algn="ctr"/>
            <a:endParaRPr/>
          </a:p>
          <a:p>
            <a:pPr algn="ctr"/>
            <a:r>
              <a:rPr lang="en-US" sz="3200">
                <a:latin typeface="Arial"/>
              </a:rPr>
              <a:t>Importance of remove from visited states the ones </a:t>
            </a:r>
            <a:r>
              <a:rPr lang="en-US" sz="3200">
                <a:latin typeface="Arial"/>
              </a:rPr>
              <a:t>with</a:t>
            </a:r>
            <a:r>
              <a:rPr lang="en-US" sz="3200">
                <a:latin typeface="Arial"/>
              </a:rPr>
              <a:t> greater depth when </a:t>
            </a:r>
            <a:r>
              <a:rPr lang="en-US" sz="3200">
                <a:latin typeface="Arial"/>
              </a:rPr>
              <a:t>decreasing</a:t>
            </a:r>
            <a:r>
              <a:rPr lang="en-US" sz="3200">
                <a:latin typeface="Arial"/>
              </a:rPr>
              <a:t> the depth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360" y="249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Closed List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en-US" sz="2800" strike="noStrike">
                <a:solidFill>
                  <a:srgbClr val="000000"/>
                </a:solidFill>
                <a:latin typeface="Times New Roman"/>
                <a:ea typeface="Times New Roman"/>
              </a:rPr>
              <a:t>What is it?</a:t>
            </a:r>
            <a:r>
              <a:rPr lang="en-US" sz="2800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Times New Roman"/>
                <a:ea typeface="Times New Roman"/>
              </a:rPr>
              <a:t>A control which allow to not generate any state that was visited before.</a:t>
            </a:r>
            <a:endParaRPr/>
          </a:p>
          <a:p>
            <a:r>
              <a:rPr b="1" lang="en-US" sz="2800" strike="noStrike">
                <a:solidFill>
                  <a:srgbClr val="000000"/>
                </a:solidFill>
                <a:latin typeface="Times New Roman"/>
                <a:ea typeface="Times New Roman"/>
              </a:rPr>
              <a:t>Why?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Times New Roman"/>
                <a:ea typeface="Times New Roman"/>
              </a:rPr>
              <a:t>no wasting time by expanding states that have already been encountered before on some other path.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Times New Roman"/>
                <a:ea typeface="Times New Roman"/>
              </a:rPr>
              <a:t>moreover it makes an algorithm like BDFS complete, it means that if the solution is in the defined bound it will be found sooner or later</a:t>
            </a:r>
            <a:endParaRPr/>
          </a:p>
          <a:p>
            <a:r>
              <a:rPr b="1" lang="en-US" sz="2800" strike="noStrike">
                <a:solidFill>
                  <a:srgbClr val="000000"/>
                </a:solidFill>
                <a:latin typeface="Times New Roman"/>
                <a:ea typeface="Times New Roman"/>
              </a:rPr>
              <a:t>Price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Times New Roman"/>
                <a:ea typeface="Times New Roman"/>
              </a:rPr>
              <a:t>Requires every state that was visited to be kept in memory, resulting in a possibly hight consumption of memory.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Closed List - implementation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595800" y="19522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>
                <a:latin typeface="Arial"/>
              </a:rPr>
              <a:t>For instance, in the Bounded Depth First Search algorithm this was implemented using a list obj to store the already visited states and then: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before adding any child of a state to the frontier check if it was already visited or if it isn't already in the frontier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If the max depth was reached remove the states with greater depth from the visited once because could be a shorter path to that state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The feature may be enabled or disabled</a:t>
            </a:r>
            <a:endParaRPr/>
          </a:p>
          <a:p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Closed List – decreasing depth</a:t>
            </a:r>
            <a:endParaRPr/>
          </a:p>
        </p:txBody>
      </p:sp>
      <p:sp>
        <p:nvSpPr>
          <p:cNvPr id="51" name="CustomShape 2"/>
          <p:cNvSpPr/>
          <p:nvPr/>
        </p:nvSpPr>
        <p:spPr>
          <a:xfrm>
            <a:off x="5112000" y="2160000"/>
            <a:ext cx="720000" cy="57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a</a:t>
            </a:r>
            <a:endParaRPr/>
          </a:p>
        </p:txBody>
      </p:sp>
      <p:sp>
        <p:nvSpPr>
          <p:cNvPr id="52" name="CustomShape 3"/>
          <p:cNvSpPr/>
          <p:nvPr/>
        </p:nvSpPr>
        <p:spPr>
          <a:xfrm>
            <a:off x="3888000" y="2830680"/>
            <a:ext cx="720000" cy="57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b</a:t>
            </a:r>
            <a:endParaRPr/>
          </a:p>
        </p:txBody>
      </p:sp>
      <p:sp>
        <p:nvSpPr>
          <p:cNvPr id="53" name="CustomShape 4"/>
          <p:cNvSpPr/>
          <p:nvPr/>
        </p:nvSpPr>
        <p:spPr>
          <a:xfrm>
            <a:off x="5112000" y="3622680"/>
            <a:ext cx="720000" cy="57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</a:t>
            </a:r>
            <a:endParaRPr/>
          </a:p>
        </p:txBody>
      </p:sp>
      <p:sp>
        <p:nvSpPr>
          <p:cNvPr id="54" name="CustomShape 5"/>
          <p:cNvSpPr/>
          <p:nvPr/>
        </p:nvSpPr>
        <p:spPr>
          <a:xfrm>
            <a:off x="6048000" y="4702680"/>
            <a:ext cx="720000" cy="57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e</a:t>
            </a:r>
            <a:endParaRPr/>
          </a:p>
        </p:txBody>
      </p:sp>
      <p:sp>
        <p:nvSpPr>
          <p:cNvPr id="55" name="CustomShape 6"/>
          <p:cNvSpPr/>
          <p:nvPr/>
        </p:nvSpPr>
        <p:spPr>
          <a:xfrm>
            <a:off x="7272000" y="5638680"/>
            <a:ext cx="720000" cy="576000"/>
          </a:xfrm>
          <a:prstGeom prst="ellipse">
            <a:avLst/>
          </a:prstGeom>
          <a:solidFill>
            <a:srgbClr val="ffff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f</a:t>
            </a:r>
            <a:endParaRPr/>
          </a:p>
        </p:txBody>
      </p:sp>
      <p:sp>
        <p:nvSpPr>
          <p:cNvPr id="56" name="Line 7"/>
          <p:cNvSpPr/>
          <p:nvPr/>
        </p:nvSpPr>
        <p:spPr>
          <a:xfrm flipH="1">
            <a:off x="4608000" y="2614680"/>
            <a:ext cx="50400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7" name="Line 8"/>
          <p:cNvSpPr/>
          <p:nvPr/>
        </p:nvSpPr>
        <p:spPr>
          <a:xfrm>
            <a:off x="4608000" y="3406680"/>
            <a:ext cx="432000" cy="337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8" name="CustomShape 9"/>
          <p:cNvSpPr/>
          <p:nvPr/>
        </p:nvSpPr>
        <p:spPr>
          <a:xfrm>
            <a:off x="7128000" y="3636000"/>
            <a:ext cx="720000" cy="57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</a:t>
            </a:r>
            <a:endParaRPr/>
          </a:p>
        </p:txBody>
      </p:sp>
      <p:sp>
        <p:nvSpPr>
          <p:cNvPr id="59" name="Line 10"/>
          <p:cNvSpPr/>
          <p:nvPr/>
        </p:nvSpPr>
        <p:spPr>
          <a:xfrm>
            <a:off x="6048000" y="3924000"/>
            <a:ext cx="93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60" name="Line 11"/>
          <p:cNvSpPr/>
          <p:nvPr/>
        </p:nvSpPr>
        <p:spPr>
          <a:xfrm>
            <a:off x="5688000" y="4270680"/>
            <a:ext cx="43200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61" name="Line 12"/>
          <p:cNvSpPr/>
          <p:nvPr/>
        </p:nvSpPr>
        <p:spPr>
          <a:xfrm>
            <a:off x="6768000" y="5206680"/>
            <a:ext cx="50400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62" name="Line 13"/>
          <p:cNvSpPr/>
          <p:nvPr/>
        </p:nvSpPr>
        <p:spPr>
          <a:xfrm>
            <a:off x="5472000" y="2830680"/>
            <a:ext cx="0" cy="72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63" name="TextShape 14"/>
          <p:cNvSpPr txBox="1"/>
          <p:nvPr/>
        </p:nvSpPr>
        <p:spPr>
          <a:xfrm>
            <a:off x="432000" y="1512000"/>
            <a:ext cx="2160000" cy="13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Max depth: 3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Initial state: a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Goal state: f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Closed List – decreasing depth</a:t>
            </a:r>
            <a:endParaRPr/>
          </a:p>
        </p:txBody>
      </p:sp>
      <p:sp>
        <p:nvSpPr>
          <p:cNvPr id="65" name="CustomShape 2"/>
          <p:cNvSpPr/>
          <p:nvPr/>
        </p:nvSpPr>
        <p:spPr>
          <a:xfrm>
            <a:off x="5112000" y="2160000"/>
            <a:ext cx="720000" cy="57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a</a:t>
            </a:r>
            <a:endParaRPr/>
          </a:p>
        </p:txBody>
      </p:sp>
      <p:sp>
        <p:nvSpPr>
          <p:cNvPr id="66" name="CustomShape 3"/>
          <p:cNvSpPr/>
          <p:nvPr/>
        </p:nvSpPr>
        <p:spPr>
          <a:xfrm>
            <a:off x="3888000" y="2830680"/>
            <a:ext cx="720000" cy="57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b</a:t>
            </a:r>
            <a:endParaRPr/>
          </a:p>
        </p:txBody>
      </p:sp>
      <p:sp>
        <p:nvSpPr>
          <p:cNvPr id="67" name="CustomShape 4"/>
          <p:cNvSpPr/>
          <p:nvPr/>
        </p:nvSpPr>
        <p:spPr>
          <a:xfrm>
            <a:off x="5112000" y="3622680"/>
            <a:ext cx="720000" cy="57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</a:t>
            </a:r>
            <a:endParaRPr/>
          </a:p>
        </p:txBody>
      </p:sp>
      <p:sp>
        <p:nvSpPr>
          <p:cNvPr id="68" name="CustomShape 5"/>
          <p:cNvSpPr/>
          <p:nvPr/>
        </p:nvSpPr>
        <p:spPr>
          <a:xfrm>
            <a:off x="6048000" y="4702680"/>
            <a:ext cx="720000" cy="57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e</a:t>
            </a:r>
            <a:endParaRPr/>
          </a:p>
        </p:txBody>
      </p:sp>
      <p:sp>
        <p:nvSpPr>
          <p:cNvPr id="69" name="CustomShape 6"/>
          <p:cNvSpPr/>
          <p:nvPr/>
        </p:nvSpPr>
        <p:spPr>
          <a:xfrm>
            <a:off x="7272000" y="5638680"/>
            <a:ext cx="720000" cy="576000"/>
          </a:xfrm>
          <a:prstGeom prst="ellipse">
            <a:avLst/>
          </a:prstGeom>
          <a:solidFill>
            <a:srgbClr val="ffff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f</a:t>
            </a:r>
            <a:endParaRPr/>
          </a:p>
        </p:txBody>
      </p:sp>
      <p:sp>
        <p:nvSpPr>
          <p:cNvPr id="70" name="Line 7"/>
          <p:cNvSpPr/>
          <p:nvPr/>
        </p:nvSpPr>
        <p:spPr>
          <a:xfrm flipH="1">
            <a:off x="4608000" y="2614680"/>
            <a:ext cx="50400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71" name="Line 8"/>
          <p:cNvSpPr/>
          <p:nvPr/>
        </p:nvSpPr>
        <p:spPr>
          <a:xfrm>
            <a:off x="4608000" y="3406680"/>
            <a:ext cx="432000" cy="337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72" name="CustomShape 9"/>
          <p:cNvSpPr/>
          <p:nvPr/>
        </p:nvSpPr>
        <p:spPr>
          <a:xfrm>
            <a:off x="7128000" y="3636000"/>
            <a:ext cx="720000" cy="57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</a:t>
            </a:r>
            <a:endParaRPr/>
          </a:p>
        </p:txBody>
      </p:sp>
      <p:sp>
        <p:nvSpPr>
          <p:cNvPr id="73" name="Line 10"/>
          <p:cNvSpPr/>
          <p:nvPr/>
        </p:nvSpPr>
        <p:spPr>
          <a:xfrm>
            <a:off x="6048000" y="3924000"/>
            <a:ext cx="93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74" name="Line 11"/>
          <p:cNvSpPr/>
          <p:nvPr/>
        </p:nvSpPr>
        <p:spPr>
          <a:xfrm>
            <a:off x="5688000" y="4270680"/>
            <a:ext cx="43200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75" name="Line 12"/>
          <p:cNvSpPr/>
          <p:nvPr/>
        </p:nvSpPr>
        <p:spPr>
          <a:xfrm>
            <a:off x="6768000" y="5206680"/>
            <a:ext cx="50400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76" name="Line 13"/>
          <p:cNvSpPr/>
          <p:nvPr/>
        </p:nvSpPr>
        <p:spPr>
          <a:xfrm>
            <a:off x="5472000" y="2830680"/>
            <a:ext cx="0" cy="72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77" name="TextShape 14"/>
          <p:cNvSpPr txBox="1"/>
          <p:nvPr/>
        </p:nvSpPr>
        <p:spPr>
          <a:xfrm>
            <a:off x="432000" y="1512000"/>
            <a:ext cx="2160000" cy="13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Max depth: 3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Initial state: a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Goal state: f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Closed List – decreasing depth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5112000" y="2160000"/>
            <a:ext cx="720000" cy="57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a</a:t>
            </a:r>
            <a:endParaRPr/>
          </a:p>
        </p:txBody>
      </p:sp>
      <p:sp>
        <p:nvSpPr>
          <p:cNvPr id="80" name="CustomShape 3"/>
          <p:cNvSpPr/>
          <p:nvPr/>
        </p:nvSpPr>
        <p:spPr>
          <a:xfrm>
            <a:off x="3888000" y="2830680"/>
            <a:ext cx="720000" cy="57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b</a:t>
            </a:r>
            <a:endParaRPr/>
          </a:p>
        </p:txBody>
      </p:sp>
      <p:sp>
        <p:nvSpPr>
          <p:cNvPr id="81" name="CustomShape 4"/>
          <p:cNvSpPr/>
          <p:nvPr/>
        </p:nvSpPr>
        <p:spPr>
          <a:xfrm>
            <a:off x="5112000" y="3622680"/>
            <a:ext cx="720000" cy="57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</a:t>
            </a:r>
            <a:endParaRPr/>
          </a:p>
        </p:txBody>
      </p:sp>
      <p:sp>
        <p:nvSpPr>
          <p:cNvPr id="82" name="CustomShape 5"/>
          <p:cNvSpPr/>
          <p:nvPr/>
        </p:nvSpPr>
        <p:spPr>
          <a:xfrm>
            <a:off x="6048000" y="4702680"/>
            <a:ext cx="720000" cy="57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e</a:t>
            </a:r>
            <a:endParaRPr/>
          </a:p>
        </p:txBody>
      </p:sp>
      <p:sp>
        <p:nvSpPr>
          <p:cNvPr id="83" name="CustomShape 6"/>
          <p:cNvSpPr/>
          <p:nvPr/>
        </p:nvSpPr>
        <p:spPr>
          <a:xfrm>
            <a:off x="7272000" y="5638680"/>
            <a:ext cx="720000" cy="576000"/>
          </a:xfrm>
          <a:prstGeom prst="ellipse">
            <a:avLst/>
          </a:prstGeom>
          <a:solidFill>
            <a:srgbClr val="ffff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f</a:t>
            </a:r>
            <a:endParaRPr/>
          </a:p>
        </p:txBody>
      </p:sp>
      <p:sp>
        <p:nvSpPr>
          <p:cNvPr id="84" name="Line 7"/>
          <p:cNvSpPr/>
          <p:nvPr/>
        </p:nvSpPr>
        <p:spPr>
          <a:xfrm flipH="1">
            <a:off x="4608000" y="2614680"/>
            <a:ext cx="50400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85" name="Line 8"/>
          <p:cNvSpPr/>
          <p:nvPr/>
        </p:nvSpPr>
        <p:spPr>
          <a:xfrm>
            <a:off x="4608000" y="3406680"/>
            <a:ext cx="432000" cy="337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86" name="CustomShape 9"/>
          <p:cNvSpPr/>
          <p:nvPr/>
        </p:nvSpPr>
        <p:spPr>
          <a:xfrm>
            <a:off x="7128000" y="3636000"/>
            <a:ext cx="720000" cy="57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</a:t>
            </a:r>
            <a:endParaRPr/>
          </a:p>
        </p:txBody>
      </p:sp>
      <p:sp>
        <p:nvSpPr>
          <p:cNvPr id="87" name="Line 10"/>
          <p:cNvSpPr/>
          <p:nvPr/>
        </p:nvSpPr>
        <p:spPr>
          <a:xfrm>
            <a:off x="6048000" y="3924000"/>
            <a:ext cx="93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88" name="Line 11"/>
          <p:cNvSpPr/>
          <p:nvPr/>
        </p:nvSpPr>
        <p:spPr>
          <a:xfrm>
            <a:off x="5688000" y="4270680"/>
            <a:ext cx="43200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89" name="Line 12"/>
          <p:cNvSpPr/>
          <p:nvPr/>
        </p:nvSpPr>
        <p:spPr>
          <a:xfrm>
            <a:off x="6768000" y="5206680"/>
            <a:ext cx="50400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90" name="Line 13"/>
          <p:cNvSpPr/>
          <p:nvPr/>
        </p:nvSpPr>
        <p:spPr>
          <a:xfrm>
            <a:off x="5472000" y="2830680"/>
            <a:ext cx="0" cy="72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91" name="TextShape 14"/>
          <p:cNvSpPr txBox="1"/>
          <p:nvPr/>
        </p:nvSpPr>
        <p:spPr>
          <a:xfrm>
            <a:off x="432000" y="1512000"/>
            <a:ext cx="2160000" cy="13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Max depth: 3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Initial state: a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Goal state: f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Closed List – example with BDFS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685440" y="193392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Water Jar Puzzle: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Closed list disabled: unsolvable, the algorithm get stuck between one or more states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Closed list enabled: find the solution with max depth 16 in a few milliseconds, visiting 34 states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Road to Bucharest (max depth set to 20):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Closed list disabled: path length 19, visited states 88. The algorithm get stuck between two cities until the max depth is reached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Closed list enabled: path length 7, visited states 10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Closed List – road to Bucharest</a:t>
            </a:r>
            <a:endParaRPr/>
          </a:p>
        </p:txBody>
      </p:sp>
      <p:pic>
        <p:nvPicPr>
          <p:cNvPr id="95" name="" descr=""/>
          <p:cNvPicPr/>
          <p:nvPr/>
        </p:nvPicPr>
        <p:blipFill>
          <a:blip r:embed="rId1"/>
          <a:srcRect l="0" t="0" r="20447" b="0"/>
          <a:stretch/>
        </p:blipFill>
        <p:spPr>
          <a:xfrm>
            <a:off x="570960" y="1802880"/>
            <a:ext cx="8938800" cy="5512320"/>
          </a:xfrm>
          <a:prstGeom prst="rect">
            <a:avLst/>
          </a:prstGeom>
          <a:ln>
            <a:noFill/>
          </a:ln>
        </p:spPr>
      </p:pic>
      <p:sp>
        <p:nvSpPr>
          <p:cNvPr id="96" name="Freeform 2"/>
          <p:cNvSpPr/>
          <p:nvPr/>
        </p:nvSpPr>
        <p:spPr>
          <a:xfrm>
            <a:off x="955440" y="2701800"/>
            <a:ext cx="416520" cy="542880"/>
          </a:xfrm>
          <a:custGeom>
            <a:avLst/>
            <a:gdLst/>
            <a:ahLst/>
            <a:rect l="0" t="0" r="r" b="b"/>
            <a:pathLst>
              <a:path w="1157" h="1508">
                <a:moveTo>
                  <a:pt x="0" y="1507"/>
                </a:moveTo>
                <a:cubicBezTo>
                  <a:pt x="73" y="0"/>
                  <a:pt x="1156" y="46"/>
                  <a:pt x="1156" y="46"/>
                </a:cubicBezTo>
              </a:path>
            </a:pathLst>
          </a:custGeom>
          <a:ln w="3816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97" name="Freeform 3"/>
          <p:cNvSpPr/>
          <p:nvPr/>
        </p:nvSpPr>
        <p:spPr>
          <a:xfrm>
            <a:off x="1280160" y="2787480"/>
            <a:ext cx="386280" cy="596160"/>
          </a:xfrm>
          <a:custGeom>
            <a:avLst/>
            <a:gdLst/>
            <a:ahLst/>
            <a:rect l="0" t="0" r="r" b="b"/>
            <a:pathLst>
              <a:path w="1073" h="1656">
                <a:moveTo>
                  <a:pt x="856" y="0"/>
                </a:moveTo>
                <a:cubicBezTo>
                  <a:pt x="1072" y="1494"/>
                  <a:pt x="0" y="1655"/>
                  <a:pt x="0" y="1655"/>
                </a:cubicBezTo>
              </a:path>
            </a:pathLst>
          </a:custGeom>
          <a:ln w="3816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98" name="Freeform 4"/>
          <p:cNvSpPr/>
          <p:nvPr/>
        </p:nvSpPr>
        <p:spPr>
          <a:xfrm>
            <a:off x="1280160" y="3474720"/>
            <a:ext cx="1646280" cy="549000"/>
          </a:xfrm>
          <a:custGeom>
            <a:avLst/>
            <a:gdLst/>
            <a:ahLst/>
            <a:rect l="0" t="0" r="r" b="b"/>
            <a:pathLst>
              <a:path w="4573" h="1525">
                <a:moveTo>
                  <a:pt x="0" y="0"/>
                </a:moveTo>
                <a:cubicBezTo>
                  <a:pt x="1778" y="1524"/>
                  <a:pt x="4572" y="1524"/>
                  <a:pt x="4572" y="1524"/>
                </a:cubicBezTo>
              </a:path>
            </a:pathLst>
          </a:custGeom>
          <a:ln w="3816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99" name="Freeform 5"/>
          <p:cNvSpPr/>
          <p:nvPr/>
        </p:nvSpPr>
        <p:spPr>
          <a:xfrm>
            <a:off x="3278160" y="4060080"/>
            <a:ext cx="1455480" cy="373680"/>
          </a:xfrm>
          <a:custGeom>
            <a:avLst/>
            <a:gdLst/>
            <a:ahLst/>
            <a:rect l="0" t="0" r="r" b="b"/>
            <a:pathLst>
              <a:path w="4043" h="1038">
                <a:moveTo>
                  <a:pt x="0" y="0"/>
                </a:moveTo>
                <a:cubicBezTo>
                  <a:pt x="1790" y="1037"/>
                  <a:pt x="4042" y="437"/>
                  <a:pt x="4042" y="437"/>
                </a:cubicBezTo>
              </a:path>
            </a:pathLst>
          </a:custGeom>
          <a:ln w="3816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100" name="Freeform 6"/>
          <p:cNvSpPr/>
          <p:nvPr/>
        </p:nvSpPr>
        <p:spPr>
          <a:xfrm>
            <a:off x="4704120" y="4244760"/>
            <a:ext cx="1514160" cy="1882080"/>
          </a:xfrm>
          <a:custGeom>
            <a:avLst/>
            <a:gdLst/>
            <a:ahLst/>
            <a:rect l="0" t="0" r="r" b="b"/>
            <a:pathLst>
              <a:path w="4206" h="5228">
                <a:moveTo>
                  <a:pt x="0" y="0"/>
                </a:moveTo>
                <a:cubicBezTo>
                  <a:pt x="2363" y="4649"/>
                  <a:pt x="4205" y="5227"/>
                  <a:pt x="4205" y="5227"/>
                </a:cubicBezTo>
              </a:path>
            </a:pathLst>
          </a:custGeom>
          <a:ln w="3816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101" name="Freeform 7"/>
          <p:cNvSpPr/>
          <p:nvPr/>
        </p:nvSpPr>
        <p:spPr>
          <a:xfrm>
            <a:off x="822960" y="2651760"/>
            <a:ext cx="457560" cy="731880"/>
          </a:xfrm>
          <a:custGeom>
            <a:avLst/>
            <a:gdLst/>
            <a:ahLst/>
            <a:rect l="0" t="0" r="r" b="b"/>
            <a:pathLst>
              <a:path w="1271" h="2033">
                <a:moveTo>
                  <a:pt x="0" y="2032"/>
                </a:moveTo>
                <a:cubicBezTo>
                  <a:pt x="0" y="254"/>
                  <a:pt x="508" y="0"/>
                  <a:pt x="508" y="0"/>
                </a:cubicBezTo>
                <a:lnTo>
                  <a:pt x="1270" y="0"/>
                </a:lnTo>
              </a:path>
            </a:pathLst>
          </a:custGeom>
          <a:ln w="38160">
            <a:solidFill>
              <a:srgbClr val="00cc33"/>
            </a:solidFill>
            <a:round/>
            <a:tailEnd len="med" type="triangle" w="med"/>
          </a:ln>
        </p:spPr>
      </p:sp>
      <p:sp>
        <p:nvSpPr>
          <p:cNvPr id="102" name="Freeform 8"/>
          <p:cNvSpPr/>
          <p:nvPr/>
        </p:nvSpPr>
        <p:spPr>
          <a:xfrm>
            <a:off x="1270800" y="2011680"/>
            <a:ext cx="457560" cy="617760"/>
          </a:xfrm>
          <a:custGeom>
            <a:avLst/>
            <a:gdLst/>
            <a:ahLst/>
            <a:rect l="0" t="0" r="r" b="b"/>
            <a:pathLst>
              <a:path w="1271" h="1716">
                <a:moveTo>
                  <a:pt x="0" y="1715"/>
                </a:moveTo>
                <a:cubicBezTo>
                  <a:pt x="0" y="214"/>
                  <a:pt x="508" y="0"/>
                  <a:pt x="508" y="0"/>
                </a:cubicBezTo>
                <a:lnTo>
                  <a:pt x="1270" y="0"/>
                </a:lnTo>
              </a:path>
            </a:pathLst>
          </a:custGeom>
          <a:ln w="38160">
            <a:solidFill>
              <a:srgbClr val="00cc33"/>
            </a:solidFill>
            <a:round/>
            <a:tailEnd len="med" type="triangle" w="med"/>
          </a:ln>
        </p:spPr>
      </p:sp>
      <p:sp>
        <p:nvSpPr>
          <p:cNvPr id="103" name="Freeform 9"/>
          <p:cNvSpPr/>
          <p:nvPr/>
        </p:nvSpPr>
        <p:spPr>
          <a:xfrm>
            <a:off x="1280160" y="3565800"/>
            <a:ext cx="144360" cy="1078560"/>
          </a:xfrm>
          <a:custGeom>
            <a:avLst/>
            <a:gdLst/>
            <a:ahLst/>
            <a:rect l="0" t="0" r="r" b="b"/>
            <a:pathLst>
              <a:path w="401" h="2996">
                <a:moveTo>
                  <a:pt x="0" y="0"/>
                </a:moveTo>
                <a:cubicBezTo>
                  <a:pt x="400" y="1529"/>
                  <a:pt x="317" y="2246"/>
                  <a:pt x="317" y="2246"/>
                </a:cubicBezTo>
                <a:lnTo>
                  <a:pt x="106" y="2995"/>
                </a:lnTo>
              </a:path>
            </a:pathLst>
          </a:custGeom>
          <a:ln w="38160">
            <a:solidFill>
              <a:srgbClr val="00cc33"/>
            </a:solidFill>
            <a:round/>
            <a:tailEnd len="med" type="triangle" w="med"/>
          </a:ln>
        </p:spPr>
      </p:sp>
      <p:sp>
        <p:nvSpPr>
          <p:cNvPr id="104" name="Freeform 10"/>
          <p:cNvSpPr/>
          <p:nvPr/>
        </p:nvSpPr>
        <p:spPr>
          <a:xfrm>
            <a:off x="2535120" y="5303520"/>
            <a:ext cx="144360" cy="549000"/>
          </a:xfrm>
          <a:custGeom>
            <a:avLst/>
            <a:gdLst/>
            <a:ahLst/>
            <a:rect l="0" t="0" r="r" b="b"/>
            <a:pathLst>
              <a:path w="401" h="1525">
                <a:moveTo>
                  <a:pt x="0" y="0"/>
                </a:moveTo>
                <a:cubicBezTo>
                  <a:pt x="400" y="778"/>
                  <a:pt x="317" y="1143"/>
                  <a:pt x="317" y="1143"/>
                </a:cubicBezTo>
                <a:lnTo>
                  <a:pt x="106" y="1524"/>
                </a:lnTo>
              </a:path>
            </a:pathLst>
          </a:custGeom>
          <a:ln w="38160">
            <a:solidFill>
              <a:srgbClr val="00cc33"/>
            </a:solidFill>
            <a:round/>
            <a:tailEnd len="med" type="triangle" w="med"/>
          </a:ln>
        </p:spPr>
      </p:sp>
      <p:sp>
        <p:nvSpPr>
          <p:cNvPr id="105" name="Freeform 11"/>
          <p:cNvSpPr/>
          <p:nvPr/>
        </p:nvSpPr>
        <p:spPr>
          <a:xfrm>
            <a:off x="1463040" y="4754880"/>
            <a:ext cx="885240" cy="457560"/>
          </a:xfrm>
          <a:custGeom>
            <a:avLst/>
            <a:gdLst/>
            <a:ahLst/>
            <a:rect l="0" t="0" r="r" b="b"/>
            <a:pathLst>
              <a:path w="2459" h="1271">
                <a:moveTo>
                  <a:pt x="0" y="0"/>
                </a:moveTo>
                <a:cubicBezTo>
                  <a:pt x="1463" y="443"/>
                  <a:pt x="1986" y="812"/>
                  <a:pt x="1986" y="812"/>
                </a:cubicBezTo>
                <a:lnTo>
                  <a:pt x="2458" y="1270"/>
                </a:lnTo>
              </a:path>
            </a:pathLst>
          </a:custGeom>
          <a:ln w="38160">
            <a:solidFill>
              <a:srgbClr val="00cc33"/>
            </a:solidFill>
            <a:round/>
            <a:tailEnd len="med" type="triangle" w="med"/>
          </a:ln>
        </p:spPr>
      </p:sp>
      <p:sp>
        <p:nvSpPr>
          <p:cNvPr id="106" name="Freeform 12"/>
          <p:cNvSpPr/>
          <p:nvPr/>
        </p:nvSpPr>
        <p:spPr>
          <a:xfrm>
            <a:off x="2468880" y="6035040"/>
            <a:ext cx="144360" cy="549000"/>
          </a:xfrm>
          <a:custGeom>
            <a:avLst/>
            <a:gdLst/>
            <a:ahLst/>
            <a:rect l="0" t="0" r="r" b="b"/>
            <a:pathLst>
              <a:path w="401" h="1525">
                <a:moveTo>
                  <a:pt x="0" y="0"/>
                </a:moveTo>
                <a:cubicBezTo>
                  <a:pt x="400" y="778"/>
                  <a:pt x="317" y="1143"/>
                  <a:pt x="317" y="1143"/>
                </a:cubicBezTo>
                <a:lnTo>
                  <a:pt x="106" y="1524"/>
                </a:lnTo>
              </a:path>
            </a:pathLst>
          </a:custGeom>
          <a:ln w="38160">
            <a:solidFill>
              <a:srgbClr val="00cc33"/>
            </a:solidFill>
            <a:round/>
            <a:tailEnd len="med" type="triangle" w="med"/>
          </a:ln>
        </p:spPr>
      </p:sp>
      <p:sp>
        <p:nvSpPr>
          <p:cNvPr id="107" name="Freeform 13"/>
          <p:cNvSpPr/>
          <p:nvPr/>
        </p:nvSpPr>
        <p:spPr>
          <a:xfrm>
            <a:off x="2710800" y="6528240"/>
            <a:ext cx="1038600" cy="146880"/>
          </a:xfrm>
          <a:custGeom>
            <a:avLst/>
            <a:gdLst/>
            <a:ahLst/>
            <a:rect l="0" t="0" r="r" b="b"/>
            <a:pathLst>
              <a:path w="2885" h="408">
                <a:moveTo>
                  <a:pt x="0" y="0"/>
                </a:moveTo>
                <a:cubicBezTo>
                  <a:pt x="1562" y="76"/>
                  <a:pt x="2224" y="215"/>
                  <a:pt x="2224" y="215"/>
                </a:cubicBezTo>
                <a:lnTo>
                  <a:pt x="2884" y="407"/>
                </a:lnTo>
              </a:path>
            </a:pathLst>
          </a:custGeom>
          <a:ln w="38160">
            <a:solidFill>
              <a:srgbClr val="00cc33"/>
            </a:solidFill>
            <a:round/>
            <a:tailEnd len="med" type="triangle" w="med"/>
          </a:ln>
        </p:spPr>
      </p:sp>
      <p:sp>
        <p:nvSpPr>
          <p:cNvPr id="108" name="Freeform 14"/>
          <p:cNvSpPr/>
          <p:nvPr/>
        </p:nvSpPr>
        <p:spPr>
          <a:xfrm>
            <a:off x="3910680" y="5486400"/>
            <a:ext cx="936000" cy="1097640"/>
          </a:xfrm>
          <a:custGeom>
            <a:avLst/>
            <a:gdLst/>
            <a:ahLst/>
            <a:rect l="0" t="0" r="r" b="b"/>
            <a:pathLst>
              <a:path w="2600" h="3049">
                <a:moveTo>
                  <a:pt x="0" y="3048"/>
                </a:moveTo>
                <a:cubicBezTo>
                  <a:pt x="1192" y="1321"/>
                  <a:pt x="1857" y="645"/>
                  <a:pt x="1857" y="645"/>
                </a:cubicBezTo>
                <a:lnTo>
                  <a:pt x="2599" y="0"/>
                </a:lnTo>
              </a:path>
            </a:pathLst>
          </a:custGeom>
          <a:ln w="38160">
            <a:solidFill>
              <a:srgbClr val="00cc33"/>
            </a:solidFill>
            <a:round/>
            <a:tailEnd len="med" type="triangle" w="med"/>
          </a:ln>
        </p:spPr>
      </p:sp>
      <p:sp>
        <p:nvSpPr>
          <p:cNvPr id="109" name="Freeform 15"/>
          <p:cNvSpPr/>
          <p:nvPr/>
        </p:nvSpPr>
        <p:spPr>
          <a:xfrm>
            <a:off x="5029560" y="5577840"/>
            <a:ext cx="1188720" cy="640440"/>
          </a:xfrm>
          <a:custGeom>
            <a:avLst/>
            <a:gdLst/>
            <a:ahLst/>
            <a:rect l="0" t="0" r="r" b="b"/>
            <a:pathLst>
              <a:path w="3302" h="1779">
                <a:moveTo>
                  <a:pt x="0" y="0"/>
                </a:moveTo>
                <a:cubicBezTo>
                  <a:pt x="1514" y="1007"/>
                  <a:pt x="2359" y="1402"/>
                  <a:pt x="2359" y="1402"/>
                </a:cubicBezTo>
                <a:lnTo>
                  <a:pt x="3301" y="1778"/>
                </a:lnTo>
              </a:path>
            </a:pathLst>
          </a:custGeom>
          <a:ln w="38160">
            <a:solidFill>
              <a:srgbClr val="00cc33"/>
            </a:solidFill>
            <a:round/>
            <a:tailEnd len="med" type="triangle" w="med"/>
          </a:ln>
        </p:spPr>
      </p:sp>
      <p:sp>
        <p:nvSpPr>
          <p:cNvPr id="110" name="TextShape 16"/>
          <p:cNvSpPr txBox="1"/>
          <p:nvPr/>
        </p:nvSpPr>
        <p:spPr>
          <a:xfrm>
            <a:off x="1636560" y="2834640"/>
            <a:ext cx="1838160" cy="59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>
                <a:solidFill>
                  <a:srgbClr val="ff3333"/>
                </a:solidFill>
                <a:latin typeface="Arial"/>
              </a:rPr>
              <a:t>Get stuck until max depth</a:t>
            </a:r>
            <a:endParaRPr/>
          </a:p>
        </p:txBody>
      </p:sp>
      <p:sp>
        <p:nvSpPr>
          <p:cNvPr id="111" name="TextShape 17"/>
          <p:cNvSpPr txBox="1"/>
          <p:nvPr/>
        </p:nvSpPr>
        <p:spPr>
          <a:xfrm>
            <a:off x="2011680" y="2103120"/>
            <a:ext cx="3749040" cy="64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00cc33"/>
                </a:solidFill>
                <a:latin typeface="Arial"/>
              </a:rPr>
              <a:t>All the children are in the visited states list or in the frontier already</a:t>
            </a:r>
            <a:endParaRPr/>
          </a:p>
        </p:txBody>
      </p:sp>
      <p:sp>
        <p:nvSpPr>
          <p:cNvPr id="112" name="Freeform 18"/>
          <p:cNvSpPr/>
          <p:nvPr/>
        </p:nvSpPr>
        <p:spPr>
          <a:xfrm>
            <a:off x="731520" y="3566160"/>
            <a:ext cx="640440" cy="2194920"/>
          </a:xfrm>
          <a:custGeom>
            <a:avLst/>
            <a:gdLst/>
            <a:ahLst/>
            <a:rect l="0" t="0" r="r" b="b"/>
            <a:pathLst>
              <a:path w="1779" h="6097">
                <a:moveTo>
                  <a:pt x="508" y="0"/>
                </a:moveTo>
                <a:cubicBezTo>
                  <a:pt x="0" y="3048"/>
                  <a:pt x="0" y="4572"/>
                  <a:pt x="0" y="4572"/>
                </a:cubicBezTo>
                <a:lnTo>
                  <a:pt x="1778" y="5588"/>
                </a:lnTo>
                <a:lnTo>
                  <a:pt x="1778" y="6096"/>
                </a:lnTo>
              </a:path>
            </a:pathLst>
          </a:custGeom>
          <a:ln w="38160">
            <a:solidFill>
              <a:srgbClr val="ff3333"/>
            </a:solidFill>
            <a:custDash>
              <a:ds d="100000" sp="100000"/>
            </a:custDash>
            <a:round/>
            <a:tailEnd len="med" type="triangle" w="med"/>
          </a:ln>
        </p:spPr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Application>LibreOffice/4.4.6.3$MacOSX_X86_64 LibreOffice_project/e8938fd3328e95dcf59dd64e7facd2c7d67c704d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2016-01-03T10:48:50Z</dcterms:created>
  <dc:language>en-US</dc:language>
  <dcterms:modified xsi:type="dcterms:W3CDTF">2016-01-05T11:20:16Z</dcterms:modified>
  <cp:revision>13</cp:revision>
</cp:coreProperties>
</file>