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F7911355-0418-4ECC-81A9-079035E41CE5}" type="datetimeFigureOut">
              <a:rPr lang="it-IT" smtClean="0"/>
              <a:t>06/01/2016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267122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F7911355-0418-4ECC-81A9-079035E41CE5}" type="datetimeFigureOut">
              <a:rPr lang="it-IT" smtClean="0"/>
              <a:t>06/01/2016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1293191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F7911355-0418-4ECC-81A9-079035E41CE5}" type="datetimeFigureOut">
              <a:rPr lang="it-IT" smtClean="0"/>
              <a:t>06/01/2016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73652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F7911355-0418-4ECC-81A9-079035E41CE5}" type="datetimeFigureOut">
              <a:rPr lang="it-IT" smtClean="0"/>
              <a:t>06/01/2016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262310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11355-0418-4ECC-81A9-079035E41CE5}" type="datetimeFigureOut">
              <a:rPr lang="it-IT" smtClean="0"/>
              <a:t>06/01/2016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6886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F7911355-0418-4ECC-81A9-079035E41CE5}" type="datetimeFigureOut">
              <a:rPr lang="it-IT" smtClean="0"/>
              <a:t>06/01/2016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188151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F7911355-0418-4ECC-81A9-079035E41CE5}" type="datetimeFigureOut">
              <a:rPr lang="it-IT" smtClean="0"/>
              <a:t>06/01/2016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85237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F7911355-0418-4ECC-81A9-079035E41CE5}" type="datetimeFigureOut">
              <a:rPr lang="it-IT" smtClean="0"/>
              <a:t>06/01/2016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301599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11355-0418-4ECC-81A9-079035E41CE5}" type="datetimeFigureOut">
              <a:rPr lang="it-IT" smtClean="0"/>
              <a:t>06/01/2016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1091388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11355-0418-4ECC-81A9-079035E41CE5}" type="datetimeFigureOut">
              <a:rPr lang="it-IT" smtClean="0"/>
              <a:t>06/01/2016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401927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11355-0418-4ECC-81A9-079035E41CE5}" type="datetimeFigureOut">
              <a:rPr lang="it-IT" smtClean="0"/>
              <a:t>06/01/2016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2D18F02-4ACF-43AC-BD82-D4E22787AA36}" type="slidenum">
              <a:rPr lang="it-IT" smtClean="0"/>
              <a:t>‹#›</a:t>
            </a:fld>
            <a:endParaRPr lang="it-IT"/>
          </a:p>
        </p:txBody>
      </p:sp>
    </p:spTree>
    <p:extLst>
      <p:ext uri="{BB962C8B-B14F-4D97-AF65-F5344CB8AC3E}">
        <p14:creationId xmlns:p14="http://schemas.microsoft.com/office/powerpoint/2010/main" val="232001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11355-0418-4ECC-81A9-079035E41CE5}" type="datetimeFigureOut">
              <a:rPr lang="it-IT" smtClean="0"/>
              <a:t>06/01/2016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18F02-4ACF-43AC-BD82-D4E22787AA36}" type="slidenum">
              <a:rPr lang="it-IT" smtClean="0"/>
              <a:t>‹#›</a:t>
            </a:fld>
            <a:endParaRPr lang="it-IT"/>
          </a:p>
        </p:txBody>
      </p:sp>
    </p:spTree>
    <p:extLst>
      <p:ext uri="{BB962C8B-B14F-4D97-AF65-F5344CB8AC3E}">
        <p14:creationId xmlns:p14="http://schemas.microsoft.com/office/powerpoint/2010/main" val="4676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ittc.ku.edu/publications/documents/Gifford_ITTC-FY2009-TR-03050-03.pdf"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249101"/>
          </a:xfrm>
        </p:spPr>
        <p:txBody>
          <a:bodyPr anchor="ctr"/>
          <a:lstStyle/>
          <a:p>
            <a:r>
              <a:rPr lang="en-US" dirty="0" smtClean="0"/>
              <a:t>Dose 2015</a:t>
            </a:r>
            <a:endParaRPr lang="it-IT" sz="4800" dirty="0"/>
          </a:p>
        </p:txBody>
      </p:sp>
      <p:sp>
        <p:nvSpPr>
          <p:cNvPr id="6" name="Subtitle 5"/>
          <p:cNvSpPr>
            <a:spLocks noGrp="1"/>
          </p:cNvSpPr>
          <p:nvPr>
            <p:ph type="subTitle" idx="1"/>
          </p:nvPr>
        </p:nvSpPr>
        <p:spPr/>
        <p:txBody>
          <a:bodyPr/>
          <a:lstStyle/>
          <a:p>
            <a:r>
              <a:rPr lang="en-US" sz="3600" dirty="0" smtClean="0"/>
              <a:t>Group 7</a:t>
            </a:r>
            <a:endParaRPr lang="it-IT" sz="3600" dirty="0" smtClean="0"/>
          </a:p>
          <a:p>
            <a:endParaRPr lang="it-IT" dirty="0"/>
          </a:p>
        </p:txBody>
      </p:sp>
    </p:spTree>
    <p:extLst>
      <p:ext uri="{BB962C8B-B14F-4D97-AF65-F5344CB8AC3E}">
        <p14:creationId xmlns:p14="http://schemas.microsoft.com/office/powerpoint/2010/main" val="3373891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63201"/>
            <a:ext cx="10515600" cy="977420"/>
          </a:xfrm>
        </p:spPr>
        <p:txBody>
          <a:bodyPr/>
          <a:lstStyle/>
          <a:p>
            <a:pPr algn="ctr"/>
            <a:r>
              <a:rPr lang="en-US" dirty="0" smtClean="0"/>
              <a:t>Eiffel Configuration File .</a:t>
            </a:r>
            <a:r>
              <a:rPr lang="en-US" dirty="0" err="1" smtClean="0"/>
              <a:t>ecf</a:t>
            </a:r>
            <a:endParaRPr lang="it-IT" dirty="0"/>
          </a:p>
        </p:txBody>
      </p:sp>
      <p:sp>
        <p:nvSpPr>
          <p:cNvPr id="3" name="Content Placeholder 2"/>
          <p:cNvSpPr>
            <a:spLocks noGrp="1"/>
          </p:cNvSpPr>
          <p:nvPr>
            <p:ph idx="1"/>
          </p:nvPr>
        </p:nvSpPr>
        <p:spPr>
          <a:xfrm>
            <a:off x="282874" y="1040620"/>
            <a:ext cx="11678010" cy="5455071"/>
          </a:xfrm>
        </p:spPr>
        <p:txBody>
          <a:bodyPr>
            <a:noAutofit/>
          </a:bodyPr>
          <a:lstStyle/>
          <a:p>
            <a:pPr marL="0" indent="0">
              <a:spcBef>
                <a:spcPts val="0"/>
              </a:spcBef>
              <a:buNone/>
            </a:pPr>
            <a:r>
              <a:rPr lang="en-US" sz="1400" dirty="0">
                <a:cs typeface="Times New Roman" panose="02020603050405020304" pitchFamily="18" charset="0"/>
              </a:rPr>
              <a:t>&lt;?xml version="1.0" encoding="ISO-8859-1"?&gt;</a:t>
            </a:r>
          </a:p>
          <a:p>
            <a:pPr marL="0" indent="0">
              <a:spcBef>
                <a:spcPts val="0"/>
              </a:spcBef>
              <a:buNone/>
            </a:pPr>
            <a:r>
              <a:rPr lang="en-US" sz="1400" dirty="0">
                <a:cs typeface="Times New Roman" panose="02020603050405020304" pitchFamily="18" charset="0"/>
              </a:rPr>
              <a:t>&lt;system </a:t>
            </a:r>
            <a:r>
              <a:rPr lang="en-US" sz="1400" dirty="0" err="1">
                <a:cs typeface="Times New Roman" panose="02020603050405020304" pitchFamily="18" charset="0"/>
              </a:rPr>
              <a:t>xmlns</a:t>
            </a:r>
            <a:r>
              <a:rPr lang="en-US" sz="1400" dirty="0">
                <a:cs typeface="Times New Roman" panose="02020603050405020304" pitchFamily="18" charset="0"/>
              </a:rPr>
              <a:t>="http://www.eiffel.com/developers/xml/configuration-1-14-0" </a:t>
            </a:r>
            <a:r>
              <a:rPr lang="en-US" sz="1400" dirty="0" err="1">
                <a:cs typeface="Times New Roman" panose="02020603050405020304" pitchFamily="18" charset="0"/>
              </a:rPr>
              <a:t>xmlns:xsi</a:t>
            </a:r>
            <a:r>
              <a:rPr lang="en-US" sz="1400" dirty="0">
                <a:cs typeface="Times New Roman" panose="02020603050405020304" pitchFamily="18" charset="0"/>
              </a:rPr>
              <a:t>="http://www.w3.org/2001/XMLSchema-instance" </a:t>
            </a:r>
            <a:r>
              <a:rPr lang="en-US" sz="1400" dirty="0" err="1">
                <a:cs typeface="Times New Roman" panose="02020603050405020304" pitchFamily="18" charset="0"/>
              </a:rPr>
              <a:t>xsi:schemaLocation</a:t>
            </a:r>
            <a:r>
              <a:rPr lang="en-US" sz="1400" dirty="0">
                <a:cs typeface="Times New Roman" panose="02020603050405020304" pitchFamily="18" charset="0"/>
              </a:rPr>
              <a:t>="http://www.eiffel.com/developers/xml/configuration-1-14-0 http://www.eiffel.com/developers/xml/configuration-1-14-0.xsd" name="</a:t>
            </a:r>
            <a:r>
              <a:rPr lang="en-US" sz="1400" dirty="0" err="1">
                <a:cs typeface="Times New Roman" panose="02020603050405020304" pitchFamily="18" charset="0"/>
              </a:rPr>
              <a:t>eiffel</a:t>
            </a:r>
            <a:r>
              <a:rPr lang="en-US" sz="1400" dirty="0">
                <a:cs typeface="Times New Roman" panose="02020603050405020304" pitchFamily="18" charset="0"/>
              </a:rPr>
              <a:t>-</a:t>
            </a:r>
            <a:r>
              <a:rPr lang="en-US" sz="1400" dirty="0" err="1">
                <a:cs typeface="Times New Roman" panose="02020603050405020304" pitchFamily="18" charset="0"/>
              </a:rPr>
              <a:t>ai</a:t>
            </a:r>
            <a:r>
              <a:rPr lang="en-US" sz="1400" dirty="0">
                <a:cs typeface="Times New Roman" panose="02020603050405020304" pitchFamily="18" charset="0"/>
              </a:rPr>
              <a:t>-search" </a:t>
            </a:r>
            <a:r>
              <a:rPr lang="en-US" sz="1400" dirty="0" err="1">
                <a:cs typeface="Times New Roman" panose="02020603050405020304" pitchFamily="18" charset="0"/>
              </a:rPr>
              <a:t>uuid</a:t>
            </a:r>
            <a:r>
              <a:rPr lang="en-US" sz="1400" dirty="0">
                <a:cs typeface="Times New Roman" panose="02020603050405020304" pitchFamily="18" charset="0"/>
              </a:rPr>
              <a:t>="C7C425FB-CC6A-4F1D-A3D3-7765C54B8A0C" </a:t>
            </a:r>
            <a:r>
              <a:rPr lang="en-US" sz="1400" dirty="0" err="1">
                <a:cs typeface="Times New Roman" panose="02020603050405020304" pitchFamily="18" charset="0"/>
              </a:rPr>
              <a:t>library_target</a:t>
            </a:r>
            <a:r>
              <a:rPr lang="en-US" sz="1400" dirty="0">
                <a:cs typeface="Times New Roman" panose="02020603050405020304" pitchFamily="18" charset="0"/>
              </a:rPr>
              <a:t>="</a:t>
            </a:r>
            <a:r>
              <a:rPr lang="en-US" sz="1400" dirty="0" err="1">
                <a:cs typeface="Times New Roman" panose="02020603050405020304" pitchFamily="18" charset="0"/>
              </a:rPr>
              <a:t>eiffel</a:t>
            </a:r>
            <a:r>
              <a:rPr lang="en-US" sz="1400" dirty="0">
                <a:cs typeface="Times New Roman" panose="02020603050405020304" pitchFamily="18" charset="0"/>
              </a:rPr>
              <a:t>-</a:t>
            </a:r>
            <a:r>
              <a:rPr lang="en-US" sz="1400" dirty="0" err="1">
                <a:cs typeface="Times New Roman" panose="02020603050405020304" pitchFamily="18" charset="0"/>
              </a:rPr>
              <a:t>ai</a:t>
            </a:r>
            <a:r>
              <a:rPr lang="en-US" sz="1400" dirty="0">
                <a:cs typeface="Times New Roman" panose="02020603050405020304" pitchFamily="18" charset="0"/>
              </a:rPr>
              <a:t>-search"&gt;</a:t>
            </a:r>
          </a:p>
          <a:p>
            <a:pPr marL="0" indent="0">
              <a:spcBef>
                <a:spcPts val="0"/>
              </a:spcBef>
              <a:buNone/>
            </a:pPr>
            <a:r>
              <a:rPr lang="en-US" sz="1400" dirty="0">
                <a:cs typeface="Times New Roman" panose="02020603050405020304" pitchFamily="18" charset="0"/>
              </a:rPr>
              <a:t>	&lt;target name="</a:t>
            </a:r>
            <a:r>
              <a:rPr lang="en-US" sz="1400" dirty="0" err="1">
                <a:cs typeface="Times New Roman" panose="02020603050405020304" pitchFamily="18" charset="0"/>
              </a:rPr>
              <a:t>eiffel</a:t>
            </a:r>
            <a:r>
              <a:rPr lang="en-US" sz="1400" dirty="0">
                <a:cs typeface="Times New Roman" panose="02020603050405020304" pitchFamily="18" charset="0"/>
              </a:rPr>
              <a:t>-</a:t>
            </a:r>
            <a:r>
              <a:rPr lang="en-US" sz="1400" dirty="0" err="1">
                <a:cs typeface="Times New Roman" panose="02020603050405020304" pitchFamily="18" charset="0"/>
              </a:rPr>
              <a:t>ai</a:t>
            </a:r>
            <a:r>
              <a:rPr lang="en-US" sz="1400" dirty="0">
                <a:cs typeface="Times New Roman" panose="02020603050405020304" pitchFamily="18" charset="0"/>
              </a:rPr>
              <a:t>-search"&gt;</a:t>
            </a:r>
          </a:p>
          <a:p>
            <a:pPr marL="0" indent="0">
              <a:spcBef>
                <a:spcPts val="0"/>
              </a:spcBef>
              <a:buNone/>
            </a:pPr>
            <a:r>
              <a:rPr lang="en-US" sz="1400" dirty="0">
                <a:cs typeface="Times New Roman" panose="02020603050405020304" pitchFamily="18" charset="0"/>
              </a:rPr>
              <a:t>		</a:t>
            </a:r>
            <a:r>
              <a:rPr lang="en-US" sz="1400" dirty="0">
                <a:solidFill>
                  <a:srgbClr val="FF0000"/>
                </a:solidFill>
                <a:cs typeface="Times New Roman" panose="02020603050405020304" pitchFamily="18" charset="0"/>
              </a:rPr>
              <a:t>&lt;root </a:t>
            </a:r>
            <a:r>
              <a:rPr lang="en-US" sz="1400" dirty="0" err="1">
                <a:solidFill>
                  <a:srgbClr val="FF0000"/>
                </a:solidFill>
                <a:cs typeface="Times New Roman" panose="02020603050405020304" pitchFamily="18" charset="0"/>
              </a:rPr>
              <a:t>all_classes</a:t>
            </a:r>
            <a:r>
              <a:rPr lang="en-US" sz="1400" dirty="0">
                <a:solidFill>
                  <a:srgbClr val="FF0000"/>
                </a:solidFill>
                <a:cs typeface="Times New Roman" panose="02020603050405020304" pitchFamily="18" charset="0"/>
              </a:rPr>
              <a:t>="true"/&gt;</a:t>
            </a:r>
          </a:p>
          <a:p>
            <a:pPr marL="0" indent="0">
              <a:spcBef>
                <a:spcPts val="0"/>
              </a:spcBef>
              <a:buNone/>
            </a:pPr>
            <a:r>
              <a:rPr lang="en-US" sz="1400" dirty="0">
                <a:cs typeface="Times New Roman" panose="02020603050405020304" pitchFamily="18" charset="0"/>
              </a:rPr>
              <a:t>		&lt;option warning="true" </a:t>
            </a:r>
            <a:r>
              <a:rPr lang="en-US" sz="1400" dirty="0" err="1">
                <a:cs typeface="Times New Roman" panose="02020603050405020304" pitchFamily="18" charset="0"/>
              </a:rPr>
              <a:t>is_attached_by_default</a:t>
            </a:r>
            <a:r>
              <a:rPr lang="en-US" sz="1400" dirty="0">
                <a:cs typeface="Times New Roman" panose="02020603050405020304" pitchFamily="18" charset="0"/>
              </a:rPr>
              <a:t>="false" </a:t>
            </a:r>
            <a:r>
              <a:rPr lang="en-US" sz="1400" dirty="0" err="1">
                <a:cs typeface="Times New Roman" panose="02020603050405020304" pitchFamily="18" charset="0"/>
              </a:rPr>
              <a:t>void_safety</a:t>
            </a:r>
            <a:r>
              <a:rPr lang="en-US" sz="1400" dirty="0">
                <a:cs typeface="Times New Roman" panose="02020603050405020304" pitchFamily="18" charset="0"/>
              </a:rPr>
              <a:t>="none"&gt;</a:t>
            </a:r>
          </a:p>
          <a:p>
            <a:pPr marL="0" indent="0">
              <a:spcBef>
                <a:spcPts val="0"/>
              </a:spcBef>
              <a:buNone/>
            </a:pPr>
            <a:r>
              <a:rPr lang="en-US" sz="1400" dirty="0">
                <a:cs typeface="Times New Roman" panose="02020603050405020304" pitchFamily="18" charset="0"/>
              </a:rPr>
              <a:t>			&lt;assertions precondition="true" </a:t>
            </a:r>
            <a:r>
              <a:rPr lang="en-US" sz="1400" dirty="0" err="1">
                <a:cs typeface="Times New Roman" panose="02020603050405020304" pitchFamily="18" charset="0"/>
              </a:rPr>
              <a:t>postcondition</a:t>
            </a:r>
            <a:r>
              <a:rPr lang="en-US" sz="1400" dirty="0">
                <a:cs typeface="Times New Roman" panose="02020603050405020304" pitchFamily="18" charset="0"/>
              </a:rPr>
              <a:t>="true" check="true" invariant="true" loop="true" </a:t>
            </a:r>
            <a:r>
              <a:rPr lang="en-US" sz="1400" dirty="0" err="1">
                <a:cs typeface="Times New Roman" panose="02020603050405020304" pitchFamily="18" charset="0"/>
              </a:rPr>
              <a:t>supplier_precondition</a:t>
            </a:r>
            <a:r>
              <a:rPr lang="en-US" sz="1400" dirty="0">
                <a:cs typeface="Times New Roman" panose="02020603050405020304" pitchFamily="18" charset="0"/>
              </a:rPr>
              <a:t>="true"/&gt;</a:t>
            </a:r>
          </a:p>
          <a:p>
            <a:pPr marL="0" indent="0">
              <a:spcBef>
                <a:spcPts val="0"/>
              </a:spcBef>
              <a:buNone/>
            </a:pPr>
            <a:r>
              <a:rPr lang="en-US" sz="1400" dirty="0">
                <a:cs typeface="Times New Roman" panose="02020603050405020304" pitchFamily="18" charset="0"/>
              </a:rPr>
              <a:t>		&lt;/option&gt;</a:t>
            </a:r>
          </a:p>
          <a:p>
            <a:pPr marL="0" indent="0">
              <a:spcBef>
                <a:spcPts val="0"/>
              </a:spcBef>
              <a:buNone/>
            </a:pPr>
            <a:r>
              <a:rPr lang="en-US" sz="1400" dirty="0">
                <a:cs typeface="Times New Roman" panose="02020603050405020304" pitchFamily="18" charset="0"/>
              </a:rPr>
              <a:t>		&lt;setting name="</a:t>
            </a:r>
            <a:r>
              <a:rPr lang="en-US" sz="1400" dirty="0" err="1">
                <a:cs typeface="Times New Roman" panose="02020603050405020304" pitchFamily="18" charset="0"/>
              </a:rPr>
              <a:t>console_application</a:t>
            </a:r>
            <a:r>
              <a:rPr lang="en-US" sz="1400" dirty="0">
                <a:cs typeface="Times New Roman" panose="02020603050405020304" pitchFamily="18" charset="0"/>
              </a:rPr>
              <a:t>" value="true"/&gt;</a:t>
            </a:r>
          </a:p>
          <a:p>
            <a:pPr marL="0" indent="0">
              <a:spcBef>
                <a:spcPts val="0"/>
              </a:spcBef>
              <a:buNone/>
            </a:pPr>
            <a:r>
              <a:rPr lang="en-US" sz="1400" dirty="0">
                <a:cs typeface="Times New Roman" panose="02020603050405020304" pitchFamily="18" charset="0"/>
              </a:rPr>
              <a:t>		</a:t>
            </a:r>
            <a:r>
              <a:rPr lang="en-US" sz="1400" dirty="0">
                <a:solidFill>
                  <a:schemeClr val="accent1">
                    <a:lumMod val="75000"/>
                  </a:schemeClr>
                </a:solidFill>
                <a:cs typeface="Times New Roman" panose="02020603050405020304" pitchFamily="18" charset="0"/>
              </a:rPr>
              <a:t>&lt;library name="base" location="$ISE_LIBRARY\library\base\</a:t>
            </a:r>
            <a:r>
              <a:rPr lang="en-US" sz="1400" dirty="0" err="1">
                <a:solidFill>
                  <a:schemeClr val="accent1">
                    <a:lumMod val="75000"/>
                  </a:schemeClr>
                </a:solidFill>
                <a:cs typeface="Times New Roman" panose="02020603050405020304" pitchFamily="18" charset="0"/>
              </a:rPr>
              <a:t>base.ecf</a:t>
            </a:r>
            <a:r>
              <a:rPr lang="en-US" sz="1400" dirty="0">
                <a:solidFill>
                  <a:schemeClr val="accent1">
                    <a:lumMod val="75000"/>
                  </a:schemeClr>
                </a:solidFill>
                <a:cs typeface="Times New Roman" panose="02020603050405020304" pitchFamily="18" charset="0"/>
              </a:rPr>
              <a:t>"/&gt;</a:t>
            </a:r>
          </a:p>
          <a:p>
            <a:pPr marL="0" indent="0">
              <a:spcBef>
                <a:spcPts val="0"/>
              </a:spcBef>
              <a:buNone/>
            </a:pPr>
            <a:r>
              <a:rPr lang="en-US" sz="1400" dirty="0">
                <a:solidFill>
                  <a:schemeClr val="accent1">
                    <a:lumMod val="75000"/>
                  </a:schemeClr>
                </a:solidFill>
                <a:cs typeface="Times New Roman" panose="02020603050405020304" pitchFamily="18" charset="0"/>
              </a:rPr>
              <a:t>		&lt;library name="testing" location="$ISE_LIBRARY\library\testing\</a:t>
            </a:r>
            <a:r>
              <a:rPr lang="en-US" sz="1400" dirty="0" err="1">
                <a:solidFill>
                  <a:schemeClr val="accent1">
                    <a:lumMod val="75000"/>
                  </a:schemeClr>
                </a:solidFill>
                <a:cs typeface="Times New Roman" panose="02020603050405020304" pitchFamily="18" charset="0"/>
              </a:rPr>
              <a:t>testing.ecf</a:t>
            </a:r>
            <a:r>
              <a:rPr lang="en-US" sz="1400" dirty="0">
                <a:solidFill>
                  <a:schemeClr val="accent1">
                    <a:lumMod val="75000"/>
                  </a:schemeClr>
                </a:solidFill>
                <a:cs typeface="Times New Roman" panose="02020603050405020304" pitchFamily="18" charset="0"/>
              </a:rPr>
              <a:t>"/&gt;</a:t>
            </a:r>
          </a:p>
          <a:p>
            <a:pPr marL="0" indent="0">
              <a:spcBef>
                <a:spcPts val="0"/>
              </a:spcBef>
              <a:buNone/>
            </a:pPr>
            <a:r>
              <a:rPr lang="en-US" sz="1400" dirty="0">
                <a:cs typeface="Times New Roman" panose="02020603050405020304" pitchFamily="18" charset="0"/>
              </a:rPr>
              <a:t>		</a:t>
            </a:r>
            <a:r>
              <a:rPr lang="en-US" sz="1400" dirty="0">
                <a:solidFill>
                  <a:srgbClr val="00B050"/>
                </a:solidFill>
                <a:cs typeface="Times New Roman" panose="02020603050405020304" pitchFamily="18" charset="0"/>
              </a:rPr>
              <a:t>&lt;cluster name="</a:t>
            </a:r>
            <a:r>
              <a:rPr lang="en-US" sz="1400" dirty="0" err="1">
                <a:solidFill>
                  <a:srgbClr val="00B050"/>
                </a:solidFill>
                <a:cs typeface="Times New Roman" panose="02020603050405020304" pitchFamily="18" charset="0"/>
              </a:rPr>
              <a:t>eiffel</a:t>
            </a:r>
            <a:r>
              <a:rPr lang="en-US" sz="1400" dirty="0">
                <a:solidFill>
                  <a:srgbClr val="00B050"/>
                </a:solidFill>
                <a:cs typeface="Times New Roman" panose="02020603050405020304" pitchFamily="18" charset="0"/>
              </a:rPr>
              <a:t>-</a:t>
            </a:r>
            <a:r>
              <a:rPr lang="en-US" sz="1400" dirty="0" err="1">
                <a:solidFill>
                  <a:srgbClr val="00B050"/>
                </a:solidFill>
                <a:cs typeface="Times New Roman" panose="02020603050405020304" pitchFamily="18" charset="0"/>
              </a:rPr>
              <a:t>ai</a:t>
            </a:r>
            <a:r>
              <a:rPr lang="en-US" sz="1400" dirty="0">
                <a:solidFill>
                  <a:srgbClr val="00B050"/>
                </a:solidFill>
                <a:cs typeface="Times New Roman" panose="02020603050405020304" pitchFamily="18" charset="0"/>
              </a:rPr>
              <a:t>-search" location=".\"&gt;</a:t>
            </a:r>
          </a:p>
          <a:p>
            <a:pPr marL="0" indent="0">
              <a:spcBef>
                <a:spcPts val="0"/>
              </a:spcBef>
              <a:buNone/>
            </a:pPr>
            <a:r>
              <a:rPr lang="en-US" sz="1400" dirty="0">
                <a:solidFill>
                  <a:srgbClr val="00B050"/>
                </a:solidFill>
                <a:cs typeface="Times New Roman" panose="02020603050405020304" pitchFamily="18" charset="0"/>
              </a:rPr>
              <a:t>			&lt;</a:t>
            </a:r>
            <a:r>
              <a:rPr lang="en-US" sz="1400" dirty="0" err="1">
                <a:solidFill>
                  <a:srgbClr val="00B050"/>
                </a:solidFill>
                <a:cs typeface="Times New Roman" panose="02020603050405020304" pitchFamily="18" charset="0"/>
              </a:rPr>
              <a:t>file_rule</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&lt;exclude&gt;/EIFGENs$&lt;/exclude&gt;</a:t>
            </a:r>
          </a:p>
          <a:p>
            <a:pPr marL="0" indent="0">
              <a:spcBef>
                <a:spcPts val="0"/>
              </a:spcBef>
              <a:buNone/>
            </a:pPr>
            <a:r>
              <a:rPr lang="en-US" sz="1400" dirty="0">
                <a:solidFill>
                  <a:srgbClr val="00B050"/>
                </a:solidFill>
                <a:cs typeface="Times New Roman" panose="02020603050405020304" pitchFamily="18" charset="0"/>
              </a:rPr>
              <a:t>				&lt;exclude&gt;/CVS$&lt;/exclude&gt;</a:t>
            </a:r>
          </a:p>
          <a:p>
            <a:pPr marL="0" indent="0">
              <a:spcBef>
                <a:spcPts val="0"/>
              </a:spcBef>
              <a:buNone/>
            </a:pPr>
            <a:r>
              <a:rPr lang="en-US" sz="1400" dirty="0">
                <a:solidFill>
                  <a:srgbClr val="00B050"/>
                </a:solidFill>
                <a:cs typeface="Times New Roman" panose="02020603050405020304" pitchFamily="18" charset="0"/>
              </a:rPr>
              <a:t>				&lt;exclude&gt;/.</a:t>
            </a:r>
            <a:r>
              <a:rPr lang="en-US" sz="1400" dirty="0" err="1">
                <a:solidFill>
                  <a:srgbClr val="00B050"/>
                </a:solidFill>
                <a:cs typeface="Times New Roman" panose="02020603050405020304" pitchFamily="18" charset="0"/>
              </a:rPr>
              <a:t>svn</a:t>
            </a:r>
            <a:r>
              <a:rPr lang="en-US" sz="1400" dirty="0">
                <a:solidFill>
                  <a:srgbClr val="00B050"/>
                </a:solidFill>
                <a:cs typeface="Times New Roman" panose="02020603050405020304" pitchFamily="18" charset="0"/>
              </a:rPr>
              <a:t>$&lt;/exclude&gt;</a:t>
            </a:r>
          </a:p>
          <a:p>
            <a:pPr marL="0" indent="0">
              <a:spcBef>
                <a:spcPts val="0"/>
              </a:spcBef>
              <a:buNone/>
            </a:pPr>
            <a:r>
              <a:rPr lang="en-US" sz="1400" dirty="0">
                <a:solidFill>
                  <a:srgbClr val="00B050"/>
                </a:solidFill>
                <a:cs typeface="Times New Roman" panose="02020603050405020304" pitchFamily="18" charset="0"/>
              </a:rPr>
              <a:t>			&lt;/</a:t>
            </a:r>
            <a:r>
              <a:rPr lang="en-US" sz="1400" dirty="0" err="1">
                <a:solidFill>
                  <a:srgbClr val="00B050"/>
                </a:solidFill>
                <a:cs typeface="Times New Roman" panose="02020603050405020304" pitchFamily="18" charset="0"/>
              </a:rPr>
              <a:t>file_rule</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name="single-agent-search" location=".\</a:t>
            </a:r>
            <a:r>
              <a:rPr lang="en-US" sz="1400" dirty="0" err="1">
                <a:solidFill>
                  <a:srgbClr val="00B050"/>
                </a:solidFill>
                <a:cs typeface="Times New Roman" panose="02020603050405020304" pitchFamily="18" charset="0"/>
              </a:rPr>
              <a:t>single_agent_search</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name="single-agent-search-engines" location=".\</a:t>
            </a:r>
            <a:r>
              <a:rPr lang="en-US" sz="1400" dirty="0" err="1">
                <a:solidFill>
                  <a:srgbClr val="00B050"/>
                </a:solidFill>
                <a:cs typeface="Times New Roman" panose="02020603050405020304" pitchFamily="18" charset="0"/>
              </a:rPr>
              <a:t>single_agent_search</a:t>
            </a:r>
            <a:r>
              <a:rPr lang="en-US" sz="1400" dirty="0">
                <a:solidFill>
                  <a:srgbClr val="00B050"/>
                </a:solidFill>
                <a:cs typeface="Times New Roman" panose="02020603050405020304" pitchFamily="18" charset="0"/>
              </a:rPr>
              <a:t>\</a:t>
            </a:r>
            <a:r>
              <a:rPr lang="en-US" sz="1400" dirty="0" err="1">
                <a:solidFill>
                  <a:srgbClr val="00B050"/>
                </a:solidFill>
                <a:cs typeface="Times New Roman" panose="02020603050405020304" pitchFamily="18" charset="0"/>
              </a:rPr>
              <a:t>single_agent_search_engines</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name="single-agent-search-examples" location=".\</a:t>
            </a:r>
            <a:r>
              <a:rPr lang="en-US" sz="1400" dirty="0" err="1">
                <a:solidFill>
                  <a:srgbClr val="00B050"/>
                </a:solidFill>
                <a:cs typeface="Times New Roman" panose="02020603050405020304" pitchFamily="18" charset="0"/>
              </a:rPr>
              <a:t>single_agent_search_examples</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name="adversary-search" location=".\</a:t>
            </a:r>
            <a:r>
              <a:rPr lang="en-US" sz="1400" dirty="0" err="1">
                <a:solidFill>
                  <a:srgbClr val="00B050"/>
                </a:solidFill>
                <a:cs typeface="Times New Roman" panose="02020603050405020304" pitchFamily="18" charset="0"/>
              </a:rPr>
              <a:t>adversary_search</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name="adversary-search-engines" location=".\</a:t>
            </a:r>
            <a:r>
              <a:rPr lang="en-US" sz="1400" dirty="0" err="1">
                <a:solidFill>
                  <a:srgbClr val="00B050"/>
                </a:solidFill>
                <a:cs typeface="Times New Roman" panose="02020603050405020304" pitchFamily="18" charset="0"/>
              </a:rPr>
              <a:t>adversary_search</a:t>
            </a:r>
            <a:r>
              <a:rPr lang="en-US" sz="1400" dirty="0">
                <a:solidFill>
                  <a:srgbClr val="00B050"/>
                </a:solidFill>
                <a:cs typeface="Times New Roman" panose="02020603050405020304" pitchFamily="18" charset="0"/>
              </a:rPr>
              <a:t>\</a:t>
            </a:r>
            <a:r>
              <a:rPr lang="en-US" sz="1400" dirty="0" err="1">
                <a:solidFill>
                  <a:srgbClr val="00B050"/>
                </a:solidFill>
                <a:cs typeface="Times New Roman" panose="02020603050405020304" pitchFamily="18" charset="0"/>
              </a:rPr>
              <a:t>adversary_search_engines</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 name="adversary-search-examples" location=".\</a:t>
            </a:r>
            <a:r>
              <a:rPr lang="en-US" sz="1400" dirty="0" err="1">
                <a:solidFill>
                  <a:srgbClr val="00B050"/>
                </a:solidFill>
                <a:cs typeface="Times New Roman" panose="02020603050405020304" pitchFamily="18" charset="0"/>
              </a:rPr>
              <a:t>adversary_search_examples</a:t>
            </a:r>
            <a:r>
              <a:rPr lang="en-US" sz="1400" dirty="0">
                <a:solidFill>
                  <a:srgbClr val="00B050"/>
                </a:solidFill>
                <a:cs typeface="Times New Roman" panose="02020603050405020304" pitchFamily="18" charset="0"/>
              </a:rPr>
              <a:t>\"/&gt;</a:t>
            </a:r>
          </a:p>
          <a:p>
            <a:pPr marL="0" indent="0">
              <a:spcBef>
                <a:spcPts val="0"/>
              </a:spcBef>
              <a:buNone/>
            </a:pPr>
            <a:r>
              <a:rPr lang="en-US" sz="1400" dirty="0">
                <a:solidFill>
                  <a:srgbClr val="00B050"/>
                </a:solidFill>
                <a:cs typeface="Times New Roman" panose="02020603050405020304" pitchFamily="18" charset="0"/>
              </a:rPr>
              <a:t>		&lt;/cluster&gt;</a:t>
            </a:r>
          </a:p>
          <a:p>
            <a:pPr marL="0" indent="0">
              <a:spcBef>
                <a:spcPts val="0"/>
              </a:spcBef>
              <a:buNone/>
            </a:pPr>
            <a:r>
              <a:rPr lang="en-US" sz="1400" dirty="0">
                <a:cs typeface="Times New Roman" panose="02020603050405020304" pitchFamily="18" charset="0"/>
              </a:rPr>
              <a:t>	&lt;/target&gt;</a:t>
            </a:r>
          </a:p>
          <a:p>
            <a:pPr marL="0" indent="0">
              <a:spcBef>
                <a:spcPts val="0"/>
              </a:spcBef>
              <a:buNone/>
            </a:pPr>
            <a:r>
              <a:rPr lang="en-US" sz="1400" dirty="0">
                <a:cs typeface="Times New Roman" panose="02020603050405020304" pitchFamily="18" charset="0"/>
              </a:rPr>
              <a:t>&lt;/system</a:t>
            </a:r>
            <a:r>
              <a:rPr lang="en-US" sz="1400" dirty="0" smtClean="0">
                <a:cs typeface="Times New Roman" panose="02020603050405020304" pitchFamily="18" charset="0"/>
              </a:rPr>
              <a:t>&gt;</a:t>
            </a:r>
            <a:endParaRPr lang="en-US" sz="1400" dirty="0">
              <a:cs typeface="Times New Roman" panose="02020603050405020304" pitchFamily="18" charset="0"/>
            </a:endParaRPr>
          </a:p>
        </p:txBody>
      </p:sp>
    </p:spTree>
    <p:extLst>
      <p:ext uri="{BB962C8B-B14F-4D97-AF65-F5344CB8AC3E}">
        <p14:creationId xmlns:p14="http://schemas.microsoft.com/office/powerpoint/2010/main" val="327412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592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MVC Pattern</a:t>
            </a:r>
            <a:endParaRPr lang="it-IT" dirty="0"/>
          </a:p>
        </p:txBody>
      </p:sp>
      <p:sp>
        <p:nvSpPr>
          <p:cNvPr id="3" name="Content Placeholder 2"/>
          <p:cNvSpPr>
            <a:spLocks noGrp="1"/>
          </p:cNvSpPr>
          <p:nvPr>
            <p:ph idx="1"/>
          </p:nvPr>
        </p:nvSpPr>
        <p:spPr>
          <a:xfrm>
            <a:off x="838200" y="1825625"/>
            <a:ext cx="4173747" cy="4351338"/>
          </a:xfrm>
        </p:spPr>
        <p:txBody>
          <a:bodyPr/>
          <a:lstStyle/>
          <a:p>
            <a:r>
              <a:rPr lang="en-US" dirty="0" smtClean="0"/>
              <a:t>Simple Application</a:t>
            </a:r>
          </a:p>
          <a:p>
            <a:r>
              <a:rPr lang="en-US" dirty="0" smtClean="0"/>
              <a:t>Easy job division</a:t>
            </a:r>
          </a:p>
          <a:p>
            <a:r>
              <a:rPr lang="en-US" dirty="0" smtClean="0"/>
              <a:t>Already used</a:t>
            </a:r>
          </a:p>
          <a:p>
            <a:r>
              <a:rPr lang="en-US" dirty="0" smtClean="0"/>
              <a:t>Common approach</a:t>
            </a:r>
          </a:p>
          <a:p>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353" y="1690688"/>
            <a:ext cx="6393180" cy="3695700"/>
          </a:xfrm>
          <a:prstGeom prst="rect">
            <a:avLst/>
          </a:prstGeom>
        </p:spPr>
      </p:pic>
    </p:spTree>
    <p:extLst>
      <p:ext uri="{BB962C8B-B14F-4D97-AF65-F5344CB8AC3E}">
        <p14:creationId xmlns:p14="http://schemas.microsoft.com/office/powerpoint/2010/main" val="3749326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872" y="1864813"/>
            <a:ext cx="9218762" cy="4326158"/>
          </a:xfrm>
          <a:prstGeom prst="rect">
            <a:avLst/>
          </a:prstGeom>
        </p:spPr>
      </p:pic>
      <p:sp>
        <p:nvSpPr>
          <p:cNvPr id="4" name="Text Placeholder 3"/>
          <p:cNvSpPr>
            <a:spLocks noGrp="1"/>
          </p:cNvSpPr>
          <p:nvPr>
            <p:ph type="body" sz="half" idx="2"/>
          </p:nvPr>
        </p:nvSpPr>
        <p:spPr>
          <a:xfrm>
            <a:off x="855453" y="1299783"/>
            <a:ext cx="10478069" cy="1130061"/>
          </a:xfrm>
        </p:spPr>
        <p:txBody>
          <a:bodyPr>
            <a:noAutofit/>
          </a:bodyPr>
          <a:lstStyle/>
          <a:p>
            <a:r>
              <a:rPr lang="en-US" sz="2000" dirty="0" smtClean="0"/>
              <a:t>The State Pattern is used to filter different set of commands: Main Menu, Solitaire and Adversary</a:t>
            </a:r>
            <a:endParaRPr lang="it-IT" sz="2000" dirty="0"/>
          </a:p>
        </p:txBody>
      </p:sp>
      <p:sp>
        <p:nvSpPr>
          <p:cNvPr id="9" name="Title 1"/>
          <p:cNvSpPr>
            <a:spLocks noGrp="1"/>
          </p:cNvSpPr>
          <p:nvPr>
            <p:ph type="title"/>
          </p:nvPr>
        </p:nvSpPr>
        <p:spPr>
          <a:xfrm>
            <a:off x="855453" y="175345"/>
            <a:ext cx="10515600" cy="816694"/>
          </a:xfrm>
        </p:spPr>
        <p:txBody>
          <a:bodyPr>
            <a:normAutofit/>
          </a:bodyPr>
          <a:lstStyle/>
          <a:p>
            <a:pPr algn="ctr"/>
            <a:r>
              <a:rPr lang="en-US" sz="4400" dirty="0" smtClean="0"/>
              <a:t>View - Controller</a:t>
            </a:r>
            <a:endParaRPr lang="it-IT" sz="4400" dirty="0"/>
          </a:p>
        </p:txBody>
      </p:sp>
      <p:sp>
        <p:nvSpPr>
          <p:cNvPr id="10" name="Rectangle 9"/>
          <p:cNvSpPr/>
          <p:nvPr/>
        </p:nvSpPr>
        <p:spPr>
          <a:xfrm>
            <a:off x="1604513" y="2227123"/>
            <a:ext cx="2199736" cy="1278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10"/>
          <p:cNvSpPr/>
          <p:nvPr/>
        </p:nvSpPr>
        <p:spPr>
          <a:xfrm>
            <a:off x="7812656" y="2808658"/>
            <a:ext cx="2754701" cy="1862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ctangle 11"/>
          <p:cNvSpPr/>
          <p:nvPr/>
        </p:nvSpPr>
        <p:spPr>
          <a:xfrm>
            <a:off x="5013385" y="2930929"/>
            <a:ext cx="1473679" cy="183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812655" y="2587278"/>
            <a:ext cx="2754701" cy="1862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396" y="5517599"/>
            <a:ext cx="3741420" cy="929640"/>
          </a:xfrm>
          <a:prstGeom prst="rect">
            <a:avLst/>
          </a:prstGeom>
          <a:ln>
            <a:solidFill>
              <a:srgbClr val="FF0000"/>
            </a:solidFill>
          </a:ln>
        </p:spPr>
      </p:pic>
      <p:cxnSp>
        <p:nvCxnSpPr>
          <p:cNvPr id="15" name="Straight Arrow Connector 14"/>
          <p:cNvCxnSpPr/>
          <p:nvPr/>
        </p:nvCxnSpPr>
        <p:spPr>
          <a:xfrm>
            <a:off x="10567356" y="2930929"/>
            <a:ext cx="586599" cy="2586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9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84640" y="1106770"/>
            <a:ext cx="7857226" cy="508957"/>
          </a:xfrm>
        </p:spPr>
        <p:txBody>
          <a:bodyPr>
            <a:noAutofit/>
          </a:bodyPr>
          <a:lstStyle/>
          <a:p>
            <a:r>
              <a:rPr lang="en-US" sz="2000" dirty="0" smtClean="0"/>
              <a:t>Command Pattern is used to translate View messages into Model features</a:t>
            </a:r>
            <a:endParaRPr lang="it-IT" sz="2000" dirty="0"/>
          </a:p>
        </p:txBody>
      </p:sp>
      <p:sp>
        <p:nvSpPr>
          <p:cNvPr id="9" name="Title 1"/>
          <p:cNvSpPr>
            <a:spLocks noGrp="1"/>
          </p:cNvSpPr>
          <p:nvPr>
            <p:ph type="title"/>
          </p:nvPr>
        </p:nvSpPr>
        <p:spPr>
          <a:xfrm>
            <a:off x="855453" y="175345"/>
            <a:ext cx="10515600" cy="816694"/>
          </a:xfrm>
        </p:spPr>
        <p:txBody>
          <a:bodyPr>
            <a:normAutofit/>
          </a:bodyPr>
          <a:lstStyle/>
          <a:p>
            <a:pPr algn="ctr"/>
            <a:r>
              <a:rPr lang="en-US" sz="4400" dirty="0" smtClean="0"/>
              <a:t>Controller - Model</a:t>
            </a:r>
            <a:endParaRPr lang="it-IT" sz="4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98" y="1615727"/>
            <a:ext cx="9382310" cy="5127542"/>
          </a:xfrm>
          <a:prstGeom prst="rect">
            <a:avLst/>
          </a:prstGeom>
        </p:spPr>
      </p:pic>
      <p:sp>
        <p:nvSpPr>
          <p:cNvPr id="12" name="TextBox 11"/>
          <p:cNvSpPr txBox="1"/>
          <p:nvPr/>
        </p:nvSpPr>
        <p:spPr>
          <a:xfrm>
            <a:off x="2070340" y="3757023"/>
            <a:ext cx="1882715" cy="338554"/>
          </a:xfrm>
          <a:prstGeom prst="rect">
            <a:avLst/>
          </a:prstGeom>
          <a:solidFill>
            <a:schemeClr val="accent4"/>
          </a:solidFill>
          <a:ln w="19050">
            <a:solidFill>
              <a:srgbClr val="FF0000"/>
            </a:solidFill>
          </a:ln>
        </p:spPr>
        <p:txBody>
          <a:bodyPr wrap="square" rtlCol="0">
            <a:spAutoFit/>
          </a:bodyPr>
          <a:lstStyle/>
          <a:p>
            <a:r>
              <a:rPr lang="en-US" sz="1600" dirty="0" smtClean="0"/>
              <a:t>COMMAN_QUEUE</a:t>
            </a:r>
            <a:endParaRPr lang="it-IT" sz="1600" dirty="0"/>
          </a:p>
        </p:txBody>
      </p:sp>
      <p:sp>
        <p:nvSpPr>
          <p:cNvPr id="13" name="TextBox 12"/>
          <p:cNvSpPr txBox="1"/>
          <p:nvPr/>
        </p:nvSpPr>
        <p:spPr>
          <a:xfrm>
            <a:off x="7381336" y="3150299"/>
            <a:ext cx="1882715" cy="338554"/>
          </a:xfrm>
          <a:prstGeom prst="rect">
            <a:avLst/>
          </a:prstGeom>
          <a:solidFill>
            <a:schemeClr val="accent4"/>
          </a:solidFill>
          <a:ln w="19050">
            <a:solidFill>
              <a:srgbClr val="FF0000"/>
            </a:solidFill>
          </a:ln>
        </p:spPr>
        <p:txBody>
          <a:bodyPr wrap="square" rtlCol="0">
            <a:spAutoFit/>
          </a:bodyPr>
          <a:lstStyle/>
          <a:p>
            <a:r>
              <a:rPr lang="en-US" sz="1600" dirty="0" smtClean="0"/>
              <a:t>COMMAN_QUEUE</a:t>
            </a:r>
            <a:endParaRPr lang="it-IT" sz="1600" dirty="0"/>
          </a:p>
        </p:txBody>
      </p:sp>
      <p:sp>
        <p:nvSpPr>
          <p:cNvPr id="2" name="Rectangle 1"/>
          <p:cNvSpPr/>
          <p:nvPr/>
        </p:nvSpPr>
        <p:spPr>
          <a:xfrm>
            <a:off x="7134044" y="2124684"/>
            <a:ext cx="2225615" cy="94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ctangle 7"/>
          <p:cNvSpPr/>
          <p:nvPr/>
        </p:nvSpPr>
        <p:spPr>
          <a:xfrm>
            <a:off x="957532" y="2083065"/>
            <a:ext cx="2363638" cy="1563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10"/>
          <p:cNvSpPr/>
          <p:nvPr/>
        </p:nvSpPr>
        <p:spPr>
          <a:xfrm>
            <a:off x="3697855" y="2036487"/>
            <a:ext cx="2392394" cy="473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456" y="1887908"/>
            <a:ext cx="2321154" cy="703013"/>
          </a:xfrm>
          <a:prstGeom prst="rect">
            <a:avLst/>
          </a:prstGeom>
          <a:ln w="38100">
            <a:solidFill>
              <a:srgbClr val="FF0000"/>
            </a:solidFill>
          </a:ln>
        </p:spPr>
      </p:pic>
    </p:spTree>
    <p:extLst>
      <p:ext uri="{BB962C8B-B14F-4D97-AF65-F5344CB8AC3E}">
        <p14:creationId xmlns:p14="http://schemas.microsoft.com/office/powerpoint/2010/main" val="2356819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81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Adversary Game</a:t>
            </a:r>
            <a:endParaRPr lang="it-IT" dirty="0"/>
          </a:p>
        </p:txBody>
      </p:sp>
    </p:spTree>
    <p:extLst>
      <p:ext uri="{BB962C8B-B14F-4D97-AF65-F5344CB8AC3E}">
        <p14:creationId xmlns:p14="http://schemas.microsoft.com/office/powerpoint/2010/main" val="109452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35170"/>
          </a:xfrm>
        </p:spPr>
        <p:txBody>
          <a:bodyPr/>
          <a:lstStyle/>
          <a:p>
            <a:pPr algn="ctr"/>
            <a:r>
              <a:rPr lang="en-US" dirty="0" smtClean="0"/>
              <a:t>Heuristic function</a:t>
            </a:r>
            <a:endParaRPr lang="it-IT" dirty="0"/>
          </a:p>
        </p:txBody>
      </p:sp>
      <p:sp>
        <p:nvSpPr>
          <p:cNvPr id="3" name="Content Placeholder 2"/>
          <p:cNvSpPr>
            <a:spLocks noGrp="1"/>
          </p:cNvSpPr>
          <p:nvPr>
            <p:ph idx="1"/>
          </p:nvPr>
        </p:nvSpPr>
        <p:spPr>
          <a:xfrm>
            <a:off x="5237672" y="1035171"/>
            <a:ext cx="6485626" cy="4351338"/>
          </a:xfrm>
        </p:spPr>
        <p:txBody>
          <a:bodyPr>
            <a:normAutofit fontScale="92500" lnSpcReduction="20000"/>
          </a:bodyPr>
          <a:lstStyle/>
          <a:p>
            <a:r>
              <a:rPr lang="en-US" dirty="0" smtClean="0"/>
              <a:t>H0: First valid move (furthest valid bin from my home)</a:t>
            </a:r>
          </a:p>
          <a:p>
            <a:r>
              <a:rPr lang="en-US" dirty="0" smtClean="0"/>
              <a:t>H1: How far ahead of my opponent I am </a:t>
            </a:r>
            <a:r>
              <a:rPr lang="it-IT" dirty="0"/>
              <a:t>(My Mancala – Opponent’s Mancala) </a:t>
            </a:r>
            <a:endParaRPr lang="en-US" dirty="0" smtClean="0"/>
          </a:p>
          <a:p>
            <a:r>
              <a:rPr lang="en-US" dirty="0" smtClean="0"/>
              <a:t>H2: How close I am to winning (&gt; half) </a:t>
            </a:r>
          </a:p>
          <a:p>
            <a:r>
              <a:rPr lang="en-US" dirty="0" smtClean="0"/>
              <a:t>H3: How close opponent is to winning (&gt; half) </a:t>
            </a:r>
          </a:p>
          <a:p>
            <a:r>
              <a:rPr lang="en-US" dirty="0" smtClean="0"/>
              <a:t>H4: Number of stones close to my home </a:t>
            </a:r>
          </a:p>
          <a:p>
            <a:r>
              <a:rPr lang="en-US" dirty="0" smtClean="0"/>
              <a:t>H5: Number of stones far away from my home </a:t>
            </a:r>
          </a:p>
          <a:p>
            <a:r>
              <a:rPr lang="en-US" dirty="0" smtClean="0"/>
              <a:t>H6: Number of stones in middle of board (neither close nor far from home) </a:t>
            </a:r>
          </a:p>
          <a:p>
            <a:endParaRPr lang="it-I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54" y="1035171"/>
            <a:ext cx="4972718" cy="3266393"/>
          </a:xfrm>
          <a:prstGeom prst="rect">
            <a:avLst/>
          </a:prstGeom>
        </p:spPr>
      </p:pic>
      <p:sp>
        <p:nvSpPr>
          <p:cNvPr id="6" name="TextBox 5"/>
          <p:cNvSpPr txBox="1"/>
          <p:nvPr/>
        </p:nvSpPr>
        <p:spPr>
          <a:xfrm>
            <a:off x="258792" y="4580626"/>
            <a:ext cx="4978880" cy="923330"/>
          </a:xfrm>
          <a:prstGeom prst="rect">
            <a:avLst/>
          </a:prstGeom>
          <a:noFill/>
        </p:spPr>
        <p:txBody>
          <a:bodyPr wrap="square" rtlCol="0">
            <a:spAutoFit/>
          </a:bodyPr>
          <a:lstStyle/>
          <a:p>
            <a:r>
              <a:rPr lang="en-US" dirty="0" smtClean="0"/>
              <a:t>Source: </a:t>
            </a:r>
            <a:r>
              <a:rPr lang="en-US" dirty="0" smtClean="0">
                <a:hlinkClick r:id="rId3"/>
              </a:rPr>
              <a:t>www.ittc.ku.edu/publications/documents/Gifford_ITTC-FY2009-TR-03050-03.pdf</a:t>
            </a:r>
            <a:endParaRPr lang="it-IT" dirty="0"/>
          </a:p>
        </p:txBody>
      </p:sp>
      <p:sp>
        <p:nvSpPr>
          <p:cNvPr id="8" name="TextBox 7"/>
          <p:cNvSpPr txBox="1"/>
          <p:nvPr/>
        </p:nvSpPr>
        <p:spPr>
          <a:xfrm>
            <a:off x="1043795" y="5665571"/>
            <a:ext cx="9445925" cy="584775"/>
          </a:xfrm>
          <a:prstGeom prst="rect">
            <a:avLst/>
          </a:prstGeom>
          <a:noFill/>
        </p:spPr>
        <p:txBody>
          <a:bodyPr wrap="square" rtlCol="0">
            <a:spAutoFit/>
          </a:bodyPr>
          <a:lstStyle/>
          <a:p>
            <a:r>
              <a:rPr lang="en-US" sz="3200" dirty="0" smtClean="0"/>
              <a:t>Result: H1, H3 and H2 were the best Heuristics in order</a:t>
            </a:r>
            <a:endParaRPr lang="it-IT" sz="3200" dirty="0"/>
          </a:p>
        </p:txBody>
      </p:sp>
    </p:spTree>
    <p:extLst>
      <p:ext uri="{BB962C8B-B14F-4D97-AF65-F5344CB8AC3E}">
        <p14:creationId xmlns:p14="http://schemas.microsoft.com/office/powerpoint/2010/main" val="179733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65" y="902395"/>
            <a:ext cx="5425440" cy="5120640"/>
          </a:xfrm>
          <a:prstGeom prst="rect">
            <a:avLst/>
          </a:prstGeom>
        </p:spPr>
      </p:pic>
      <p:sp>
        <p:nvSpPr>
          <p:cNvPr id="2" name="Title 1"/>
          <p:cNvSpPr>
            <a:spLocks noGrp="1"/>
          </p:cNvSpPr>
          <p:nvPr>
            <p:ph type="title"/>
          </p:nvPr>
        </p:nvSpPr>
        <p:spPr>
          <a:xfrm>
            <a:off x="838200" y="1"/>
            <a:ext cx="10515600" cy="1035170"/>
          </a:xfrm>
        </p:spPr>
        <p:txBody>
          <a:bodyPr/>
          <a:lstStyle/>
          <a:p>
            <a:pPr algn="ctr"/>
            <a:r>
              <a:rPr lang="en-US" dirty="0" smtClean="0"/>
              <a:t>Heuristic function</a:t>
            </a:r>
            <a:endParaRPr lang="it-IT" dirty="0"/>
          </a:p>
        </p:txBody>
      </p:sp>
      <p:sp>
        <p:nvSpPr>
          <p:cNvPr id="3" name="Content Placeholder 2"/>
          <p:cNvSpPr>
            <a:spLocks noGrp="1"/>
          </p:cNvSpPr>
          <p:nvPr>
            <p:ph idx="1"/>
          </p:nvPr>
        </p:nvSpPr>
        <p:spPr>
          <a:xfrm>
            <a:off x="6096000" y="1166367"/>
            <a:ext cx="5952226" cy="4839416"/>
          </a:xfrm>
        </p:spPr>
        <p:txBody>
          <a:bodyPr>
            <a:normAutofit lnSpcReduction="10000"/>
          </a:bodyPr>
          <a:lstStyle/>
          <a:p>
            <a:r>
              <a:rPr lang="en-US" dirty="0" smtClean="0"/>
              <a:t>H1: How far ahead of my opponent I am </a:t>
            </a:r>
            <a:r>
              <a:rPr lang="it-IT" dirty="0"/>
              <a:t>(My Mancala – Opponent’s Mancala) </a:t>
            </a:r>
            <a:endParaRPr lang="en-US" dirty="0" smtClean="0"/>
          </a:p>
          <a:p>
            <a:r>
              <a:rPr lang="en-US" dirty="0" smtClean="0"/>
              <a:t>H2: How close I am to winning (&gt; half)</a:t>
            </a:r>
          </a:p>
          <a:p>
            <a:r>
              <a:rPr lang="en-US" dirty="0" smtClean="0"/>
              <a:t>M1: How much can I eat (Doubled)</a:t>
            </a:r>
          </a:p>
          <a:p>
            <a:r>
              <a:rPr lang="en-US" dirty="0" smtClean="0"/>
              <a:t>M2: I have an additional turn</a:t>
            </a:r>
          </a:p>
          <a:p>
            <a:r>
              <a:rPr lang="en-US" dirty="0" smtClean="0"/>
              <a:t>H3: How close opponent is to winning (&gt; half) </a:t>
            </a:r>
          </a:p>
          <a:p>
            <a:r>
              <a:rPr lang="en-US" dirty="0" smtClean="0"/>
              <a:t>M3: How much can my opponent eat</a:t>
            </a:r>
          </a:p>
          <a:p>
            <a:r>
              <a:rPr lang="en-US" dirty="0" smtClean="0"/>
              <a:t>M4: My opponent has an additional turn</a:t>
            </a:r>
          </a:p>
          <a:p>
            <a:endParaRPr lang="it-IT" dirty="0"/>
          </a:p>
        </p:txBody>
      </p:sp>
      <p:cxnSp>
        <p:nvCxnSpPr>
          <p:cNvPr id="11" name="Straight Arrow Connector 10"/>
          <p:cNvCxnSpPr/>
          <p:nvPr/>
        </p:nvCxnSpPr>
        <p:spPr>
          <a:xfrm flipH="1">
            <a:off x="5236234" y="1388853"/>
            <a:ext cx="940279" cy="11214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94694" y="2518913"/>
            <a:ext cx="1181820" cy="1811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628305" y="2907102"/>
            <a:ext cx="548208" cy="690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454770" y="3157268"/>
            <a:ext cx="721744" cy="2674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08430" y="3930231"/>
            <a:ext cx="1268084" cy="5382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555411" y="4675517"/>
            <a:ext cx="621103" cy="431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5454770" y="4977442"/>
            <a:ext cx="721744" cy="2467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57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00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Members</a:t>
            </a:r>
            <a:endParaRPr lang="it-IT" dirty="0"/>
          </a:p>
        </p:txBody>
      </p:sp>
      <p:sp>
        <p:nvSpPr>
          <p:cNvPr id="3" name="Text Placeholder 2"/>
          <p:cNvSpPr>
            <a:spLocks noGrp="1"/>
          </p:cNvSpPr>
          <p:nvPr>
            <p:ph type="body" idx="1"/>
          </p:nvPr>
        </p:nvSpPr>
        <p:spPr/>
        <p:txBody>
          <a:bodyPr/>
          <a:lstStyle/>
          <a:p>
            <a:r>
              <a:rPr lang="en-US" dirty="0" smtClean="0"/>
              <a:t>Team Milan 4</a:t>
            </a:r>
          </a:p>
        </p:txBody>
      </p:sp>
      <p:sp>
        <p:nvSpPr>
          <p:cNvPr id="4" name="Content Placeholder 3"/>
          <p:cNvSpPr>
            <a:spLocks noGrp="1"/>
          </p:cNvSpPr>
          <p:nvPr>
            <p:ph sz="half" idx="2"/>
          </p:nvPr>
        </p:nvSpPr>
        <p:spPr/>
        <p:txBody>
          <a:bodyPr/>
          <a:lstStyle/>
          <a:p>
            <a:pPr marL="342900" indent="-342900"/>
            <a:r>
              <a:rPr lang="en-US" dirty="0" err="1" smtClean="0"/>
              <a:t>Fabrizio</a:t>
            </a:r>
            <a:r>
              <a:rPr lang="en-US" dirty="0" smtClean="0"/>
              <a:t> </a:t>
            </a:r>
            <a:r>
              <a:rPr lang="en-US" dirty="0" err="1" smtClean="0"/>
              <a:t>Frasca</a:t>
            </a:r>
            <a:endParaRPr lang="en-US" dirty="0" smtClean="0"/>
          </a:p>
          <a:p>
            <a:pPr marL="342900" indent="-342900"/>
            <a:r>
              <a:rPr lang="en-US" dirty="0" smtClean="0"/>
              <a:t>Luca </a:t>
            </a:r>
            <a:r>
              <a:rPr lang="en-US" dirty="0" err="1" smtClean="0"/>
              <a:t>Massaron</a:t>
            </a:r>
            <a:endParaRPr lang="en-US" dirty="0" smtClean="0"/>
          </a:p>
          <a:p>
            <a:pPr marL="342900" indent="-342900"/>
            <a:r>
              <a:rPr lang="it-IT" dirty="0" smtClean="0"/>
              <a:t>Calin Liviu Razvan</a:t>
            </a:r>
          </a:p>
          <a:p>
            <a:pPr marL="342900" indent="-342900"/>
            <a:r>
              <a:rPr lang="en-US" dirty="0" smtClean="0"/>
              <a:t>Alberto Fontana</a:t>
            </a:r>
          </a:p>
          <a:p>
            <a:endParaRPr lang="it-IT" dirty="0"/>
          </a:p>
        </p:txBody>
      </p:sp>
      <p:sp>
        <p:nvSpPr>
          <p:cNvPr id="5" name="Text Placeholder 4"/>
          <p:cNvSpPr>
            <a:spLocks noGrp="1"/>
          </p:cNvSpPr>
          <p:nvPr>
            <p:ph type="body" sz="quarter" idx="3"/>
          </p:nvPr>
        </p:nvSpPr>
        <p:spPr/>
        <p:txBody>
          <a:bodyPr/>
          <a:lstStyle/>
          <a:p>
            <a:r>
              <a:rPr lang="en-US" dirty="0" smtClean="0"/>
              <a:t>Team Rio Cuarto 7</a:t>
            </a:r>
          </a:p>
        </p:txBody>
      </p:sp>
      <p:sp>
        <p:nvSpPr>
          <p:cNvPr id="6" name="Content Placeholder 5"/>
          <p:cNvSpPr>
            <a:spLocks noGrp="1"/>
          </p:cNvSpPr>
          <p:nvPr>
            <p:ph sz="quarter" idx="4"/>
          </p:nvPr>
        </p:nvSpPr>
        <p:spPr/>
        <p:txBody>
          <a:bodyPr/>
          <a:lstStyle/>
          <a:p>
            <a:pPr marL="342900" indent="-342900"/>
            <a:r>
              <a:rPr lang="en-US" dirty="0" err="1" smtClean="0"/>
              <a:t>Demian</a:t>
            </a:r>
            <a:r>
              <a:rPr lang="en-US" dirty="0" smtClean="0"/>
              <a:t> Romero</a:t>
            </a:r>
          </a:p>
          <a:p>
            <a:pPr marL="342900" indent="-342900"/>
            <a:r>
              <a:rPr lang="en-US" dirty="0" smtClean="0"/>
              <a:t>Romina Miranda</a:t>
            </a:r>
          </a:p>
          <a:p>
            <a:endParaRPr lang="it-IT" dirty="0"/>
          </a:p>
        </p:txBody>
      </p:sp>
    </p:spTree>
    <p:extLst>
      <p:ext uri="{BB962C8B-B14F-4D97-AF65-F5344CB8AC3E}">
        <p14:creationId xmlns:p14="http://schemas.microsoft.com/office/powerpoint/2010/main" val="619616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451230" y="1751162"/>
            <a:ext cx="3140015" cy="1181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p:cNvSpPr>
            <a:spLocks noGrp="1"/>
          </p:cNvSpPr>
          <p:nvPr>
            <p:ph type="title"/>
          </p:nvPr>
        </p:nvSpPr>
        <p:spPr>
          <a:xfrm>
            <a:off x="838200" y="218476"/>
            <a:ext cx="10515600" cy="1325563"/>
          </a:xfrm>
        </p:spPr>
        <p:txBody>
          <a:bodyPr/>
          <a:lstStyle/>
          <a:p>
            <a:pPr algn="ctr"/>
            <a:r>
              <a:rPr lang="en-US" dirty="0" smtClean="0"/>
              <a:t>Group 7 Bugs</a:t>
            </a:r>
            <a:endParaRPr lang="it-IT" dirty="0"/>
          </a:p>
        </p:txBody>
      </p:sp>
      <p:sp>
        <p:nvSpPr>
          <p:cNvPr id="5" name="TextBox 4"/>
          <p:cNvSpPr txBox="1"/>
          <p:nvPr/>
        </p:nvSpPr>
        <p:spPr>
          <a:xfrm>
            <a:off x="4833667" y="2111238"/>
            <a:ext cx="2375140" cy="461665"/>
          </a:xfrm>
          <a:prstGeom prst="rect">
            <a:avLst/>
          </a:prstGeom>
          <a:noFill/>
        </p:spPr>
        <p:txBody>
          <a:bodyPr wrap="square" rtlCol="0">
            <a:spAutoFit/>
          </a:bodyPr>
          <a:lstStyle/>
          <a:p>
            <a:r>
              <a:rPr lang="en-US" sz="2400" dirty="0" smtClean="0"/>
              <a:t>22 Bugs Reported</a:t>
            </a:r>
            <a:endParaRPr lang="it-IT" sz="2400" dirty="0"/>
          </a:p>
        </p:txBody>
      </p:sp>
      <p:sp>
        <p:nvSpPr>
          <p:cNvPr id="7" name="Rounded Rectangle 6"/>
          <p:cNvSpPr/>
          <p:nvPr/>
        </p:nvSpPr>
        <p:spPr>
          <a:xfrm>
            <a:off x="1311215" y="4017034"/>
            <a:ext cx="3140015" cy="11818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TextBox 7"/>
          <p:cNvSpPr txBox="1"/>
          <p:nvPr/>
        </p:nvSpPr>
        <p:spPr>
          <a:xfrm>
            <a:off x="1693652" y="4377110"/>
            <a:ext cx="2375140" cy="461665"/>
          </a:xfrm>
          <a:prstGeom prst="rect">
            <a:avLst/>
          </a:prstGeom>
          <a:noFill/>
        </p:spPr>
        <p:txBody>
          <a:bodyPr wrap="square" rtlCol="0">
            <a:spAutoFit/>
          </a:bodyPr>
          <a:lstStyle/>
          <a:p>
            <a:r>
              <a:rPr lang="en-US" sz="2400" dirty="0" smtClean="0"/>
              <a:t>Only 8 approved</a:t>
            </a:r>
            <a:endParaRPr lang="it-IT" sz="2400" dirty="0"/>
          </a:p>
        </p:txBody>
      </p:sp>
      <p:sp>
        <p:nvSpPr>
          <p:cNvPr id="9" name="Rounded Rectangle 8"/>
          <p:cNvSpPr/>
          <p:nvPr/>
        </p:nvSpPr>
        <p:spPr>
          <a:xfrm>
            <a:off x="7591245" y="4017034"/>
            <a:ext cx="3140015" cy="11818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TextBox 9"/>
          <p:cNvSpPr txBox="1"/>
          <p:nvPr/>
        </p:nvSpPr>
        <p:spPr>
          <a:xfrm>
            <a:off x="8243976" y="4377110"/>
            <a:ext cx="1834552" cy="461665"/>
          </a:xfrm>
          <a:prstGeom prst="rect">
            <a:avLst/>
          </a:prstGeom>
          <a:noFill/>
        </p:spPr>
        <p:txBody>
          <a:bodyPr wrap="square" rtlCol="0">
            <a:spAutoFit/>
          </a:bodyPr>
          <a:lstStyle/>
          <a:p>
            <a:r>
              <a:rPr lang="en-US" sz="2400" dirty="0" smtClean="0"/>
              <a:t>14 Rejected</a:t>
            </a:r>
            <a:endParaRPr lang="it-IT" sz="2400" dirty="0"/>
          </a:p>
        </p:txBody>
      </p:sp>
      <p:cxnSp>
        <p:nvCxnSpPr>
          <p:cNvPr id="12" name="Straight Arrow Connector 11"/>
          <p:cNvCxnSpPr/>
          <p:nvPr/>
        </p:nvCxnSpPr>
        <p:spPr>
          <a:xfrm flipH="1">
            <a:off x="3019245" y="2932981"/>
            <a:ext cx="1500997" cy="101791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591245" y="2932981"/>
            <a:ext cx="1414732" cy="9402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220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542" y="123092"/>
            <a:ext cx="10515600" cy="896815"/>
          </a:xfrm>
        </p:spPr>
        <p:txBody>
          <a:bodyPr/>
          <a:lstStyle/>
          <a:p>
            <a:pPr algn="ctr"/>
            <a:r>
              <a:rPr lang="en-US" dirty="0" smtClean="0"/>
              <a:t>Approved Bugs</a:t>
            </a:r>
            <a:endParaRPr lang="it-IT" dirty="0"/>
          </a:p>
        </p:txBody>
      </p:sp>
      <p:sp>
        <p:nvSpPr>
          <p:cNvPr id="3" name="Content Placeholder 2"/>
          <p:cNvSpPr>
            <a:spLocks noGrp="1"/>
          </p:cNvSpPr>
          <p:nvPr>
            <p:ph sz="half" idx="2"/>
          </p:nvPr>
        </p:nvSpPr>
        <p:spPr>
          <a:xfrm>
            <a:off x="296323" y="1690688"/>
            <a:ext cx="5157787" cy="4318420"/>
          </a:xfrm>
        </p:spPr>
        <p:txBody>
          <a:bodyPr>
            <a:normAutofit/>
          </a:bodyPr>
          <a:lstStyle/>
          <a:p>
            <a:pPr marL="514350" indent="-514350">
              <a:buFont typeface="+mj-lt"/>
              <a:buAutoNum type="arabicPeriod"/>
            </a:pPr>
            <a:endParaRPr lang="it-IT" dirty="0"/>
          </a:p>
          <a:p>
            <a:pPr marL="514350" indent="-514350">
              <a:buFont typeface="+mj-lt"/>
              <a:buAutoNum type="arabicPeriod"/>
            </a:pPr>
            <a:endParaRPr lang="it-IT" dirty="0"/>
          </a:p>
        </p:txBody>
      </p:sp>
      <p:graphicFrame>
        <p:nvGraphicFramePr>
          <p:cNvPr id="10" name="Table 9"/>
          <p:cNvGraphicFramePr>
            <a:graphicFrameLocks noGrp="1"/>
          </p:cNvGraphicFramePr>
          <p:nvPr>
            <p:extLst>
              <p:ext uri="{D42A27DB-BD31-4B8C-83A1-F6EECF244321}">
                <p14:modId xmlns:p14="http://schemas.microsoft.com/office/powerpoint/2010/main" val="2813843152"/>
              </p:ext>
            </p:extLst>
          </p:nvPr>
        </p:nvGraphicFramePr>
        <p:xfrm>
          <a:off x="248225" y="1097544"/>
          <a:ext cx="11804233" cy="5355500"/>
        </p:xfrm>
        <a:graphic>
          <a:graphicData uri="http://schemas.openxmlformats.org/drawingml/2006/table">
            <a:tbl>
              <a:tblPr firstRow="1" bandRow="1">
                <a:tableStyleId>{68D230F3-CF80-4859-8CE7-A43EE81993B5}</a:tableStyleId>
              </a:tblPr>
              <a:tblGrid>
                <a:gridCol w="624796"/>
                <a:gridCol w="5657940"/>
                <a:gridCol w="5521497"/>
              </a:tblGrid>
              <a:tr h="412053">
                <a:tc>
                  <a:txBody>
                    <a:bodyPr/>
                    <a:lstStyle/>
                    <a:p>
                      <a:r>
                        <a:rPr lang="en-US" dirty="0" smtClean="0"/>
                        <a:t>#</a:t>
                      </a:r>
                      <a:endParaRPr lang="it-IT" dirty="0"/>
                    </a:p>
                  </a:txBody>
                  <a:tcPr/>
                </a:tc>
                <a:tc>
                  <a:txBody>
                    <a:bodyPr/>
                    <a:lstStyle/>
                    <a:p>
                      <a:r>
                        <a:rPr lang="en-US" dirty="0" smtClean="0"/>
                        <a:t>Bug</a:t>
                      </a:r>
                      <a:endParaRPr lang="it-IT" dirty="0"/>
                    </a:p>
                  </a:txBody>
                  <a:tcPr/>
                </a:tc>
                <a:tc>
                  <a:txBody>
                    <a:bodyPr/>
                    <a:lstStyle/>
                    <a:p>
                      <a:r>
                        <a:rPr lang="en-US" dirty="0" smtClean="0"/>
                        <a:t>Cause</a:t>
                      </a:r>
                      <a:endParaRPr lang="it-IT" dirty="0"/>
                    </a:p>
                  </a:txBody>
                  <a:tcPr/>
                </a:tc>
              </a:tr>
              <a:tr h="475336">
                <a:tc>
                  <a:txBody>
                    <a:bodyPr/>
                    <a:lstStyle/>
                    <a:p>
                      <a:r>
                        <a:rPr lang="en-US" dirty="0" smtClean="0"/>
                        <a:t>1</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Exception while starting Adversary game with negative depth</a:t>
                      </a:r>
                    </a:p>
                  </a:txBody>
                  <a:tcPr/>
                </a:tc>
                <a:tc>
                  <a:txBody>
                    <a:bodyPr/>
                    <a:lstStyle/>
                    <a:p>
                      <a:r>
                        <a:rPr lang="en-US" dirty="0" smtClean="0"/>
                        <a:t>Due to misunderstanding</a:t>
                      </a:r>
                      <a:r>
                        <a:rPr lang="en-US" baseline="0" dirty="0" smtClean="0"/>
                        <a:t> message feature in VIEW was not working in main menu</a:t>
                      </a:r>
                      <a:endParaRPr lang="it-IT" dirty="0"/>
                    </a:p>
                  </a:txBody>
                  <a:tcPr/>
                </a:tc>
              </a:tr>
              <a:tr h="430823">
                <a:tc>
                  <a:txBody>
                    <a:bodyPr/>
                    <a:lstStyle/>
                    <a:p>
                      <a:r>
                        <a:rPr lang="en-US" dirty="0" smtClean="0"/>
                        <a:t>2</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Exception while starting Adversary game with 0 depth</a:t>
                      </a:r>
                    </a:p>
                  </a:txBody>
                  <a:tcPr/>
                </a:tc>
                <a:tc>
                  <a:txBody>
                    <a:bodyPr/>
                    <a:lstStyle/>
                    <a:p>
                      <a:r>
                        <a:rPr lang="en-US" dirty="0" smtClean="0"/>
                        <a:t>As point</a:t>
                      </a:r>
                      <a:r>
                        <a:rPr lang="en-US" baseline="0" dirty="0" smtClean="0"/>
                        <a:t> 1</a:t>
                      </a:r>
                      <a:endParaRPr lang="it-IT" dirty="0"/>
                    </a:p>
                  </a:txBody>
                  <a:tcPr/>
                </a:tc>
              </a:tr>
              <a:tr h="465992">
                <a:tc>
                  <a:txBody>
                    <a:bodyPr/>
                    <a:lstStyle/>
                    <a:p>
                      <a:r>
                        <a:rPr lang="en-US" dirty="0" smtClean="0"/>
                        <a:t>3</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start Solitaire game with negative depth</a:t>
                      </a:r>
                    </a:p>
                  </a:txBody>
                  <a:tcPr/>
                </a:tc>
                <a:tc>
                  <a:txBody>
                    <a:bodyPr/>
                    <a:lstStyle/>
                    <a:p>
                      <a:r>
                        <a:rPr lang="en-US" dirty="0" smtClean="0"/>
                        <a:t>Was working in Multithread</a:t>
                      </a:r>
                      <a:r>
                        <a:rPr lang="en-US" baseline="0" dirty="0" smtClean="0"/>
                        <a:t> but after switching to Single thread there was an error adapting the code because was not performed by the class developer</a:t>
                      </a:r>
                      <a:endParaRPr lang="it-IT" dirty="0"/>
                    </a:p>
                  </a:txBody>
                  <a:tcPr/>
                </a:tc>
              </a:tr>
              <a:tr h="413238">
                <a:tc>
                  <a:txBody>
                    <a:bodyPr/>
                    <a:lstStyle/>
                    <a:p>
                      <a:r>
                        <a:rPr lang="en-US" dirty="0" smtClean="0"/>
                        <a:t>4</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start Solitaire game with negative step</a:t>
                      </a:r>
                    </a:p>
                  </a:txBody>
                  <a:tcPr/>
                </a:tc>
                <a:tc>
                  <a:txBody>
                    <a:bodyPr/>
                    <a:lstStyle/>
                    <a:p>
                      <a:r>
                        <a:rPr lang="en-US" dirty="0" smtClean="0"/>
                        <a:t>As point 3</a:t>
                      </a:r>
                      <a:endParaRPr lang="it-IT" dirty="0"/>
                    </a:p>
                  </a:txBody>
                  <a:tcPr/>
                </a:tc>
              </a:tr>
              <a:tr h="534877">
                <a:tc>
                  <a:txBody>
                    <a:bodyPr/>
                    <a:lstStyle/>
                    <a:p>
                      <a:r>
                        <a:rPr lang="en-US" dirty="0" smtClean="0"/>
                        <a:t>5</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 values not shown in Adversary game</a:t>
                      </a:r>
                    </a:p>
                  </a:txBody>
                  <a:tcPr/>
                </a:tc>
                <a:tc>
                  <a:txBody>
                    <a:bodyPr/>
                    <a:lstStyle/>
                    <a:p>
                      <a:r>
                        <a:rPr lang="en-US" dirty="0" smtClean="0"/>
                        <a:t>Final Value check did</a:t>
                      </a:r>
                      <a:r>
                        <a:rPr lang="en-US" baseline="0" dirty="0" smtClean="0"/>
                        <a:t> not update the view</a:t>
                      </a:r>
                      <a:endParaRPr lang="it-IT" dirty="0"/>
                    </a:p>
                  </a:txBody>
                  <a:tcPr/>
                </a:tc>
              </a:tr>
              <a:tr h="515066">
                <a:tc>
                  <a:txBody>
                    <a:bodyPr/>
                    <a:lstStyle/>
                    <a:p>
                      <a:r>
                        <a:rPr lang="en-US" dirty="0" smtClean="0"/>
                        <a:t>6</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Label always shows “YOUR TURN” in Adversary Game</a:t>
                      </a:r>
                    </a:p>
                  </a:txBody>
                  <a:tcPr/>
                </a:tc>
                <a:tc>
                  <a:txBody>
                    <a:bodyPr/>
                    <a:lstStyle/>
                    <a:p>
                      <a:r>
                        <a:rPr lang="en-US" dirty="0" smtClean="0"/>
                        <a:t>Should</a:t>
                      </a:r>
                      <a:r>
                        <a:rPr lang="en-US" baseline="0" dirty="0" smtClean="0"/>
                        <a:t> work in Multithread but using Single labels are updated only at the end of the function call (using buttons should solve it)</a:t>
                      </a:r>
                      <a:endParaRPr lang="it-IT" dirty="0"/>
                    </a:p>
                  </a:txBody>
                  <a:tcPr/>
                </a:tc>
              </a:tr>
              <a:tr h="485351">
                <a:tc>
                  <a:txBody>
                    <a:bodyPr/>
                    <a:lstStyle/>
                    <a:p>
                      <a:r>
                        <a:rPr lang="en-US" dirty="0" smtClean="0"/>
                        <a:t>7</a:t>
                      </a:r>
                      <a:endParaRPr lang="it-IT" dirty="0"/>
                    </a:p>
                  </a:txBody>
                  <a:tcPr/>
                </a:tc>
                <a:tc>
                  <a:txBody>
                    <a:bodyPr/>
                    <a:lstStyle/>
                    <a:p>
                      <a:r>
                        <a:rPr lang="en-US" dirty="0" smtClean="0"/>
                        <a:t>Holes buttons</a:t>
                      </a:r>
                      <a:r>
                        <a:rPr lang="en-US" baseline="0" dirty="0" smtClean="0"/>
                        <a:t> disabled after clicking on an empty one</a:t>
                      </a:r>
                      <a:endParaRPr lang="it-IT" dirty="0"/>
                    </a:p>
                  </a:txBody>
                  <a:tcPr/>
                </a:tc>
                <a:tc>
                  <a:txBody>
                    <a:bodyPr/>
                    <a:lstStyle/>
                    <a:p>
                      <a:r>
                        <a:rPr lang="en-US" dirty="0" smtClean="0"/>
                        <a:t>Blocking</a:t>
                      </a:r>
                      <a:r>
                        <a:rPr lang="en-US" baseline="0" dirty="0" smtClean="0"/>
                        <a:t> buttons should not be implemented in Single thread, was actually removed and solved but not merged</a:t>
                      </a:r>
                      <a:endParaRPr lang="it-IT" dirty="0"/>
                    </a:p>
                  </a:txBody>
                  <a:tcPr/>
                </a:tc>
              </a:tr>
              <a:tr h="455549">
                <a:tc>
                  <a:txBody>
                    <a:bodyPr/>
                    <a:lstStyle/>
                    <a:p>
                      <a:r>
                        <a:rPr lang="en-US" dirty="0" smtClean="0"/>
                        <a:t>8</a:t>
                      </a:r>
                      <a:endParaRPr lang="it-IT" dirty="0"/>
                    </a:p>
                  </a:txBody>
                  <a:tcPr/>
                </a:tc>
                <a:tc>
                  <a:txBody>
                    <a:bodyPr/>
                    <a:lstStyle/>
                    <a:p>
                      <a:r>
                        <a:rPr lang="en-US" dirty="0" err="1" smtClean="0"/>
                        <a:t>Negascout</a:t>
                      </a:r>
                      <a:r>
                        <a:rPr lang="en-US" dirty="0" smtClean="0"/>
                        <a:t> Exception</a:t>
                      </a:r>
                      <a:endParaRPr lang="it-IT" dirty="0"/>
                    </a:p>
                  </a:txBody>
                  <a:tcPr/>
                </a:tc>
                <a:tc>
                  <a:txBody>
                    <a:bodyPr/>
                    <a:lstStyle/>
                    <a:p>
                      <a:r>
                        <a:rPr lang="en-US" dirty="0" smtClean="0"/>
                        <a:t>Still unknown</a:t>
                      </a:r>
                      <a:endParaRPr lang="it-IT" dirty="0"/>
                    </a:p>
                  </a:txBody>
                  <a:tcPr/>
                </a:tc>
              </a:tr>
            </a:tbl>
          </a:graphicData>
        </a:graphic>
      </p:graphicFrame>
    </p:spTree>
    <p:extLst>
      <p:ext uri="{BB962C8B-B14F-4D97-AF65-F5344CB8AC3E}">
        <p14:creationId xmlns:p14="http://schemas.microsoft.com/office/powerpoint/2010/main" val="231129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702" y="134811"/>
            <a:ext cx="10515600" cy="836762"/>
          </a:xfrm>
        </p:spPr>
        <p:txBody>
          <a:bodyPr/>
          <a:lstStyle/>
          <a:p>
            <a:pPr algn="ctr"/>
            <a:r>
              <a:rPr lang="en-US" dirty="0" smtClean="0"/>
              <a:t>Rejected Bugs</a:t>
            </a:r>
            <a:endParaRPr lang="it-IT" dirty="0"/>
          </a:p>
        </p:txBody>
      </p:sp>
      <p:sp>
        <p:nvSpPr>
          <p:cNvPr id="12" name="Content Placeholder 11"/>
          <p:cNvSpPr>
            <a:spLocks noGrp="1"/>
          </p:cNvSpPr>
          <p:nvPr>
            <p:ph idx="1"/>
          </p:nvPr>
        </p:nvSpPr>
        <p:spPr>
          <a:xfrm>
            <a:off x="176555" y="1803386"/>
            <a:ext cx="3695554" cy="2371798"/>
          </a:xfrm>
        </p:spPr>
        <p:txBody>
          <a:bodyPr>
            <a:normAutofit lnSpcReduction="10000"/>
          </a:bodyPr>
          <a:lstStyle/>
          <a:p>
            <a:pPr marL="0" indent="0">
              <a:buNone/>
            </a:pPr>
            <a:r>
              <a:rPr lang="en-US" b="1" dirty="0" smtClean="0"/>
              <a:t>Main Reasons:</a:t>
            </a:r>
          </a:p>
          <a:p>
            <a:pPr marL="514350" indent="-514350">
              <a:buFont typeface="+mj-lt"/>
              <a:buAutoNum type="arabicPeriod"/>
            </a:pPr>
            <a:r>
              <a:rPr lang="en-US" dirty="0" smtClean="0"/>
              <a:t>Duplicates</a:t>
            </a:r>
          </a:p>
          <a:p>
            <a:pPr marL="514350" indent="-514350">
              <a:buFont typeface="+mj-lt"/>
              <a:buAutoNum type="arabicPeriod"/>
            </a:pPr>
            <a:r>
              <a:rPr lang="en-US" dirty="0" smtClean="0"/>
              <a:t>Bad Documentation</a:t>
            </a:r>
          </a:p>
          <a:p>
            <a:pPr marL="514350" indent="-514350">
              <a:buFont typeface="+mj-lt"/>
              <a:buAutoNum type="arabicPeriod"/>
            </a:pPr>
            <a:r>
              <a:rPr lang="en-US" dirty="0" smtClean="0"/>
              <a:t>Not a Bug</a:t>
            </a:r>
          </a:p>
          <a:p>
            <a:pPr marL="514350" indent="-514350">
              <a:buFont typeface="+mj-lt"/>
              <a:buAutoNum type="arabicPeriod"/>
            </a:pPr>
            <a:r>
              <a:rPr lang="en-US" dirty="0" smtClean="0"/>
              <a:t>Cannot replicate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391" y="1262784"/>
            <a:ext cx="4015740" cy="370332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072" y="1262784"/>
            <a:ext cx="3992880" cy="3756660"/>
          </a:xfrm>
          <a:prstGeom prst="rect">
            <a:avLst/>
          </a:prstGeom>
        </p:spPr>
      </p:pic>
      <p:sp>
        <p:nvSpPr>
          <p:cNvPr id="13" name="TextBox 12"/>
          <p:cNvSpPr txBox="1"/>
          <p:nvPr/>
        </p:nvSpPr>
        <p:spPr>
          <a:xfrm>
            <a:off x="3817475" y="5079603"/>
            <a:ext cx="3796774" cy="646331"/>
          </a:xfrm>
          <a:prstGeom prst="rect">
            <a:avLst/>
          </a:prstGeom>
          <a:noFill/>
        </p:spPr>
        <p:txBody>
          <a:bodyPr wrap="square" rtlCol="0">
            <a:spAutoFit/>
          </a:bodyPr>
          <a:lstStyle/>
          <a:p>
            <a:r>
              <a:rPr lang="en-US" dirty="0" smtClean="0"/>
              <a:t>“Probably” infinite loop?</a:t>
            </a:r>
          </a:p>
          <a:p>
            <a:r>
              <a:rPr lang="en-US" dirty="0" err="1" smtClean="0"/>
              <a:t>COMMAND.execute</a:t>
            </a:r>
            <a:r>
              <a:rPr lang="en-US" dirty="0" smtClean="0"/>
              <a:t>?</a:t>
            </a:r>
            <a:endParaRPr lang="it-IT"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1577" y="5839433"/>
            <a:ext cx="3307080" cy="876300"/>
          </a:xfrm>
          <a:prstGeom prst="rect">
            <a:avLst/>
          </a:prstGeom>
        </p:spPr>
      </p:pic>
      <p:sp>
        <p:nvSpPr>
          <p:cNvPr id="16" name="TextBox 15"/>
          <p:cNvSpPr txBox="1"/>
          <p:nvPr/>
        </p:nvSpPr>
        <p:spPr>
          <a:xfrm>
            <a:off x="8134709" y="5079603"/>
            <a:ext cx="3848243" cy="646331"/>
          </a:xfrm>
          <a:prstGeom prst="rect">
            <a:avLst/>
          </a:prstGeom>
          <a:noFill/>
        </p:spPr>
        <p:txBody>
          <a:bodyPr wrap="square" rtlCol="0">
            <a:spAutoFit/>
          </a:bodyPr>
          <a:lstStyle/>
          <a:p>
            <a:r>
              <a:rPr lang="en-US" dirty="0" smtClean="0"/>
              <a:t>Depth in which engine?</a:t>
            </a:r>
          </a:p>
          <a:p>
            <a:r>
              <a:rPr lang="en-US" dirty="0" smtClean="0"/>
              <a:t>Depth = 0 already reported first day</a:t>
            </a:r>
          </a:p>
        </p:txBody>
      </p:sp>
    </p:spTree>
    <p:extLst>
      <p:ext uri="{BB962C8B-B14F-4D97-AF65-F5344CB8AC3E}">
        <p14:creationId xmlns:p14="http://schemas.microsoft.com/office/powerpoint/2010/main" val="2087552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85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464"/>
            <a:ext cx="10515600" cy="1325563"/>
          </a:xfrm>
        </p:spPr>
        <p:txBody>
          <a:bodyPr/>
          <a:lstStyle/>
          <a:p>
            <a:pPr algn="ctr"/>
            <a:r>
              <a:rPr lang="en-US" dirty="0" smtClean="0"/>
              <a:t>Foreign mates: Recap</a:t>
            </a:r>
            <a:endParaRPr lang="it-I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2801412"/>
              </p:ext>
            </p:extLst>
          </p:nvPr>
        </p:nvGraphicFramePr>
        <p:xfrm>
          <a:off x="838200" y="2294626"/>
          <a:ext cx="10515600" cy="4135320"/>
        </p:xfrm>
        <a:graphic>
          <a:graphicData uri="http://schemas.openxmlformats.org/drawingml/2006/table">
            <a:tbl>
              <a:tblPr firstRow="1" bandRow="1">
                <a:tableStyleId>{2D5ABB26-0587-4C30-8999-92F81FD0307C}</a:tableStyleId>
              </a:tblPr>
              <a:tblGrid>
                <a:gridCol w="2310442"/>
                <a:gridCol w="8205158"/>
              </a:tblGrid>
              <a:tr h="948905">
                <a:tc>
                  <a:txBody>
                    <a:bodyPr/>
                    <a:lstStyle/>
                    <a:p>
                      <a:r>
                        <a:rPr lang="en-US" b="1" dirty="0" smtClean="0"/>
                        <a:t>Communication</a:t>
                      </a:r>
                      <a:endParaRPr lang="it-IT" b="1"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No problem at all. They</a:t>
                      </a:r>
                      <a:r>
                        <a:rPr lang="en-US" baseline="0" dirty="0" smtClean="0"/>
                        <a:t> answered always in little time (considering the time zone) and participated to conversations on Skype and Telegram.</a:t>
                      </a:r>
                      <a:br>
                        <a:rPr lang="en-US" baseline="0" dirty="0" smtClean="0"/>
                      </a:br>
                      <a:r>
                        <a:rPr lang="en-US" baseline="0" dirty="0" smtClean="0"/>
                        <a:t>At the end they asked for our pictures and congratulated for our nice work and leadership.</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73300">
                <a:tc>
                  <a:txBody>
                    <a:bodyPr/>
                    <a:lstStyle/>
                    <a:p>
                      <a:r>
                        <a:rPr lang="en-US" b="1" dirty="0" smtClean="0"/>
                        <a:t>Library</a:t>
                      </a:r>
                      <a:endParaRPr lang="it-IT"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Their</a:t>
                      </a:r>
                      <a:r>
                        <a:rPr lang="en-US" baseline="0" dirty="0" smtClean="0"/>
                        <a:t> code seemed well written but it didn’t even compile, lucky were just little errors (not creating an object, not resetting a variable). We spent a lot of time during the testing phase because they did not understand well how to set up test and still often their code did not compile, like they did not even try to execute it before pushing. We ended up correcting some part ourselves.</a:t>
                      </a:r>
                      <a:endParaRPr lang="it-IT"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73300">
                <a:tc>
                  <a:txBody>
                    <a:bodyPr/>
                    <a:lstStyle/>
                    <a:p>
                      <a:r>
                        <a:rPr lang="en-US" b="1" dirty="0" smtClean="0"/>
                        <a:t>App</a:t>
                      </a:r>
                      <a:endParaRPr lang="it-IT" b="1" dirty="0"/>
                    </a:p>
                  </a:txBody>
                  <a:tcPr>
                    <a:lnT w="12700" cap="flat" cmpd="sng" algn="ctr">
                      <a:solidFill>
                        <a:schemeClr val="tx1"/>
                      </a:solidFill>
                      <a:prstDash val="solid"/>
                      <a:round/>
                      <a:headEnd type="none" w="med" len="med"/>
                      <a:tailEnd type="none" w="med" len="med"/>
                    </a:lnT>
                  </a:tcPr>
                </a:tc>
                <a:tc>
                  <a:txBody>
                    <a:bodyPr/>
                    <a:lstStyle/>
                    <a:p>
                      <a:r>
                        <a:rPr lang="en-US" dirty="0" smtClean="0"/>
                        <a:t>They were not so happy</a:t>
                      </a:r>
                      <a:r>
                        <a:rPr lang="en-US" baseline="0" dirty="0" smtClean="0"/>
                        <a:t> to work on the GUI but accepted and made a very nice Interface. They collaborate a lot with us during the final phase, the last day they woke up very early to stay with us all time till the deadline.</a:t>
                      </a:r>
                      <a:endParaRPr lang="it-IT" dirty="0"/>
                    </a:p>
                  </a:txBody>
                  <a:tcPr>
                    <a:lnT w="12700" cap="flat" cmpd="sng" algn="ctr">
                      <a:solidFill>
                        <a:schemeClr val="tx1"/>
                      </a:solidFill>
                      <a:prstDash val="solid"/>
                      <a:round/>
                      <a:headEnd type="none" w="med" len="med"/>
                      <a:tailEnd type="none" w="med" len="med"/>
                    </a:lnT>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0573" y="328431"/>
            <a:ext cx="1834552" cy="1146596"/>
          </a:xfrm>
          <a:prstGeom prst="rect">
            <a:avLst/>
          </a:prstGeom>
          <a:ln w="3175">
            <a:solidFill>
              <a:schemeClr val="tx1"/>
            </a:solidFill>
          </a:ln>
        </p:spPr>
      </p:pic>
    </p:spTree>
    <p:extLst>
      <p:ext uri="{BB962C8B-B14F-4D97-AF65-F5344CB8AC3E}">
        <p14:creationId xmlns:p14="http://schemas.microsoft.com/office/powerpoint/2010/main" val="90738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First Contact</a:t>
            </a:r>
            <a:endParaRPr lang="it-IT" dirty="0"/>
          </a:p>
        </p:txBody>
      </p:sp>
      <p:sp>
        <p:nvSpPr>
          <p:cNvPr id="3" name="Content Placeholder 2"/>
          <p:cNvSpPr>
            <a:spLocks noGrp="1"/>
          </p:cNvSpPr>
          <p:nvPr>
            <p:ph idx="1"/>
          </p:nvPr>
        </p:nvSpPr>
        <p:spPr/>
        <p:txBody>
          <a:bodyPr/>
          <a:lstStyle/>
          <a:p>
            <a:pPr marL="0" indent="0">
              <a:lnSpc>
                <a:spcPct val="150000"/>
              </a:lnSpc>
              <a:buNone/>
            </a:pPr>
            <a:r>
              <a:rPr lang="en-US" dirty="0" smtClean="0"/>
              <a:t>0.   P</a:t>
            </a:r>
            <a:r>
              <a:rPr lang="en-US" dirty="0" smtClean="0">
                <a:effectLst/>
              </a:rPr>
              <a:t>resentation</a:t>
            </a:r>
            <a:endParaRPr lang="en-US" dirty="0" smtClean="0"/>
          </a:p>
          <a:p>
            <a:pPr marL="514350" indent="-514350">
              <a:lnSpc>
                <a:spcPct val="150000"/>
              </a:lnSpc>
              <a:buFont typeface="+mj-lt"/>
              <a:buAutoNum type="arabicPeriod"/>
            </a:pPr>
            <a:r>
              <a:rPr lang="en-US" dirty="0" smtClean="0">
                <a:effectLst/>
              </a:rPr>
              <a:t>Skill checking </a:t>
            </a:r>
          </a:p>
          <a:p>
            <a:pPr marL="514350" indent="-514350">
              <a:lnSpc>
                <a:spcPct val="150000"/>
              </a:lnSpc>
              <a:buFont typeface="+mj-lt"/>
              <a:buAutoNum type="arabicPeriod"/>
            </a:pPr>
            <a:r>
              <a:rPr lang="en-US" dirty="0" smtClean="0">
                <a:effectLst/>
              </a:rPr>
              <a:t>Project leader</a:t>
            </a:r>
          </a:p>
          <a:p>
            <a:pPr marL="514350" indent="-514350">
              <a:lnSpc>
                <a:spcPct val="150000"/>
              </a:lnSpc>
              <a:buFont typeface="+mj-lt"/>
              <a:buAutoNum type="arabicPeriod"/>
            </a:pPr>
            <a:r>
              <a:rPr lang="en-US" dirty="0" smtClean="0">
                <a:effectLst/>
              </a:rPr>
              <a:t>Tasks assignment</a:t>
            </a:r>
          </a:p>
          <a:p>
            <a:pPr marL="514350" indent="-514350">
              <a:lnSpc>
                <a:spcPct val="150000"/>
              </a:lnSpc>
              <a:buFont typeface="+mj-lt"/>
              <a:buAutoNum type="arabicPeriod"/>
            </a:pPr>
            <a:r>
              <a:rPr lang="en-US" dirty="0" smtClean="0">
                <a:effectLst/>
              </a:rPr>
              <a:t>Communication methods</a:t>
            </a:r>
            <a:endParaRPr lang="it-I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777" y="1616721"/>
            <a:ext cx="7434532" cy="3013288"/>
          </a:xfrm>
          <a:prstGeom prst="rect">
            <a:avLst/>
          </a:prstGeom>
        </p:spPr>
      </p:pic>
    </p:spTree>
    <p:extLst>
      <p:ext uri="{BB962C8B-B14F-4D97-AF65-F5344CB8AC3E}">
        <p14:creationId xmlns:p14="http://schemas.microsoft.com/office/powerpoint/2010/main" val="1528821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37" y="448214"/>
            <a:ext cx="10515600" cy="1325563"/>
          </a:xfrm>
        </p:spPr>
        <p:txBody>
          <a:bodyPr/>
          <a:lstStyle/>
          <a:p>
            <a:r>
              <a:rPr lang="en-US" dirty="0" smtClean="0"/>
              <a:t>1. Skill Checking</a:t>
            </a:r>
            <a:endParaRPr lang="it-IT" dirty="0"/>
          </a:p>
        </p:txBody>
      </p:sp>
      <p:graphicFrame>
        <p:nvGraphicFramePr>
          <p:cNvPr id="5" name="Table 4"/>
          <p:cNvGraphicFramePr>
            <a:graphicFrameLocks noGrp="1"/>
          </p:cNvGraphicFramePr>
          <p:nvPr>
            <p:extLst>
              <p:ext uri="{D42A27DB-BD31-4B8C-83A1-F6EECF244321}">
                <p14:modId xmlns:p14="http://schemas.microsoft.com/office/powerpoint/2010/main" val="3994154842"/>
              </p:ext>
            </p:extLst>
          </p:nvPr>
        </p:nvGraphicFramePr>
        <p:xfrm>
          <a:off x="915837" y="1539173"/>
          <a:ext cx="10515600" cy="4233549"/>
        </p:xfrm>
        <a:graphic>
          <a:graphicData uri="http://schemas.openxmlformats.org/drawingml/2006/table">
            <a:tbl>
              <a:tblPr firstRow="1" bandRow="1">
                <a:tableStyleId>{2D5ABB26-0587-4C30-8999-92F81FD0307C}</a:tableStyleId>
              </a:tblPr>
              <a:tblGrid>
                <a:gridCol w="2224178"/>
                <a:gridCol w="4175185"/>
                <a:gridCol w="4116237"/>
              </a:tblGrid>
              <a:tr h="554387">
                <a:tc>
                  <a:txBody>
                    <a:bodyPr/>
                    <a:lstStyle/>
                    <a:p>
                      <a:endParaRPr lang="it-IT" b="1"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t>Milan</a:t>
                      </a:r>
                      <a:endParaRPr lang="it-IT"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b="1" dirty="0" smtClean="0"/>
                        <a:t>Argentina</a:t>
                      </a:r>
                      <a:endParaRPr lang="it-IT" b="1" dirty="0"/>
                    </a:p>
                  </a:txBody>
                  <a:tcPr>
                    <a:lnB w="12700" cap="flat" cmpd="sng" algn="ctr">
                      <a:solidFill>
                        <a:schemeClr val="tx1"/>
                      </a:solidFill>
                      <a:prstDash val="solid"/>
                      <a:round/>
                      <a:headEnd type="none" w="med" len="med"/>
                      <a:tailEnd type="none" w="med" len="med"/>
                    </a:lnB>
                  </a:tcPr>
                </a:tc>
              </a:tr>
              <a:tr h="727278">
                <a:tc>
                  <a:txBody>
                    <a:bodyPr/>
                    <a:lstStyle/>
                    <a:p>
                      <a:r>
                        <a:rPr lang="en-US" b="1" dirty="0" smtClean="0"/>
                        <a:t>English</a:t>
                      </a:r>
                      <a:endParaRPr lang="it-IT"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All good</a:t>
                      </a:r>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Only</a:t>
                      </a:r>
                      <a:r>
                        <a:rPr lang="en-US" baseline="0" dirty="0" smtClean="0"/>
                        <a:t> one speak not so fluently</a:t>
                      </a:r>
                      <a:endParaRPr lang="it-IT" dirty="0"/>
                    </a:p>
                  </a:txBody>
                  <a:tcPr>
                    <a:lnT w="12700" cap="flat" cmpd="sng" algn="ctr">
                      <a:solidFill>
                        <a:schemeClr val="tx1"/>
                      </a:solidFill>
                      <a:prstDash val="solid"/>
                      <a:round/>
                      <a:headEnd type="none" w="med" len="med"/>
                      <a:tailEnd type="none" w="med" len="med"/>
                    </a:lnT>
                  </a:tcPr>
                </a:tc>
              </a:tr>
              <a:tr h="715992">
                <a:tc>
                  <a:txBody>
                    <a:bodyPr/>
                    <a:lstStyle/>
                    <a:p>
                      <a:r>
                        <a:rPr lang="en-US" b="1" dirty="0" smtClean="0"/>
                        <a:t>Education</a:t>
                      </a:r>
                      <a:endParaRPr lang="it-IT" b="1" dirty="0"/>
                    </a:p>
                  </a:txBody>
                  <a:tcPr>
                    <a:lnR w="12700" cap="flat" cmpd="sng" algn="ctr">
                      <a:solidFill>
                        <a:schemeClr val="tx1"/>
                      </a:solidFill>
                      <a:prstDash val="solid"/>
                      <a:round/>
                      <a:headEnd type="none" w="med" len="med"/>
                      <a:tailEnd type="none" w="med" len="med"/>
                    </a:lnR>
                  </a:tcPr>
                </a:tc>
                <a:tc>
                  <a:txBody>
                    <a:bodyPr/>
                    <a:lstStyle/>
                    <a:p>
                      <a:r>
                        <a:rPr lang="en-US" dirty="0" smtClean="0"/>
                        <a:t>3</a:t>
                      </a:r>
                      <a:r>
                        <a:rPr lang="en-US" baseline="0" dirty="0" smtClean="0"/>
                        <a:t> from </a:t>
                      </a:r>
                      <a:r>
                        <a:rPr lang="en-US" baseline="0" dirty="0" err="1" smtClean="0"/>
                        <a:t>Polimi</a:t>
                      </a:r>
                      <a:r>
                        <a:rPr lang="en-US" baseline="0" dirty="0" smtClean="0"/>
                        <a:t>, 1 from </a:t>
                      </a:r>
                      <a:r>
                        <a:rPr lang="en-US" baseline="0" dirty="0" err="1" smtClean="0"/>
                        <a:t>Polito</a:t>
                      </a:r>
                      <a:endParaRPr lang="it-IT" dirty="0"/>
                    </a:p>
                  </a:txBody>
                  <a:tcPr>
                    <a:lnL w="12700" cap="flat" cmpd="sng" algn="ctr">
                      <a:solidFill>
                        <a:schemeClr val="tx1"/>
                      </a:solidFill>
                      <a:prstDash val="solid"/>
                      <a:round/>
                      <a:headEnd type="none" w="med" len="med"/>
                      <a:tailEnd type="none" w="med" len="med"/>
                    </a:lnL>
                  </a:tcPr>
                </a:tc>
                <a:tc>
                  <a:txBody>
                    <a:bodyPr/>
                    <a:lstStyle/>
                    <a:p>
                      <a:r>
                        <a:rPr lang="en-US" dirty="0" smtClean="0"/>
                        <a:t>4</a:t>
                      </a:r>
                      <a:r>
                        <a:rPr lang="en-US" baseline="30000" dirty="0" smtClean="0"/>
                        <a:t>th</a:t>
                      </a:r>
                      <a:r>
                        <a:rPr lang="en-US" dirty="0" smtClean="0"/>
                        <a:t> year</a:t>
                      </a:r>
                      <a:r>
                        <a:rPr lang="en-US" baseline="0" dirty="0" smtClean="0"/>
                        <a:t> of university (last)</a:t>
                      </a:r>
                      <a:endParaRPr lang="it-IT" dirty="0"/>
                    </a:p>
                  </a:txBody>
                  <a:tcPr/>
                </a:tc>
              </a:tr>
              <a:tr h="724618">
                <a:tc>
                  <a:txBody>
                    <a:bodyPr/>
                    <a:lstStyle/>
                    <a:p>
                      <a:r>
                        <a:rPr lang="en-US" b="1" dirty="0" smtClean="0"/>
                        <a:t>Eiffel</a:t>
                      </a:r>
                      <a:endParaRPr lang="it-IT" b="1" dirty="0"/>
                    </a:p>
                  </a:txBody>
                  <a:tcPr>
                    <a:lnR w="12700" cap="flat" cmpd="sng" algn="ctr">
                      <a:solidFill>
                        <a:schemeClr val="tx1"/>
                      </a:solidFill>
                      <a:prstDash val="solid"/>
                      <a:round/>
                      <a:headEnd type="none" w="med" len="med"/>
                      <a:tailEnd type="none" w="med" len="med"/>
                    </a:lnR>
                  </a:tcPr>
                </a:tc>
                <a:tc>
                  <a:txBody>
                    <a:bodyPr/>
                    <a:lstStyle/>
                    <a:p>
                      <a:r>
                        <a:rPr lang="en-US" dirty="0" smtClean="0"/>
                        <a:t>No knowledge</a:t>
                      </a:r>
                      <a:endParaRPr lang="it-IT" dirty="0"/>
                    </a:p>
                  </a:txBody>
                  <a:tcPr>
                    <a:lnL w="12700" cap="flat" cmpd="sng" algn="ctr">
                      <a:solidFill>
                        <a:schemeClr val="tx1"/>
                      </a:solidFill>
                      <a:prstDash val="solid"/>
                      <a:round/>
                      <a:headEnd type="none" w="med" len="med"/>
                      <a:tailEnd type="none" w="med" len="med"/>
                    </a:lnL>
                  </a:tcPr>
                </a:tc>
                <a:tc>
                  <a:txBody>
                    <a:bodyPr/>
                    <a:lstStyle/>
                    <a:p>
                      <a:r>
                        <a:rPr lang="en-US" dirty="0" smtClean="0"/>
                        <a:t>Lessons with </a:t>
                      </a:r>
                      <a:r>
                        <a:rPr lang="en-US" dirty="0" err="1" smtClean="0"/>
                        <a:t>Nazareno</a:t>
                      </a:r>
                      <a:endParaRPr lang="it-IT" dirty="0"/>
                    </a:p>
                  </a:txBody>
                  <a:tcPr/>
                </a:tc>
              </a:tr>
              <a:tr h="956887">
                <a:tc>
                  <a:txBody>
                    <a:bodyPr/>
                    <a:lstStyle/>
                    <a:p>
                      <a:r>
                        <a:rPr lang="en-US" b="1" dirty="0" err="1" smtClean="0"/>
                        <a:t>Git</a:t>
                      </a:r>
                      <a:endParaRPr lang="it-IT" b="1" dirty="0"/>
                    </a:p>
                  </a:txBody>
                  <a:tcPr>
                    <a:lnR w="12700" cap="flat" cmpd="sng" algn="ctr">
                      <a:solidFill>
                        <a:schemeClr val="tx1"/>
                      </a:solidFill>
                      <a:prstDash val="solid"/>
                      <a:round/>
                      <a:headEnd type="none" w="med" len="med"/>
                      <a:tailEnd type="none" w="med" len="med"/>
                    </a:lnR>
                  </a:tcPr>
                </a:tc>
                <a:tc>
                  <a:txBody>
                    <a:bodyPr/>
                    <a:lstStyle/>
                    <a:p>
                      <a:r>
                        <a:rPr lang="en-US" dirty="0" smtClean="0"/>
                        <a:t>2 Ok, 1</a:t>
                      </a:r>
                      <a:r>
                        <a:rPr lang="en-US" baseline="0" dirty="0" smtClean="0"/>
                        <a:t> basic knowledge, 1 never used</a:t>
                      </a:r>
                      <a:endParaRPr lang="it-IT" dirty="0"/>
                    </a:p>
                  </a:txBody>
                  <a:tcPr>
                    <a:lnL w="12700" cap="flat" cmpd="sng" algn="ctr">
                      <a:solidFill>
                        <a:schemeClr val="tx1"/>
                      </a:solidFill>
                      <a:prstDash val="solid"/>
                      <a:round/>
                      <a:headEnd type="none" w="med" len="med"/>
                      <a:tailEnd type="none" w="med" len="med"/>
                    </a:lnL>
                  </a:tcPr>
                </a:tc>
                <a:tc>
                  <a:txBody>
                    <a:bodyPr/>
                    <a:lstStyle/>
                    <a:p>
                      <a:r>
                        <a:rPr lang="en-US" dirty="0" smtClean="0"/>
                        <a:t>All good</a:t>
                      </a:r>
                      <a:endParaRPr lang="it-IT" dirty="0"/>
                    </a:p>
                  </a:txBody>
                  <a:tcPr/>
                </a:tc>
              </a:tr>
              <a:tr h="554387">
                <a:tc>
                  <a:txBody>
                    <a:bodyPr/>
                    <a:lstStyle/>
                    <a:p>
                      <a:r>
                        <a:rPr lang="en-US" b="1" dirty="0" smtClean="0"/>
                        <a:t>AI</a:t>
                      </a:r>
                      <a:r>
                        <a:rPr lang="en-US" b="1" baseline="0" dirty="0" smtClean="0"/>
                        <a:t> Background</a:t>
                      </a:r>
                      <a:endParaRPr lang="it-IT" b="1" dirty="0"/>
                    </a:p>
                  </a:txBody>
                  <a:tcPr>
                    <a:lnR w="12700" cap="flat" cmpd="sng" algn="ctr">
                      <a:solidFill>
                        <a:schemeClr val="tx1"/>
                      </a:solidFill>
                      <a:prstDash val="solid"/>
                      <a:round/>
                      <a:headEnd type="none" w="med" len="med"/>
                      <a:tailEnd type="none" w="med" len="med"/>
                    </a:lnR>
                  </a:tcPr>
                </a:tc>
                <a:tc>
                  <a:txBody>
                    <a:bodyPr/>
                    <a:lstStyle/>
                    <a:p>
                      <a:r>
                        <a:rPr lang="en-US" dirty="0" smtClean="0"/>
                        <a:t>2 following AI course</a:t>
                      </a:r>
                      <a:endParaRPr lang="it-IT" dirty="0"/>
                    </a:p>
                  </a:txBody>
                  <a:tcPr>
                    <a:lnL w="12700" cap="flat" cmpd="sng" algn="ctr">
                      <a:solidFill>
                        <a:schemeClr val="tx1"/>
                      </a:solidFill>
                      <a:prstDash val="solid"/>
                      <a:round/>
                      <a:headEnd type="none" w="med" len="med"/>
                      <a:tailEnd type="none" w="med" len="med"/>
                    </a:lnL>
                  </a:tcPr>
                </a:tc>
                <a:tc>
                  <a:txBody>
                    <a:bodyPr/>
                    <a:lstStyle/>
                    <a:p>
                      <a:r>
                        <a:rPr lang="en-US" dirty="0" smtClean="0"/>
                        <a:t>Followed course of AI</a:t>
                      </a:r>
                      <a:endParaRPr lang="it-IT" dirty="0"/>
                    </a:p>
                  </a:txBody>
                  <a:tcPr/>
                </a:tc>
              </a:tr>
            </a:tbl>
          </a:graphicData>
        </a:graphic>
      </p:graphicFrame>
    </p:spTree>
    <p:extLst>
      <p:ext uri="{BB962C8B-B14F-4D97-AF65-F5344CB8AC3E}">
        <p14:creationId xmlns:p14="http://schemas.microsoft.com/office/powerpoint/2010/main" val="3394731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Project Leader</a:t>
            </a:r>
            <a:endParaRPr lang="it-IT" dirty="0"/>
          </a:p>
        </p:txBody>
      </p:sp>
      <p:sp>
        <p:nvSpPr>
          <p:cNvPr id="3" name="Content Placeholder 2"/>
          <p:cNvSpPr>
            <a:spLocks noGrp="1"/>
          </p:cNvSpPr>
          <p:nvPr>
            <p:ph idx="1"/>
          </p:nvPr>
        </p:nvSpPr>
        <p:spPr/>
        <p:txBody>
          <a:bodyPr>
            <a:normAutofit lnSpcReduction="10000"/>
          </a:bodyPr>
          <a:lstStyle/>
          <a:p>
            <a:pPr>
              <a:lnSpc>
                <a:spcPct val="150000"/>
              </a:lnSpc>
            </a:pPr>
            <a:r>
              <a:rPr lang="en-US" dirty="0" smtClean="0"/>
              <a:t>Volunteers</a:t>
            </a:r>
          </a:p>
          <a:p>
            <a:pPr>
              <a:lnSpc>
                <a:spcPct val="150000"/>
              </a:lnSpc>
            </a:pPr>
            <a:r>
              <a:rPr lang="en-US" dirty="0" smtClean="0"/>
              <a:t>Lessons Schedule</a:t>
            </a:r>
            <a:endParaRPr lang="en-US" dirty="0" smtClean="0"/>
          </a:p>
          <a:p>
            <a:pPr>
              <a:lnSpc>
                <a:spcPct val="150000"/>
              </a:lnSpc>
            </a:pPr>
            <a:r>
              <a:rPr lang="en-US" dirty="0" smtClean="0"/>
              <a:t>Work</a:t>
            </a:r>
          </a:p>
          <a:p>
            <a:pPr>
              <a:lnSpc>
                <a:spcPct val="150000"/>
              </a:lnSpc>
            </a:pPr>
            <a:r>
              <a:rPr lang="en-US" dirty="0" smtClean="0"/>
              <a:t>Language Skills</a:t>
            </a:r>
          </a:p>
          <a:p>
            <a:pPr>
              <a:lnSpc>
                <a:spcPct val="150000"/>
              </a:lnSpc>
            </a:pPr>
            <a:r>
              <a:rPr lang="en-US" dirty="0" smtClean="0"/>
              <a:t>Technical Skills</a:t>
            </a:r>
          </a:p>
          <a:p>
            <a:pPr>
              <a:lnSpc>
                <a:spcPct val="150000"/>
              </a:lnSpc>
            </a:pPr>
            <a:r>
              <a:rPr lang="en-US" dirty="0" smtClean="0"/>
              <a:t>Possibly in Milan</a:t>
            </a:r>
            <a:endParaRPr lang="it-IT" dirty="0"/>
          </a:p>
        </p:txBody>
      </p:sp>
    </p:spTree>
    <p:extLst>
      <p:ext uri="{BB962C8B-B14F-4D97-AF65-F5344CB8AC3E}">
        <p14:creationId xmlns:p14="http://schemas.microsoft.com/office/powerpoint/2010/main" val="2387629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Task Assignment</a:t>
            </a:r>
            <a:endParaRPr lang="it-IT" dirty="0"/>
          </a:p>
        </p:txBody>
      </p:sp>
      <p:pic>
        <p:nvPicPr>
          <p:cNvPr id="5" name="Content Placeholder 4"/>
          <p:cNvPicPr>
            <a:picLocks noGrp="1" noChangeAspect="1"/>
          </p:cNvPicPr>
          <p:nvPr>
            <p:ph idx="1"/>
          </p:nvPr>
        </p:nvPicPr>
        <p:blipFill>
          <a:blip r:embed="rId2"/>
          <a:stretch>
            <a:fillRect/>
          </a:stretch>
        </p:blipFill>
        <p:spPr>
          <a:xfrm>
            <a:off x="838200" y="1417638"/>
            <a:ext cx="10515600" cy="3252247"/>
          </a:xfrm>
          <a:prstGeom prst="rect">
            <a:avLst/>
          </a:prstGeom>
        </p:spPr>
      </p:pic>
      <p:sp>
        <p:nvSpPr>
          <p:cNvPr id="6" name="TextBox 5"/>
          <p:cNvSpPr txBox="1"/>
          <p:nvPr/>
        </p:nvSpPr>
        <p:spPr>
          <a:xfrm>
            <a:off x="966158" y="4951562"/>
            <a:ext cx="1038764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13 Algorithms</a:t>
            </a:r>
          </a:p>
          <a:p>
            <a:pPr marL="285750" indent="-285750">
              <a:buFont typeface="Arial" panose="020B0604020202020204" pitchFamily="34" charset="0"/>
              <a:buChar char="•"/>
            </a:pPr>
            <a:r>
              <a:rPr lang="en-US" sz="2400" dirty="0" smtClean="0"/>
              <a:t>2 algorithms each + 1 TBD (</a:t>
            </a:r>
            <a:r>
              <a:rPr lang="en-US" sz="2400" dirty="0" err="1" smtClean="0"/>
              <a:t>Negascout</a:t>
            </a:r>
            <a:r>
              <a:rPr lang="en-US" sz="2400" dirty="0" smtClean="0"/>
              <a:t>)</a:t>
            </a:r>
            <a:endParaRPr lang="it-IT" dirty="0" smtClean="0"/>
          </a:p>
          <a:p>
            <a:pPr marL="285750" indent="-285750">
              <a:buFont typeface="Arial" panose="020B0604020202020204" pitchFamily="34" charset="0"/>
              <a:buChar char="•"/>
            </a:pPr>
            <a:r>
              <a:rPr lang="en-US" sz="2400" dirty="0" smtClean="0"/>
              <a:t>10 Single Agent Search + 3 Adversary Search</a:t>
            </a:r>
          </a:p>
        </p:txBody>
      </p:sp>
    </p:spTree>
    <p:extLst>
      <p:ext uri="{BB962C8B-B14F-4D97-AF65-F5344CB8AC3E}">
        <p14:creationId xmlns:p14="http://schemas.microsoft.com/office/powerpoint/2010/main" val="896139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Communication Methods</a:t>
            </a:r>
            <a:endParaRPr lang="it-IT" dirty="0"/>
          </a:p>
        </p:txBody>
      </p:sp>
      <p:sp>
        <p:nvSpPr>
          <p:cNvPr id="3" name="Content Placeholder 2"/>
          <p:cNvSpPr>
            <a:spLocks noGrp="1"/>
          </p:cNvSpPr>
          <p:nvPr>
            <p:ph idx="1"/>
          </p:nvPr>
        </p:nvSpPr>
        <p:spPr/>
        <p:txBody>
          <a:bodyPr/>
          <a:lstStyle/>
          <a:p>
            <a:pPr>
              <a:lnSpc>
                <a:spcPct val="200000"/>
              </a:lnSpc>
            </a:pPr>
            <a:r>
              <a:rPr lang="en-US" dirty="0" smtClean="0"/>
              <a:t>Mailing List for official matter (documentation, instructions, meeting hour etc.)</a:t>
            </a:r>
          </a:p>
          <a:p>
            <a:pPr>
              <a:lnSpc>
                <a:spcPct val="200000"/>
              </a:lnSpc>
            </a:pPr>
            <a:r>
              <a:rPr lang="en-US" dirty="0" smtClean="0"/>
              <a:t>Telegram group for instant messaging</a:t>
            </a:r>
          </a:p>
          <a:p>
            <a:pPr>
              <a:lnSpc>
                <a:spcPct val="200000"/>
              </a:lnSpc>
            </a:pPr>
            <a:r>
              <a:rPr lang="en-US" dirty="0" smtClean="0"/>
              <a:t>Skype for periodic meetings and group working</a:t>
            </a:r>
            <a:endParaRPr lang="it-IT" dirty="0"/>
          </a:p>
        </p:txBody>
      </p:sp>
    </p:spTree>
    <p:extLst>
      <p:ext uri="{BB962C8B-B14F-4D97-AF65-F5344CB8AC3E}">
        <p14:creationId xmlns:p14="http://schemas.microsoft.com/office/powerpoint/2010/main" val="931403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432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Eiffel</a:t>
            </a:r>
            <a:endParaRPr lang="it-IT" dirty="0"/>
          </a:p>
        </p:txBody>
      </p:sp>
      <p:sp>
        <p:nvSpPr>
          <p:cNvPr id="3" name="Text Placeholder 2"/>
          <p:cNvSpPr>
            <a:spLocks noGrp="1"/>
          </p:cNvSpPr>
          <p:nvPr>
            <p:ph type="body" idx="1"/>
          </p:nvPr>
        </p:nvSpPr>
        <p:spPr/>
        <p:txBody>
          <a:bodyPr/>
          <a:lstStyle/>
          <a:p>
            <a:r>
              <a:rPr lang="en-US" dirty="0" smtClean="0"/>
              <a:t>Pros</a:t>
            </a:r>
            <a:endParaRPr lang="it-IT" dirty="0"/>
          </a:p>
        </p:txBody>
      </p:sp>
      <p:sp>
        <p:nvSpPr>
          <p:cNvPr id="4" name="Content Placeholder 3"/>
          <p:cNvSpPr>
            <a:spLocks noGrp="1"/>
          </p:cNvSpPr>
          <p:nvPr>
            <p:ph sz="half" idx="2"/>
          </p:nvPr>
        </p:nvSpPr>
        <p:spPr/>
        <p:txBody>
          <a:bodyPr/>
          <a:lstStyle/>
          <a:p>
            <a:r>
              <a:rPr lang="en-US" dirty="0" smtClean="0"/>
              <a:t>Contract Design</a:t>
            </a:r>
          </a:p>
          <a:p>
            <a:r>
              <a:rPr lang="en-US" dirty="0" smtClean="0"/>
              <a:t>Basic-like (well readable, no “;”)</a:t>
            </a:r>
          </a:p>
          <a:p>
            <a:r>
              <a:rPr lang="en-US" dirty="0" smtClean="0"/>
              <a:t>Object composed only by features</a:t>
            </a:r>
          </a:p>
          <a:p>
            <a:r>
              <a:rPr lang="en-US" dirty="0" smtClean="0"/>
              <a:t>Better visibility management</a:t>
            </a:r>
          </a:p>
          <a:p>
            <a:r>
              <a:rPr lang="en-US" dirty="0" smtClean="0"/>
              <a:t>Multiple Inheritance</a:t>
            </a:r>
          </a:p>
          <a:p>
            <a:endParaRPr lang="it-IT" dirty="0"/>
          </a:p>
        </p:txBody>
      </p:sp>
      <p:sp>
        <p:nvSpPr>
          <p:cNvPr id="5" name="Text Placeholder 4"/>
          <p:cNvSpPr>
            <a:spLocks noGrp="1"/>
          </p:cNvSpPr>
          <p:nvPr>
            <p:ph type="body" sz="quarter" idx="3"/>
          </p:nvPr>
        </p:nvSpPr>
        <p:spPr/>
        <p:txBody>
          <a:bodyPr/>
          <a:lstStyle/>
          <a:p>
            <a:r>
              <a:rPr lang="en-US" dirty="0" smtClean="0"/>
              <a:t>Cons</a:t>
            </a:r>
            <a:endParaRPr lang="it-IT" dirty="0"/>
          </a:p>
        </p:txBody>
      </p:sp>
      <p:sp>
        <p:nvSpPr>
          <p:cNvPr id="6" name="Content Placeholder 5"/>
          <p:cNvSpPr>
            <a:spLocks noGrp="1"/>
          </p:cNvSpPr>
          <p:nvPr>
            <p:ph sz="quarter" idx="4"/>
          </p:nvPr>
        </p:nvSpPr>
        <p:spPr/>
        <p:txBody>
          <a:bodyPr/>
          <a:lstStyle/>
          <a:p>
            <a:r>
              <a:rPr lang="en-US" dirty="0" smtClean="0"/>
              <a:t>Only one type of cycle</a:t>
            </a:r>
          </a:p>
          <a:p>
            <a:r>
              <a:rPr lang="en-US" dirty="0" smtClean="0"/>
              <a:t>Basic-like (too much writing)</a:t>
            </a:r>
          </a:p>
          <a:p>
            <a:r>
              <a:rPr lang="en-US" dirty="0" smtClean="0"/>
              <a:t>No polymorphism</a:t>
            </a:r>
          </a:p>
          <a:p>
            <a:r>
              <a:rPr lang="en-US" dirty="0" smtClean="0"/>
              <a:t>Bad Exception Handling</a:t>
            </a:r>
          </a:p>
          <a:p>
            <a:r>
              <a:rPr lang="en-US" dirty="0" smtClean="0"/>
              <a:t>Bad IDE</a:t>
            </a:r>
          </a:p>
          <a:p>
            <a:endParaRPr lang="en-US" dirty="0" smtClean="0"/>
          </a:p>
          <a:p>
            <a:endParaRPr lang="it-IT" dirty="0"/>
          </a:p>
        </p:txBody>
      </p:sp>
    </p:spTree>
    <p:extLst>
      <p:ext uri="{BB962C8B-B14F-4D97-AF65-F5344CB8AC3E}">
        <p14:creationId xmlns:p14="http://schemas.microsoft.com/office/powerpoint/2010/main" val="3183618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855</Words>
  <Application>Microsoft Office PowerPoint</Application>
  <PresentationFormat>Widescreen</PresentationFormat>
  <Paragraphs>168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Dose 2015</vt:lpstr>
      <vt:lpstr>Members</vt:lpstr>
      <vt:lpstr>First Contact</vt:lpstr>
      <vt:lpstr>1. Skill Checking</vt:lpstr>
      <vt:lpstr>2. Project Leader</vt:lpstr>
      <vt:lpstr>3. Task Assignment</vt:lpstr>
      <vt:lpstr>4. Communication Methods</vt:lpstr>
      <vt:lpstr>PowerPoint Presentation</vt:lpstr>
      <vt:lpstr>Eiffel</vt:lpstr>
      <vt:lpstr>Eiffel Configuration File .ecf</vt:lpstr>
      <vt:lpstr>PowerPoint Presentation</vt:lpstr>
      <vt:lpstr>MVC Pattern</vt:lpstr>
      <vt:lpstr>View - Controller</vt:lpstr>
      <vt:lpstr>Controller - Model</vt:lpstr>
      <vt:lpstr>PowerPoint Presentation</vt:lpstr>
      <vt:lpstr>Adversary Game</vt:lpstr>
      <vt:lpstr>Heuristic function</vt:lpstr>
      <vt:lpstr>Heuristic function</vt:lpstr>
      <vt:lpstr>PowerPoint Presentation</vt:lpstr>
      <vt:lpstr>Group 7 Bugs</vt:lpstr>
      <vt:lpstr>Approved Bugs</vt:lpstr>
      <vt:lpstr>Rejected Bugs</vt:lpstr>
      <vt:lpstr>PowerPoint Presentation</vt:lpstr>
      <vt:lpstr>Foreign mates: Recap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Dose 2015</dc:title>
  <dc:creator>Massa</dc:creator>
  <cp:lastModifiedBy>Massa</cp:lastModifiedBy>
  <cp:revision>47</cp:revision>
  <dcterms:created xsi:type="dcterms:W3CDTF">2016-01-04T10:40:28Z</dcterms:created>
  <dcterms:modified xsi:type="dcterms:W3CDTF">2016-01-06T18:43:53Z</dcterms:modified>
</cp:coreProperties>
</file>