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06/01/2016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122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06/01/2016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319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06/01/2016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52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06/01/2016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10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06/01/2016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868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06/01/2016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51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06/01/2016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237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06/01/2016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599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06/01/2016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138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06/01/2016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927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11355-0418-4ECC-81A9-079035E41CE5}" type="datetimeFigureOut">
              <a:rPr lang="it-IT" smtClean="0"/>
              <a:t>06/01/2016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001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11355-0418-4ECC-81A9-079035E41CE5}" type="datetimeFigureOut">
              <a:rPr lang="it-IT" smtClean="0"/>
              <a:t>06/01/2016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8F02-4ACF-43AC-BD82-D4E22787AA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76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tc.ku.edu/publications/documents/Gifford_ITTC-FY2009-TR-03050-03.pdf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49101"/>
          </a:xfrm>
        </p:spPr>
        <p:txBody>
          <a:bodyPr anchor="ctr"/>
          <a:lstStyle/>
          <a:p>
            <a:r>
              <a:rPr lang="en-US" dirty="0" smtClean="0"/>
              <a:t>Dose 2015</a:t>
            </a:r>
            <a:endParaRPr lang="it-IT" sz="4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smtClean="0"/>
              <a:t>Group 7</a:t>
            </a:r>
            <a:endParaRPr lang="it-IT" sz="3600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389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15" y="63200"/>
            <a:ext cx="10515600" cy="1325563"/>
          </a:xfrm>
        </p:spPr>
        <p:txBody>
          <a:bodyPr/>
          <a:lstStyle/>
          <a:p>
            <a:r>
              <a:rPr lang="en-US" dirty="0" smtClean="0"/>
              <a:t>Eiffel Configuration File .</a:t>
            </a:r>
            <a:r>
              <a:rPr lang="en-US" dirty="0" err="1" smtClean="0"/>
              <a:t>ecf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620" y="1006115"/>
            <a:ext cx="10979989" cy="506688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cs typeface="Times New Roman" panose="02020603050405020304" pitchFamily="18" charset="0"/>
              </a:rPr>
              <a:t>&lt;?xml version="1.0" encoding="ISO-8859-1"?&gt;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cs typeface="Times New Roman" panose="02020603050405020304" pitchFamily="18" charset="0"/>
              </a:rPr>
              <a:t>&lt;system </a:t>
            </a:r>
            <a:r>
              <a:rPr lang="en-US" sz="1200" dirty="0" err="1">
                <a:cs typeface="Times New Roman" panose="02020603050405020304" pitchFamily="18" charset="0"/>
              </a:rPr>
              <a:t>xmlns</a:t>
            </a:r>
            <a:r>
              <a:rPr lang="en-US" sz="1200" dirty="0">
                <a:cs typeface="Times New Roman" panose="02020603050405020304" pitchFamily="18" charset="0"/>
              </a:rPr>
              <a:t>="http://www.eiffel.com/developers/xml/configuration-1-14-0" </a:t>
            </a:r>
            <a:r>
              <a:rPr lang="en-US" sz="1200" dirty="0" err="1">
                <a:cs typeface="Times New Roman" panose="02020603050405020304" pitchFamily="18" charset="0"/>
              </a:rPr>
              <a:t>xmlns:xsi</a:t>
            </a:r>
            <a:r>
              <a:rPr lang="en-US" sz="1200" dirty="0">
                <a:cs typeface="Times New Roman" panose="02020603050405020304" pitchFamily="18" charset="0"/>
              </a:rPr>
              <a:t>="http://www.w3.org/2001/XMLSchema-instance" </a:t>
            </a:r>
            <a:r>
              <a:rPr lang="en-US" sz="1200" dirty="0" err="1">
                <a:cs typeface="Times New Roman" panose="02020603050405020304" pitchFamily="18" charset="0"/>
              </a:rPr>
              <a:t>xsi:schemaLocation</a:t>
            </a:r>
            <a:r>
              <a:rPr lang="en-US" sz="1200" dirty="0">
                <a:cs typeface="Times New Roman" panose="02020603050405020304" pitchFamily="18" charset="0"/>
              </a:rPr>
              <a:t>="http://www.eiffel.com/developers/xml/configuration-1-14-0 http://www.eiffel.com/developers/xml/configuration-1-14-0.xsd" name="</a:t>
            </a:r>
            <a:r>
              <a:rPr lang="en-US" sz="1200" dirty="0" err="1">
                <a:cs typeface="Times New Roman" panose="02020603050405020304" pitchFamily="18" charset="0"/>
              </a:rPr>
              <a:t>eiffel</a:t>
            </a:r>
            <a:r>
              <a:rPr lang="en-US" sz="1200" dirty="0">
                <a:cs typeface="Times New Roman" panose="02020603050405020304" pitchFamily="18" charset="0"/>
              </a:rPr>
              <a:t>-</a:t>
            </a:r>
            <a:r>
              <a:rPr lang="en-US" sz="1200" dirty="0" err="1">
                <a:cs typeface="Times New Roman" panose="02020603050405020304" pitchFamily="18" charset="0"/>
              </a:rPr>
              <a:t>ai</a:t>
            </a:r>
            <a:r>
              <a:rPr lang="en-US" sz="1200" dirty="0">
                <a:cs typeface="Times New Roman" panose="02020603050405020304" pitchFamily="18" charset="0"/>
              </a:rPr>
              <a:t>-search" </a:t>
            </a:r>
            <a:r>
              <a:rPr lang="en-US" sz="1200" dirty="0" err="1">
                <a:cs typeface="Times New Roman" panose="02020603050405020304" pitchFamily="18" charset="0"/>
              </a:rPr>
              <a:t>uuid</a:t>
            </a:r>
            <a:r>
              <a:rPr lang="en-US" sz="1200" dirty="0">
                <a:cs typeface="Times New Roman" panose="02020603050405020304" pitchFamily="18" charset="0"/>
              </a:rPr>
              <a:t>="C7C425FB-CC6A-4F1D-A3D3-7765C54B8A0C" </a:t>
            </a:r>
            <a:r>
              <a:rPr lang="en-US" sz="1200" dirty="0" err="1">
                <a:cs typeface="Times New Roman" panose="02020603050405020304" pitchFamily="18" charset="0"/>
              </a:rPr>
              <a:t>library_target</a:t>
            </a:r>
            <a:r>
              <a:rPr lang="en-US" sz="1200" dirty="0">
                <a:cs typeface="Times New Roman" panose="02020603050405020304" pitchFamily="18" charset="0"/>
              </a:rPr>
              <a:t>="</a:t>
            </a:r>
            <a:r>
              <a:rPr lang="en-US" sz="1200" dirty="0" err="1">
                <a:cs typeface="Times New Roman" panose="02020603050405020304" pitchFamily="18" charset="0"/>
              </a:rPr>
              <a:t>eiffel</a:t>
            </a:r>
            <a:r>
              <a:rPr lang="en-US" sz="1200" dirty="0">
                <a:cs typeface="Times New Roman" panose="02020603050405020304" pitchFamily="18" charset="0"/>
              </a:rPr>
              <a:t>-</a:t>
            </a:r>
            <a:r>
              <a:rPr lang="en-US" sz="1200" dirty="0" err="1">
                <a:cs typeface="Times New Roman" panose="02020603050405020304" pitchFamily="18" charset="0"/>
              </a:rPr>
              <a:t>ai</a:t>
            </a:r>
            <a:r>
              <a:rPr lang="en-US" sz="1200" dirty="0">
                <a:cs typeface="Times New Roman" panose="02020603050405020304" pitchFamily="18" charset="0"/>
              </a:rPr>
              <a:t>-search"&gt;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cs typeface="Times New Roman" panose="02020603050405020304" pitchFamily="18" charset="0"/>
              </a:rPr>
              <a:t>	&lt;target name="</a:t>
            </a:r>
            <a:r>
              <a:rPr lang="en-US" sz="1200" dirty="0" err="1">
                <a:cs typeface="Times New Roman" panose="02020603050405020304" pitchFamily="18" charset="0"/>
              </a:rPr>
              <a:t>eiffel</a:t>
            </a:r>
            <a:r>
              <a:rPr lang="en-US" sz="1200" dirty="0">
                <a:cs typeface="Times New Roman" panose="02020603050405020304" pitchFamily="18" charset="0"/>
              </a:rPr>
              <a:t>-</a:t>
            </a:r>
            <a:r>
              <a:rPr lang="en-US" sz="1200" dirty="0" err="1">
                <a:cs typeface="Times New Roman" panose="02020603050405020304" pitchFamily="18" charset="0"/>
              </a:rPr>
              <a:t>ai</a:t>
            </a:r>
            <a:r>
              <a:rPr lang="en-US" sz="1200" dirty="0">
                <a:cs typeface="Times New Roman" panose="02020603050405020304" pitchFamily="18" charset="0"/>
              </a:rPr>
              <a:t>-search"&gt;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cs typeface="Times New Roman" panose="02020603050405020304" pitchFamily="18" charset="0"/>
              </a:rPr>
              <a:t>		</a:t>
            </a:r>
            <a:r>
              <a:rPr lang="en-US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&lt;root </a:t>
            </a:r>
            <a:r>
              <a:rPr lang="en-US" sz="12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all_classes</a:t>
            </a:r>
            <a:r>
              <a:rPr lang="en-US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="true"/&gt;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cs typeface="Times New Roman" panose="02020603050405020304" pitchFamily="18" charset="0"/>
              </a:rPr>
              <a:t>		&lt;option warning="true" </a:t>
            </a:r>
            <a:r>
              <a:rPr lang="en-US" sz="1200" dirty="0" err="1">
                <a:cs typeface="Times New Roman" panose="02020603050405020304" pitchFamily="18" charset="0"/>
              </a:rPr>
              <a:t>is_attached_by_default</a:t>
            </a:r>
            <a:r>
              <a:rPr lang="en-US" sz="1200" dirty="0">
                <a:cs typeface="Times New Roman" panose="02020603050405020304" pitchFamily="18" charset="0"/>
              </a:rPr>
              <a:t>="false" </a:t>
            </a:r>
            <a:r>
              <a:rPr lang="en-US" sz="1200" dirty="0" err="1">
                <a:cs typeface="Times New Roman" panose="02020603050405020304" pitchFamily="18" charset="0"/>
              </a:rPr>
              <a:t>void_safety</a:t>
            </a:r>
            <a:r>
              <a:rPr lang="en-US" sz="1200" dirty="0">
                <a:cs typeface="Times New Roman" panose="02020603050405020304" pitchFamily="18" charset="0"/>
              </a:rPr>
              <a:t>="none"&gt;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cs typeface="Times New Roman" panose="02020603050405020304" pitchFamily="18" charset="0"/>
              </a:rPr>
              <a:t>			&lt;assertions precondition="true" </a:t>
            </a:r>
            <a:r>
              <a:rPr lang="en-US" sz="1200" dirty="0" err="1">
                <a:cs typeface="Times New Roman" panose="02020603050405020304" pitchFamily="18" charset="0"/>
              </a:rPr>
              <a:t>postcondition</a:t>
            </a:r>
            <a:r>
              <a:rPr lang="en-US" sz="1200" dirty="0">
                <a:cs typeface="Times New Roman" panose="02020603050405020304" pitchFamily="18" charset="0"/>
              </a:rPr>
              <a:t>="true" check="true" invariant="true" loop="true" </a:t>
            </a:r>
            <a:r>
              <a:rPr lang="en-US" sz="1200" dirty="0" err="1">
                <a:cs typeface="Times New Roman" panose="02020603050405020304" pitchFamily="18" charset="0"/>
              </a:rPr>
              <a:t>supplier_precondition</a:t>
            </a:r>
            <a:r>
              <a:rPr lang="en-US" sz="1200" dirty="0">
                <a:cs typeface="Times New Roman" panose="02020603050405020304" pitchFamily="18" charset="0"/>
              </a:rPr>
              <a:t>="true"/&gt;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cs typeface="Times New Roman" panose="02020603050405020304" pitchFamily="18" charset="0"/>
              </a:rPr>
              <a:t>		&lt;/option&gt;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cs typeface="Times New Roman" panose="02020603050405020304" pitchFamily="18" charset="0"/>
              </a:rPr>
              <a:t>		&lt;setting name="</a:t>
            </a:r>
            <a:r>
              <a:rPr lang="en-US" sz="1200" dirty="0" err="1">
                <a:cs typeface="Times New Roman" panose="02020603050405020304" pitchFamily="18" charset="0"/>
              </a:rPr>
              <a:t>console_application</a:t>
            </a:r>
            <a:r>
              <a:rPr lang="en-US" sz="1200" dirty="0">
                <a:cs typeface="Times New Roman" panose="02020603050405020304" pitchFamily="18" charset="0"/>
              </a:rPr>
              <a:t>" value="true"/&gt;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cs typeface="Times New Roman" panose="02020603050405020304" pitchFamily="18" charset="0"/>
              </a:rPr>
              <a:t>		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&lt;library name="base" location="$ISE_LIBRARY\library\base\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base.ecf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		&lt;library name="testing" location="$ISE_LIBRARY\library\testing\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testing.ecf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cs typeface="Times New Roman" panose="02020603050405020304" pitchFamily="18" charset="0"/>
              </a:rPr>
              <a:t>		</a:t>
            </a: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&lt;cluster name="</a:t>
            </a:r>
            <a:r>
              <a:rPr lang="en-US" sz="12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eiffel</a:t>
            </a: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-</a:t>
            </a:r>
            <a:r>
              <a:rPr lang="en-US" sz="12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ai</a:t>
            </a: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-search" location=".\"&gt;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			&lt;</a:t>
            </a:r>
            <a:r>
              <a:rPr lang="en-US" sz="12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file_rule</a:t>
            </a: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				&lt;exclude&gt;/EIFGENs$&lt;/exclude&gt;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				&lt;exclude&gt;/CVS$&lt;/exclude&gt;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				&lt;exclude&gt;/.</a:t>
            </a:r>
            <a:r>
              <a:rPr lang="en-US" sz="12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svn</a:t>
            </a: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$&lt;/exclude&gt;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			&lt;/</a:t>
            </a:r>
            <a:r>
              <a:rPr lang="en-US" sz="12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file_rule</a:t>
            </a: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			&lt;cluster name="single-agent-search" location=".\</a:t>
            </a:r>
            <a:r>
              <a:rPr lang="en-US" sz="12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single_agent_search</a:t>
            </a: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\"/&gt;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			&lt;cluster name="single-agent-search-engines" location=".\</a:t>
            </a:r>
            <a:r>
              <a:rPr lang="en-US" sz="12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single_agent_search</a:t>
            </a: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\</a:t>
            </a:r>
            <a:r>
              <a:rPr lang="en-US" sz="12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single_agent_search_engines</a:t>
            </a: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\"/&gt;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			&lt;cluster name="single-agent-search-examples" location=".\</a:t>
            </a:r>
            <a:r>
              <a:rPr lang="en-US" sz="12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single_agent_search_examples</a:t>
            </a: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\"/&gt;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			&lt;cluster name="adversary-search" location=".\</a:t>
            </a:r>
            <a:r>
              <a:rPr lang="en-US" sz="12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adversary_search</a:t>
            </a: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\"/&gt;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			&lt;cluster name="adversary-search-engines" location=".\</a:t>
            </a:r>
            <a:r>
              <a:rPr lang="en-US" sz="12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adversary_search</a:t>
            </a: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\</a:t>
            </a:r>
            <a:r>
              <a:rPr lang="en-US" sz="12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adversary_search_engines</a:t>
            </a: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\"/&gt;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			&lt;cluster name="adversary-search-examples" location=".\</a:t>
            </a:r>
            <a:r>
              <a:rPr lang="en-US" sz="12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adversary_search_examples</a:t>
            </a: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\"/&gt;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B050"/>
                </a:solidFill>
                <a:cs typeface="Times New Roman" panose="02020603050405020304" pitchFamily="18" charset="0"/>
              </a:rPr>
              <a:t>		&lt;/cluster&gt;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cs typeface="Times New Roman" panose="02020603050405020304" pitchFamily="18" charset="0"/>
              </a:rPr>
              <a:t>	&lt;/target&gt;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cs typeface="Times New Roman" panose="02020603050405020304" pitchFamily="18" charset="0"/>
              </a:rPr>
              <a:t>&lt;/system</a:t>
            </a:r>
            <a:r>
              <a:rPr lang="en-US" sz="1200" dirty="0" smtClean="0">
                <a:cs typeface="Times New Roman" panose="02020603050405020304" pitchFamily="18" charset="0"/>
              </a:rPr>
              <a:t>&gt;</a:t>
            </a:r>
            <a:endParaRPr lang="en-US" sz="1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1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59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MVC Pattern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73747" cy="4351338"/>
          </a:xfrm>
        </p:spPr>
        <p:txBody>
          <a:bodyPr/>
          <a:lstStyle/>
          <a:p>
            <a:r>
              <a:rPr lang="en-US" dirty="0" smtClean="0"/>
              <a:t>Simple Application</a:t>
            </a:r>
          </a:p>
          <a:p>
            <a:r>
              <a:rPr lang="en-US" dirty="0" smtClean="0"/>
              <a:t>Easy job division</a:t>
            </a:r>
          </a:p>
          <a:p>
            <a:r>
              <a:rPr lang="en-US" dirty="0" smtClean="0"/>
              <a:t>Already used</a:t>
            </a:r>
          </a:p>
          <a:p>
            <a:r>
              <a:rPr lang="en-US" dirty="0" smtClean="0"/>
              <a:t>Common approach</a:t>
            </a:r>
          </a:p>
          <a:p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353" y="1690688"/>
            <a:ext cx="639318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872" y="1864813"/>
            <a:ext cx="9218762" cy="432615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5453" y="1299783"/>
            <a:ext cx="10478069" cy="1130061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State Pattern is used to filter different set of commands: Main Menu, Solitaire and Adversary</a:t>
            </a:r>
            <a:endParaRPr lang="it-IT" sz="20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55453" y="175345"/>
            <a:ext cx="10515600" cy="816694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View - Controller</a:t>
            </a:r>
            <a:endParaRPr lang="it-IT" sz="4400" dirty="0"/>
          </a:p>
        </p:txBody>
      </p:sp>
      <p:sp>
        <p:nvSpPr>
          <p:cNvPr id="10" name="Rectangle 9"/>
          <p:cNvSpPr/>
          <p:nvPr/>
        </p:nvSpPr>
        <p:spPr>
          <a:xfrm>
            <a:off x="1604513" y="2227123"/>
            <a:ext cx="2199736" cy="1278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ctangle 10"/>
          <p:cNvSpPr/>
          <p:nvPr/>
        </p:nvSpPr>
        <p:spPr>
          <a:xfrm>
            <a:off x="7812656" y="2808658"/>
            <a:ext cx="2754701" cy="186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ctangle 11"/>
          <p:cNvSpPr/>
          <p:nvPr/>
        </p:nvSpPr>
        <p:spPr>
          <a:xfrm>
            <a:off x="5013385" y="2930929"/>
            <a:ext cx="1473679" cy="1832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ctangle 12"/>
          <p:cNvSpPr/>
          <p:nvPr/>
        </p:nvSpPr>
        <p:spPr>
          <a:xfrm>
            <a:off x="7812655" y="2587278"/>
            <a:ext cx="2754701" cy="186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539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4640" y="1106770"/>
            <a:ext cx="7857226" cy="508957"/>
          </a:xfrm>
        </p:spPr>
        <p:txBody>
          <a:bodyPr>
            <a:noAutofit/>
          </a:bodyPr>
          <a:lstStyle/>
          <a:p>
            <a:r>
              <a:rPr lang="en-US" sz="2000" dirty="0" smtClean="0"/>
              <a:t>Command Pattern is used to translate View messages into Model features</a:t>
            </a:r>
            <a:endParaRPr lang="it-IT" sz="20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55453" y="175345"/>
            <a:ext cx="10515600" cy="816694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Controller - Model</a:t>
            </a:r>
            <a:endParaRPr lang="it-IT" sz="4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098" y="1615727"/>
            <a:ext cx="9382310" cy="512754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84740" y="3757023"/>
            <a:ext cx="1882715" cy="338554"/>
          </a:xfrm>
          <a:prstGeom prst="rect">
            <a:avLst/>
          </a:prstGeom>
          <a:solidFill>
            <a:schemeClr val="accent4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COMMAN_QUEUE</a:t>
            </a:r>
            <a:endParaRPr lang="it-IT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295736" y="3150299"/>
            <a:ext cx="1882715" cy="338554"/>
          </a:xfrm>
          <a:prstGeom prst="rect">
            <a:avLst/>
          </a:prstGeom>
          <a:solidFill>
            <a:schemeClr val="accent4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COMMAN_QUEUE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35681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13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Adversary Game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4527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35170"/>
          </a:xfrm>
        </p:spPr>
        <p:txBody>
          <a:bodyPr/>
          <a:lstStyle/>
          <a:p>
            <a:pPr algn="ctr"/>
            <a:r>
              <a:rPr lang="en-US" dirty="0" smtClean="0"/>
              <a:t>Heuristic function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7672" y="1035171"/>
            <a:ext cx="648562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H0: First valid move (furthest valid bin from my home)</a:t>
            </a:r>
          </a:p>
          <a:p>
            <a:r>
              <a:rPr lang="en-US" dirty="0" smtClean="0"/>
              <a:t>H1: How far ahead of my opponent I am </a:t>
            </a:r>
            <a:r>
              <a:rPr lang="it-IT" dirty="0"/>
              <a:t>(My Mancala – Opponent’s Mancala) </a:t>
            </a:r>
            <a:endParaRPr lang="en-US" dirty="0" smtClean="0"/>
          </a:p>
          <a:p>
            <a:r>
              <a:rPr lang="en-US" dirty="0" smtClean="0"/>
              <a:t>H2: How close I am to winning (&gt; half) </a:t>
            </a:r>
          </a:p>
          <a:p>
            <a:r>
              <a:rPr lang="en-US" dirty="0" smtClean="0"/>
              <a:t>H3: How close opponent is to winning (&gt; half) </a:t>
            </a:r>
          </a:p>
          <a:p>
            <a:r>
              <a:rPr lang="en-US" dirty="0" smtClean="0"/>
              <a:t>H4: Number of stones close to my home </a:t>
            </a:r>
          </a:p>
          <a:p>
            <a:r>
              <a:rPr lang="en-US" dirty="0" smtClean="0"/>
              <a:t>H5: Number of stones far away from my home </a:t>
            </a:r>
          </a:p>
          <a:p>
            <a:r>
              <a:rPr lang="en-US" dirty="0" smtClean="0"/>
              <a:t>H6: Number of stones in middle of board (neither close nor far from home) </a:t>
            </a:r>
          </a:p>
          <a:p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54" y="1035171"/>
            <a:ext cx="4972718" cy="32663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792" y="4580626"/>
            <a:ext cx="4978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>
                <a:hlinkClick r:id="rId3"/>
              </a:rPr>
              <a:t>www.ittc.ku.edu/publications/documents/Gifford_ITTC-FY2009-TR-03050-03.pdf</a:t>
            </a:r>
            <a:endParaRPr lang="it-IT" dirty="0"/>
          </a:p>
        </p:txBody>
      </p:sp>
      <p:sp>
        <p:nvSpPr>
          <p:cNvPr id="8" name="TextBox 7"/>
          <p:cNvSpPr txBox="1"/>
          <p:nvPr/>
        </p:nvSpPr>
        <p:spPr>
          <a:xfrm>
            <a:off x="1043795" y="5665571"/>
            <a:ext cx="9445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Result: H1, H3 and H2 were the best Heuristics in order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797332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35170"/>
          </a:xfrm>
        </p:spPr>
        <p:txBody>
          <a:bodyPr/>
          <a:lstStyle/>
          <a:p>
            <a:pPr algn="ctr"/>
            <a:r>
              <a:rPr lang="en-US" dirty="0" smtClean="0"/>
              <a:t>Heuristic function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166367"/>
            <a:ext cx="5952226" cy="483941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H1: How far ahead of my opponent I am </a:t>
            </a:r>
            <a:r>
              <a:rPr lang="it-IT" dirty="0"/>
              <a:t>(My Mancala – Opponent’s Mancala) </a:t>
            </a:r>
            <a:endParaRPr lang="en-US" dirty="0" smtClean="0"/>
          </a:p>
          <a:p>
            <a:r>
              <a:rPr lang="en-US" dirty="0" smtClean="0"/>
              <a:t>H2: How close I am to winning (&gt; half)</a:t>
            </a:r>
          </a:p>
          <a:p>
            <a:r>
              <a:rPr lang="en-US" dirty="0" smtClean="0"/>
              <a:t>M1: How much can I eat (Doubled)</a:t>
            </a:r>
          </a:p>
          <a:p>
            <a:r>
              <a:rPr lang="en-US" dirty="0" smtClean="0"/>
              <a:t>M2: I have an additional turn</a:t>
            </a:r>
          </a:p>
          <a:p>
            <a:r>
              <a:rPr lang="en-US" dirty="0" smtClean="0"/>
              <a:t>H3: How close opponent is to winning (&gt; half) </a:t>
            </a:r>
          </a:p>
          <a:p>
            <a:r>
              <a:rPr lang="en-US" dirty="0" smtClean="0"/>
              <a:t>M3: How much can my opponent eat</a:t>
            </a:r>
          </a:p>
          <a:p>
            <a:r>
              <a:rPr lang="en-US" dirty="0" smtClean="0"/>
              <a:t>M4: My opponent has an additional turn</a:t>
            </a:r>
          </a:p>
          <a:p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93" y="1035171"/>
            <a:ext cx="5951220" cy="50673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5236234" y="1388853"/>
            <a:ext cx="940279" cy="1121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994694" y="2518913"/>
            <a:ext cx="1181819" cy="2587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706373" y="2958860"/>
            <a:ext cx="470140" cy="172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495026" y="3234906"/>
            <a:ext cx="681487" cy="1897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994694" y="3930231"/>
            <a:ext cx="1181819" cy="5986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605732" y="4718649"/>
            <a:ext cx="570781" cy="358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454770" y="5066312"/>
            <a:ext cx="721744" cy="1578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573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900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Members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Team Milan 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/>
            <a:r>
              <a:rPr lang="en-US" dirty="0" err="1" smtClean="0"/>
              <a:t>Fabrizio</a:t>
            </a:r>
            <a:r>
              <a:rPr lang="en-US" dirty="0" smtClean="0"/>
              <a:t> </a:t>
            </a:r>
            <a:r>
              <a:rPr lang="en-US" dirty="0" err="1" smtClean="0"/>
              <a:t>Frasca</a:t>
            </a:r>
            <a:endParaRPr lang="en-US" dirty="0" smtClean="0"/>
          </a:p>
          <a:p>
            <a:pPr marL="342900" indent="-342900"/>
            <a:r>
              <a:rPr lang="en-US" dirty="0" smtClean="0"/>
              <a:t>Luca </a:t>
            </a:r>
            <a:r>
              <a:rPr lang="en-US" dirty="0" err="1" smtClean="0"/>
              <a:t>Massaron</a:t>
            </a:r>
            <a:endParaRPr lang="en-US" dirty="0" smtClean="0"/>
          </a:p>
          <a:p>
            <a:pPr marL="342900" indent="-342900"/>
            <a:r>
              <a:rPr lang="it-IT" dirty="0" smtClean="0"/>
              <a:t>Calin Liviu Razvan</a:t>
            </a:r>
          </a:p>
          <a:p>
            <a:pPr marL="342900" indent="-342900"/>
            <a:r>
              <a:rPr lang="en-US" dirty="0" smtClean="0"/>
              <a:t>Alberto Fontana</a:t>
            </a:r>
          </a:p>
          <a:p>
            <a:endParaRPr lang="it-I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Team Rio Cuarto 7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/>
            <a:r>
              <a:rPr lang="en-US" dirty="0" err="1" smtClean="0"/>
              <a:t>Demian</a:t>
            </a:r>
            <a:r>
              <a:rPr lang="en-US" dirty="0" smtClean="0"/>
              <a:t> Romero</a:t>
            </a:r>
          </a:p>
          <a:p>
            <a:pPr marL="342900" indent="-342900"/>
            <a:r>
              <a:rPr lang="en-US" dirty="0" smtClean="0"/>
              <a:t>Romina Miranda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961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451230" y="1751162"/>
            <a:ext cx="3140015" cy="1181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47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Group 7 Bugs</a:t>
            </a:r>
            <a:endParaRPr lang="it-IT" dirty="0"/>
          </a:p>
        </p:txBody>
      </p:sp>
      <p:sp>
        <p:nvSpPr>
          <p:cNvPr id="5" name="TextBox 4"/>
          <p:cNvSpPr txBox="1"/>
          <p:nvPr/>
        </p:nvSpPr>
        <p:spPr>
          <a:xfrm>
            <a:off x="4833667" y="2111238"/>
            <a:ext cx="237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22 Bugs Reported</a:t>
            </a:r>
            <a:endParaRPr lang="it-IT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1311215" y="4017034"/>
            <a:ext cx="3140015" cy="118181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Box 7"/>
          <p:cNvSpPr txBox="1"/>
          <p:nvPr/>
        </p:nvSpPr>
        <p:spPr>
          <a:xfrm>
            <a:off x="1693652" y="4377110"/>
            <a:ext cx="2375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Only 8 approved</a:t>
            </a:r>
            <a:endParaRPr lang="it-IT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7591245" y="4017034"/>
            <a:ext cx="3140015" cy="118181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extBox 9"/>
          <p:cNvSpPr txBox="1"/>
          <p:nvPr/>
        </p:nvSpPr>
        <p:spPr>
          <a:xfrm>
            <a:off x="8243976" y="4377110"/>
            <a:ext cx="183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14 Rejected</a:t>
            </a:r>
            <a:endParaRPr lang="it-IT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019245" y="2932981"/>
            <a:ext cx="1500997" cy="101791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591245" y="2932981"/>
            <a:ext cx="1414732" cy="9402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220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542" y="123092"/>
            <a:ext cx="10515600" cy="896815"/>
          </a:xfrm>
        </p:spPr>
        <p:txBody>
          <a:bodyPr/>
          <a:lstStyle/>
          <a:p>
            <a:pPr algn="ctr"/>
            <a:r>
              <a:rPr lang="en-US" dirty="0" smtClean="0"/>
              <a:t>Approved Bugs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96323" y="1690688"/>
            <a:ext cx="5157787" cy="431842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514350" indent="-51435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843152"/>
              </p:ext>
            </p:extLst>
          </p:nvPr>
        </p:nvGraphicFramePr>
        <p:xfrm>
          <a:off x="248225" y="1097544"/>
          <a:ext cx="11804233" cy="53555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624796"/>
                <a:gridCol w="5657940"/>
                <a:gridCol w="5521497"/>
              </a:tblGrid>
              <a:tr h="412053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Cause</a:t>
                      </a:r>
                      <a:endParaRPr lang="it-IT" dirty="0"/>
                    </a:p>
                  </a:txBody>
                  <a:tcPr/>
                </a:tc>
              </a:tr>
              <a:tr h="47533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Exception while starting Adversary game with negative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Due to misunderstanding</a:t>
                      </a:r>
                      <a:r>
                        <a:rPr lang="en-US" baseline="0" dirty="0" smtClean="0"/>
                        <a:t> message feature in VIEW was not working in main menu</a:t>
                      </a:r>
                      <a:endParaRPr lang="it-IT" dirty="0"/>
                    </a:p>
                  </a:txBody>
                  <a:tcPr/>
                </a:tc>
              </a:tr>
              <a:tr h="43082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Exception while starting Adversary game with 0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point</a:t>
                      </a:r>
                      <a:r>
                        <a:rPr lang="en-US" baseline="0" dirty="0" smtClean="0"/>
                        <a:t> 1</a:t>
                      </a:r>
                      <a:endParaRPr lang="it-IT" dirty="0"/>
                    </a:p>
                  </a:txBody>
                  <a:tcPr/>
                </a:tc>
              </a:tr>
              <a:tr h="465992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 start Solitaire game with negative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Was working in Multithread</a:t>
                      </a:r>
                      <a:r>
                        <a:rPr lang="en-US" baseline="0" dirty="0" smtClean="0"/>
                        <a:t> but after switching to Single thread there was an error adapting the code because was not performed by the class developer</a:t>
                      </a:r>
                      <a:endParaRPr lang="it-IT" dirty="0"/>
                    </a:p>
                  </a:txBody>
                  <a:tcPr/>
                </a:tc>
              </a:tr>
              <a:tr h="413238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 start Solitaire game with negative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point 3</a:t>
                      </a:r>
                      <a:endParaRPr lang="it-IT" dirty="0"/>
                    </a:p>
                  </a:txBody>
                  <a:tcPr/>
                </a:tc>
              </a:tr>
              <a:tr h="53487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Final values not shown in Adversary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 Value check did</a:t>
                      </a:r>
                      <a:r>
                        <a:rPr lang="en-US" baseline="0" dirty="0" smtClean="0"/>
                        <a:t> not update the view</a:t>
                      </a:r>
                      <a:endParaRPr lang="it-IT" dirty="0"/>
                    </a:p>
                  </a:txBody>
                  <a:tcPr/>
                </a:tc>
              </a:tr>
              <a:tr h="515066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Label always shows “YOUR TURN” in Adversary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Should</a:t>
                      </a:r>
                      <a:r>
                        <a:rPr lang="en-US" baseline="0" dirty="0" smtClean="0"/>
                        <a:t> work in Multithread but using Single labels are updated only at the end of the function call (using buttons should solve it)</a:t>
                      </a:r>
                      <a:endParaRPr lang="it-IT" dirty="0"/>
                    </a:p>
                  </a:txBody>
                  <a:tcPr/>
                </a:tc>
              </a:tr>
              <a:tr h="485351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Holes buttons</a:t>
                      </a:r>
                      <a:r>
                        <a:rPr lang="en-US" baseline="0" dirty="0" smtClean="0"/>
                        <a:t> disabled after clicking on an empty one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Blocking</a:t>
                      </a:r>
                      <a:r>
                        <a:rPr lang="en-US" baseline="0" dirty="0" smtClean="0"/>
                        <a:t> buttons should not be implemented in Single thread, was actually removed and solved but not merged</a:t>
                      </a:r>
                      <a:endParaRPr lang="it-IT" dirty="0"/>
                    </a:p>
                  </a:txBody>
                  <a:tcPr/>
                </a:tc>
              </a:tr>
              <a:tr h="455549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Negascout</a:t>
                      </a:r>
                      <a:r>
                        <a:rPr lang="en-US" dirty="0" smtClean="0"/>
                        <a:t> Exception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Still unknown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29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First Contact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0.   P</a:t>
            </a:r>
            <a:r>
              <a:rPr lang="en-US" dirty="0" smtClean="0">
                <a:effectLst/>
              </a:rPr>
              <a:t>resentation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effectLst/>
              </a:rPr>
              <a:t>Skill checking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effectLst/>
              </a:rPr>
              <a:t>Project leader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effectLst/>
              </a:rPr>
              <a:t>Tasks assignment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effectLst/>
              </a:rPr>
              <a:t>Communication methods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777" y="1616721"/>
            <a:ext cx="7434532" cy="301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2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837" y="448214"/>
            <a:ext cx="10515600" cy="1325563"/>
          </a:xfrm>
        </p:spPr>
        <p:txBody>
          <a:bodyPr/>
          <a:lstStyle/>
          <a:p>
            <a:r>
              <a:rPr lang="en-US" dirty="0" smtClean="0"/>
              <a:t>1. Skill Checking</a:t>
            </a:r>
            <a:endParaRPr lang="it-IT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154842"/>
              </p:ext>
            </p:extLst>
          </p:nvPr>
        </p:nvGraphicFramePr>
        <p:xfrm>
          <a:off x="915837" y="1539173"/>
          <a:ext cx="10515600" cy="42335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4178"/>
                <a:gridCol w="4175185"/>
                <a:gridCol w="4116237"/>
              </a:tblGrid>
              <a:tr h="554387">
                <a:tc>
                  <a:txBody>
                    <a:bodyPr/>
                    <a:lstStyle/>
                    <a:p>
                      <a:endParaRPr lang="it-IT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Milan</a:t>
                      </a:r>
                      <a:endParaRPr lang="it-IT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Argentina</a:t>
                      </a:r>
                      <a:endParaRPr lang="it-IT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727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English</a:t>
                      </a:r>
                      <a:endParaRPr lang="it-IT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good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</a:t>
                      </a:r>
                      <a:r>
                        <a:rPr lang="en-US" baseline="0" dirty="0" smtClean="0"/>
                        <a:t> one speak not so fluently</a:t>
                      </a:r>
                      <a:endParaRPr lang="it-IT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1599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Education</a:t>
                      </a:r>
                      <a:endParaRPr lang="it-IT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from </a:t>
                      </a:r>
                      <a:r>
                        <a:rPr lang="en-US" baseline="0" dirty="0" err="1" smtClean="0"/>
                        <a:t>Polimi</a:t>
                      </a:r>
                      <a:r>
                        <a:rPr lang="en-US" baseline="0" dirty="0" smtClean="0"/>
                        <a:t>, 1 from </a:t>
                      </a:r>
                      <a:r>
                        <a:rPr lang="en-US" baseline="0" dirty="0" err="1" smtClean="0"/>
                        <a:t>Polito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year</a:t>
                      </a:r>
                      <a:r>
                        <a:rPr lang="en-US" baseline="0" dirty="0" smtClean="0"/>
                        <a:t> of university (last)</a:t>
                      </a:r>
                      <a:endParaRPr lang="it-IT" dirty="0"/>
                    </a:p>
                  </a:txBody>
                  <a:tcPr/>
                </a:tc>
              </a:tr>
              <a:tr h="72461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Eiffel</a:t>
                      </a:r>
                      <a:endParaRPr lang="it-IT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knowledge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Lessons with </a:t>
                      </a:r>
                      <a:r>
                        <a:rPr lang="en-US" dirty="0" err="1" smtClean="0"/>
                        <a:t>Nazareno</a:t>
                      </a:r>
                      <a:endParaRPr lang="it-IT" dirty="0"/>
                    </a:p>
                  </a:txBody>
                  <a:tcPr/>
                </a:tc>
              </a:tr>
              <a:tr h="956887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Git</a:t>
                      </a:r>
                      <a:endParaRPr lang="it-IT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Ok, 1</a:t>
                      </a:r>
                      <a:r>
                        <a:rPr lang="en-US" baseline="0" dirty="0" smtClean="0"/>
                        <a:t> basic knowledge, 1 never used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good</a:t>
                      </a:r>
                      <a:endParaRPr lang="it-IT" dirty="0"/>
                    </a:p>
                  </a:txBody>
                  <a:tcPr/>
                </a:tc>
              </a:tr>
              <a:tr h="55438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AI</a:t>
                      </a:r>
                      <a:r>
                        <a:rPr lang="en-US" b="1" baseline="0" dirty="0" smtClean="0"/>
                        <a:t> Background</a:t>
                      </a:r>
                      <a:endParaRPr lang="it-IT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following AI course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Followed course of AI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73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Project Leader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Volunteers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Lessons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Work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Language Skills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Technical Skills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Possibly in Milan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762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Task Assignment</a:t>
            </a:r>
            <a:endParaRPr lang="it-I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7638"/>
            <a:ext cx="10515600" cy="3252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6158" y="4951562"/>
            <a:ext cx="10387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13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2 algorithms each + 1 TBD (</a:t>
            </a:r>
            <a:r>
              <a:rPr lang="en-US" sz="2400" dirty="0" err="1" smtClean="0"/>
              <a:t>Negascout</a:t>
            </a:r>
            <a:r>
              <a:rPr lang="en-US" sz="2400" dirty="0" smtClean="0"/>
              <a:t>)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10 Single Agent Search + 3 Adversary Search</a:t>
            </a:r>
          </a:p>
        </p:txBody>
      </p:sp>
    </p:spTree>
    <p:extLst>
      <p:ext uri="{BB962C8B-B14F-4D97-AF65-F5344CB8AC3E}">
        <p14:creationId xmlns:p14="http://schemas.microsoft.com/office/powerpoint/2010/main" val="8961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Communication Methods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Mailing List for official matter (documentation, instructions, meeting hour etc.)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Telegram group for instant messaging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Skype for periodic meetings and group working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14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43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Eiffel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Contract Design</a:t>
            </a:r>
          </a:p>
          <a:p>
            <a:r>
              <a:rPr lang="en-US" dirty="0" smtClean="0"/>
              <a:t>Basic-like (well readable, no “;”)</a:t>
            </a:r>
          </a:p>
          <a:p>
            <a:r>
              <a:rPr lang="en-US" dirty="0" smtClean="0"/>
              <a:t>Object composed only by features</a:t>
            </a:r>
          </a:p>
          <a:p>
            <a:r>
              <a:rPr lang="en-US" dirty="0" smtClean="0"/>
              <a:t>Better visibility management</a:t>
            </a:r>
          </a:p>
          <a:p>
            <a:r>
              <a:rPr lang="en-US" dirty="0" smtClean="0"/>
              <a:t>Multiple Inheritance</a:t>
            </a:r>
          </a:p>
          <a:p>
            <a:endParaRPr lang="it-I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it-IT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Only one type of cycle</a:t>
            </a:r>
          </a:p>
          <a:p>
            <a:r>
              <a:rPr lang="en-US" dirty="0" smtClean="0"/>
              <a:t>Basic-like (too much writing)</a:t>
            </a:r>
          </a:p>
          <a:p>
            <a:r>
              <a:rPr lang="en-US" dirty="0" smtClean="0"/>
              <a:t>No polymorphism</a:t>
            </a:r>
          </a:p>
          <a:p>
            <a:r>
              <a:rPr lang="en-US" dirty="0" smtClean="0"/>
              <a:t>Bad Exception Handling</a:t>
            </a:r>
          </a:p>
          <a:p>
            <a:r>
              <a:rPr lang="en-US" dirty="0" smtClean="0"/>
              <a:t>Bad IDE</a:t>
            </a:r>
          </a:p>
          <a:p>
            <a:endParaRPr lang="en-US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361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663</Words>
  <Application>Microsoft Office PowerPoint</Application>
  <PresentationFormat>Widescreen</PresentationFormat>
  <Paragraphs>151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Dose 2015</vt:lpstr>
      <vt:lpstr>Members</vt:lpstr>
      <vt:lpstr>First Contact</vt:lpstr>
      <vt:lpstr>1. Skill Checking</vt:lpstr>
      <vt:lpstr>2. Project Leader</vt:lpstr>
      <vt:lpstr>3. Task Assignment</vt:lpstr>
      <vt:lpstr>4. Communication Methods</vt:lpstr>
      <vt:lpstr>PowerPoint Presentation</vt:lpstr>
      <vt:lpstr>Eiffel</vt:lpstr>
      <vt:lpstr>Eiffel Configuration File .ecf</vt:lpstr>
      <vt:lpstr>PowerPoint Presentation</vt:lpstr>
      <vt:lpstr>MVC Pattern</vt:lpstr>
      <vt:lpstr>View - Controller</vt:lpstr>
      <vt:lpstr>Controller - Model</vt:lpstr>
      <vt:lpstr>PowerPoint Presentation</vt:lpstr>
      <vt:lpstr>Adversary Game</vt:lpstr>
      <vt:lpstr>Heuristic function</vt:lpstr>
      <vt:lpstr>Heuristic function</vt:lpstr>
      <vt:lpstr>PowerPoint Presentation</vt:lpstr>
      <vt:lpstr>Group 7 Bugs</vt:lpstr>
      <vt:lpstr>Approved Bugs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Dose 2015</dc:title>
  <dc:creator>Massa</dc:creator>
  <cp:lastModifiedBy>Massa</cp:lastModifiedBy>
  <cp:revision>34</cp:revision>
  <dcterms:created xsi:type="dcterms:W3CDTF">2016-01-04T10:40:28Z</dcterms:created>
  <dcterms:modified xsi:type="dcterms:W3CDTF">2016-01-06T11:58:51Z</dcterms:modified>
</cp:coreProperties>
</file>