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old [✖‿✖]" initials="H[" lastIdx="1" clrIdx="0">
    <p:extLst>
      <p:ext uri="{19B8F6BF-5375-455C-9EA6-DF929625EA0E}">
        <p15:presenceInfo xmlns:p15="http://schemas.microsoft.com/office/powerpoint/2012/main" userId="5f41f1fc20ece8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p:scale>
          <a:sx n="75" d="100"/>
          <a:sy n="75" d="100"/>
        </p:scale>
        <p:origin x="22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29T23:23:56.931" idx="1">
    <p:pos x="10" y="10"/>
    <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10-29T23:23:56.931" idx="1">
    <p:pos x="10" y="10"/>
    <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10-29T23:23:56.931" idx="1">
    <p:pos x="10" y="10"/>
    <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10-29T23:23:56.931" idx="1">
    <p:pos x="10" y="10"/>
    <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10-29T23:23:56.931" idx="1">
    <p:pos x="10" y="10"/>
    <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10-29T23:23:56.931" idx="1">
    <p:pos x="10" y="10"/>
    <p:text/>
    <p:extLst>
      <p:ext uri="{C676402C-5697-4E1C-873F-D02D1690AC5C}">
        <p15:threadingInfo xmlns:p15="http://schemas.microsoft.com/office/powerpoint/2012/main" timeZoneBias="2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10-29T23:23:56.931" idx="1">
    <p:pos x="10" y="10"/>
    <p:text/>
    <p:extLst>
      <p:ext uri="{C676402C-5697-4E1C-873F-D02D1690AC5C}">
        <p15:threadingInfo xmlns:p15="http://schemas.microsoft.com/office/powerpoint/2012/main" timeZoneBias="2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10-29T23:23:56.931" idx="1">
    <p:pos x="10" y="10"/>
    <p:text/>
    <p:extLst>
      <p:ext uri="{C676402C-5697-4E1C-873F-D02D1690AC5C}">
        <p15:threadingInfo xmlns:p15="http://schemas.microsoft.com/office/powerpoint/2012/main" timeZoneBias="2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8-10-29T23:23:56.931" idx="1">
    <p:pos x="10" y="10"/>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10/29/2018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10/29/2018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10/29/2018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10/29/2018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10/29/2018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10/29/2018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10/29/2018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10/29/2018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10/29/2018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10/29/2018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10/29/2018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10/29/2018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10/29/2018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10/29/2018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10/29/2018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10/29/2018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10/29/2018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10/29/2018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comments" Target="../comments/comment2.xml"/><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comments" Target="../comments/comment5.xml"/><Relationship Id="rId5" Type="http://schemas.openxmlformats.org/officeDocument/2006/relationships/image" Target="../media/image1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comments" Target="../comments/comment6.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E1B5-8FEB-47A0-9329-2F1FA9D33C31}"/>
              </a:ext>
            </a:extLst>
          </p:cNvPr>
          <p:cNvSpPr>
            <a:spLocks noGrp="1"/>
          </p:cNvSpPr>
          <p:nvPr>
            <p:ph type="ctrTitle"/>
          </p:nvPr>
        </p:nvSpPr>
        <p:spPr/>
        <p:txBody>
          <a:bodyPr/>
          <a:lstStyle/>
          <a:p>
            <a:r>
              <a:rPr lang="en-CA" dirty="0"/>
              <a:t>SNOW RUSH</a:t>
            </a:r>
            <a:endParaRPr lang="en-US" dirty="0"/>
          </a:p>
        </p:txBody>
      </p:sp>
      <p:sp>
        <p:nvSpPr>
          <p:cNvPr id="3" name="Subtitle 2">
            <a:extLst>
              <a:ext uri="{FF2B5EF4-FFF2-40B4-BE49-F238E27FC236}">
                <a16:creationId xmlns:a16="http://schemas.microsoft.com/office/drawing/2014/main" id="{B9A65186-6532-4467-9E40-66A1D133F803}"/>
              </a:ext>
            </a:extLst>
          </p:cNvPr>
          <p:cNvSpPr>
            <a:spLocks noGrp="1"/>
          </p:cNvSpPr>
          <p:nvPr>
            <p:ph type="subTitle" idx="1"/>
          </p:nvPr>
        </p:nvSpPr>
        <p:spPr/>
        <p:txBody>
          <a:bodyPr/>
          <a:lstStyle/>
          <a:p>
            <a:r>
              <a:rPr lang="en-CA" dirty="0"/>
              <a:t>Game Pitch</a:t>
            </a:r>
          </a:p>
        </p:txBody>
      </p:sp>
    </p:spTree>
    <p:extLst>
      <p:ext uri="{BB962C8B-B14F-4D97-AF65-F5344CB8AC3E}">
        <p14:creationId xmlns:p14="http://schemas.microsoft.com/office/powerpoint/2010/main" val="157745693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958847B-00AE-4864-821B-14EEAE657A01}"/>
              </a:ext>
            </a:extLst>
          </p:cNvPr>
          <p:cNvSpPr>
            <a:spLocks noGrp="1"/>
          </p:cNvSpPr>
          <p:nvPr>
            <p:ph type="ctrTitle"/>
          </p:nvPr>
        </p:nvSpPr>
        <p:spPr/>
        <p:txBody>
          <a:bodyPr/>
          <a:lstStyle/>
          <a:p>
            <a:r>
              <a:rPr lang="en-CA" dirty="0"/>
              <a:t>Any Questions?</a:t>
            </a:r>
            <a:endParaRPr lang="en-US" dirty="0"/>
          </a:p>
        </p:txBody>
      </p:sp>
    </p:spTree>
    <p:extLst>
      <p:ext uri="{BB962C8B-B14F-4D97-AF65-F5344CB8AC3E}">
        <p14:creationId xmlns:p14="http://schemas.microsoft.com/office/powerpoint/2010/main" val="2845781430"/>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BA6D6E2-FFB2-488C-A34A-2081EDF79F19}"/>
              </a:ext>
            </a:extLst>
          </p:cNvPr>
          <p:cNvSpPr/>
          <p:nvPr/>
        </p:nvSpPr>
        <p:spPr>
          <a:xfrm>
            <a:off x="0" y="566442"/>
            <a:ext cx="12192000" cy="1505119"/>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958847B-00AE-4864-821B-14EEAE657A01}"/>
              </a:ext>
            </a:extLst>
          </p:cNvPr>
          <p:cNvSpPr>
            <a:spLocks noGrp="1"/>
          </p:cNvSpPr>
          <p:nvPr>
            <p:ph type="title"/>
          </p:nvPr>
        </p:nvSpPr>
        <p:spPr>
          <a:xfrm>
            <a:off x="235259" y="778532"/>
            <a:ext cx="9613861" cy="1080938"/>
          </a:xfrm>
        </p:spPr>
        <p:txBody>
          <a:bodyPr/>
          <a:lstStyle/>
          <a:p>
            <a:r>
              <a:rPr lang="en-CA" dirty="0"/>
              <a:t>Overview</a:t>
            </a:r>
            <a:endParaRPr lang="en-US" dirty="0"/>
          </a:p>
        </p:txBody>
      </p:sp>
      <p:sp>
        <p:nvSpPr>
          <p:cNvPr id="8" name="TextBox 7">
            <a:extLst>
              <a:ext uri="{FF2B5EF4-FFF2-40B4-BE49-F238E27FC236}">
                <a16:creationId xmlns:a16="http://schemas.microsoft.com/office/drawing/2014/main" id="{E9693B56-77C3-405D-AA83-08F8FF3CD2FD}"/>
              </a:ext>
            </a:extLst>
          </p:cNvPr>
          <p:cNvSpPr txBox="1"/>
          <p:nvPr/>
        </p:nvSpPr>
        <p:spPr>
          <a:xfrm>
            <a:off x="356050" y="2694648"/>
            <a:ext cx="11835950" cy="2339102"/>
          </a:xfrm>
          <a:prstGeom prst="rect">
            <a:avLst/>
          </a:prstGeom>
          <a:noFill/>
        </p:spPr>
        <p:txBody>
          <a:bodyPr wrap="square" rtlCol="0">
            <a:spAutoFit/>
          </a:bodyPr>
          <a:lstStyle/>
          <a:p>
            <a:r>
              <a:rPr lang="en-CA" sz="3200" dirty="0"/>
              <a:t>Snow Rush</a:t>
            </a:r>
            <a:r>
              <a:rPr lang="en-US" sz="3200" dirty="0"/>
              <a:t> is a casual mobile 2.5D isometric game intended for Android and iOS.</a:t>
            </a:r>
          </a:p>
          <a:p>
            <a:endParaRPr lang="en-CA" sz="3200" dirty="0"/>
          </a:p>
          <a:p>
            <a:r>
              <a:rPr lang="en-CA" sz="3200" dirty="0"/>
              <a:t>ESRB Rating: E10 (Everyone 10+) </a:t>
            </a:r>
            <a:endParaRPr lang="en-US" sz="3200" dirty="0"/>
          </a:p>
          <a:p>
            <a:endParaRPr lang="en-US" dirty="0"/>
          </a:p>
        </p:txBody>
      </p:sp>
    </p:spTree>
    <p:extLst>
      <p:ext uri="{BB962C8B-B14F-4D97-AF65-F5344CB8AC3E}">
        <p14:creationId xmlns:p14="http://schemas.microsoft.com/office/powerpoint/2010/main" val="260605447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 calcmode="lin" valueType="num">
                                      <p:cBhvr>
                                        <p:cTn id="12"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8">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BA6D6E2-FFB2-488C-A34A-2081EDF79F19}"/>
              </a:ext>
            </a:extLst>
          </p:cNvPr>
          <p:cNvSpPr/>
          <p:nvPr/>
        </p:nvSpPr>
        <p:spPr>
          <a:xfrm>
            <a:off x="0" y="566442"/>
            <a:ext cx="12192000" cy="1505119"/>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958847B-00AE-4864-821B-14EEAE657A01}"/>
              </a:ext>
            </a:extLst>
          </p:cNvPr>
          <p:cNvSpPr>
            <a:spLocks noGrp="1"/>
          </p:cNvSpPr>
          <p:nvPr>
            <p:ph type="title"/>
          </p:nvPr>
        </p:nvSpPr>
        <p:spPr>
          <a:xfrm>
            <a:off x="235259" y="778532"/>
            <a:ext cx="9613861" cy="1080938"/>
          </a:xfrm>
        </p:spPr>
        <p:txBody>
          <a:bodyPr/>
          <a:lstStyle/>
          <a:p>
            <a:r>
              <a:rPr lang="en-CA" dirty="0"/>
              <a:t>Gameplay</a:t>
            </a:r>
            <a:endParaRPr lang="en-US" dirty="0"/>
          </a:p>
        </p:txBody>
      </p:sp>
      <p:sp>
        <p:nvSpPr>
          <p:cNvPr id="8" name="TextBox 7">
            <a:extLst>
              <a:ext uri="{FF2B5EF4-FFF2-40B4-BE49-F238E27FC236}">
                <a16:creationId xmlns:a16="http://schemas.microsoft.com/office/drawing/2014/main" id="{E9693B56-77C3-405D-AA83-08F8FF3CD2FD}"/>
              </a:ext>
            </a:extLst>
          </p:cNvPr>
          <p:cNvSpPr txBox="1"/>
          <p:nvPr/>
        </p:nvSpPr>
        <p:spPr>
          <a:xfrm>
            <a:off x="235259" y="2694648"/>
            <a:ext cx="11956741" cy="1569660"/>
          </a:xfrm>
          <a:prstGeom prst="rect">
            <a:avLst/>
          </a:prstGeom>
          <a:noFill/>
        </p:spPr>
        <p:txBody>
          <a:bodyPr wrap="square" rtlCol="0">
            <a:spAutoFit/>
          </a:bodyPr>
          <a:lstStyle/>
          <a:p>
            <a:r>
              <a:rPr lang="en-US" sz="2400" dirty="0"/>
              <a:t>In Snow Rush you play as a </a:t>
            </a:r>
            <a:r>
              <a:rPr lang="en-US" sz="2400" dirty="0">
                <a:solidFill>
                  <a:schemeClr val="bg1">
                    <a:lumMod val="95000"/>
                    <a:lumOff val="5000"/>
                  </a:schemeClr>
                </a:solidFill>
              </a:rPr>
              <a:t>Snowboarder </a:t>
            </a:r>
            <a:r>
              <a:rPr lang="en-US" sz="2400" dirty="0"/>
              <a:t>whose goal is to get down the hill, which the player will never be able to do since the map is endless, BUT you have to try to get as far as you can avoiding obstacles like:</a:t>
            </a:r>
          </a:p>
          <a:p>
            <a:endParaRPr lang="en-US" sz="2400" dirty="0">
              <a:solidFill>
                <a:schemeClr val="bg1">
                  <a:lumMod val="95000"/>
                  <a:lumOff val="5000"/>
                </a:schemeClr>
              </a:solidFill>
            </a:endParaRPr>
          </a:p>
        </p:txBody>
      </p:sp>
      <p:pic>
        <p:nvPicPr>
          <p:cNvPr id="3" name="Picture 2">
            <a:extLst>
              <a:ext uri="{FF2B5EF4-FFF2-40B4-BE49-F238E27FC236}">
                <a16:creationId xmlns:a16="http://schemas.microsoft.com/office/drawing/2014/main" id="{88A4A483-9A2E-4BCF-9CF2-C39F6FDD28B9}"/>
              </a:ext>
            </a:extLst>
          </p:cNvPr>
          <p:cNvPicPr>
            <a:picLocks noChangeAspect="1"/>
          </p:cNvPicPr>
          <p:nvPr/>
        </p:nvPicPr>
        <p:blipFill>
          <a:blip r:embed="rId2"/>
          <a:stretch>
            <a:fillRect/>
          </a:stretch>
        </p:blipFill>
        <p:spPr>
          <a:xfrm>
            <a:off x="1909896" y="4075028"/>
            <a:ext cx="1284590" cy="2475186"/>
          </a:xfrm>
          <a:prstGeom prst="rect">
            <a:avLst/>
          </a:prstGeom>
          <a:effectLst>
            <a:reflection blurRad="6350" stA="52000" endA="300" endPos="35000" dir="5400000" sy="-100000" algn="bl" rotWithShape="0"/>
          </a:effectLst>
        </p:spPr>
      </p:pic>
      <p:pic>
        <p:nvPicPr>
          <p:cNvPr id="5" name="Picture 4">
            <a:extLst>
              <a:ext uri="{FF2B5EF4-FFF2-40B4-BE49-F238E27FC236}">
                <a16:creationId xmlns:a16="http://schemas.microsoft.com/office/drawing/2014/main" id="{66348BCB-9F91-4CE3-B906-C5E2DAE8498D}"/>
              </a:ext>
            </a:extLst>
          </p:cNvPr>
          <p:cNvPicPr>
            <a:picLocks noChangeAspect="1"/>
          </p:cNvPicPr>
          <p:nvPr/>
        </p:nvPicPr>
        <p:blipFill>
          <a:blip r:embed="rId3"/>
          <a:stretch>
            <a:fillRect/>
          </a:stretch>
        </p:blipFill>
        <p:spPr>
          <a:xfrm>
            <a:off x="3894762" y="5043701"/>
            <a:ext cx="1365129" cy="1569660"/>
          </a:xfrm>
          <a:prstGeom prst="rect">
            <a:avLst/>
          </a:prstGeom>
          <a:effectLst>
            <a:reflection blurRad="6350" stA="52000" endA="300" endPos="35000" dir="5400000" sy="-100000" algn="bl" rotWithShape="0"/>
          </a:effectLst>
        </p:spPr>
      </p:pic>
      <p:pic>
        <p:nvPicPr>
          <p:cNvPr id="12" name="Picture 11">
            <a:extLst>
              <a:ext uri="{FF2B5EF4-FFF2-40B4-BE49-F238E27FC236}">
                <a16:creationId xmlns:a16="http://schemas.microsoft.com/office/drawing/2014/main" id="{52F02105-029F-4590-9D6C-9FFE49DD7528}"/>
              </a:ext>
            </a:extLst>
          </p:cNvPr>
          <p:cNvPicPr>
            <a:picLocks noChangeAspect="1"/>
          </p:cNvPicPr>
          <p:nvPr/>
        </p:nvPicPr>
        <p:blipFill>
          <a:blip r:embed="rId4"/>
          <a:stretch>
            <a:fillRect/>
          </a:stretch>
        </p:blipFill>
        <p:spPr>
          <a:xfrm>
            <a:off x="6050805" y="4983096"/>
            <a:ext cx="1465514" cy="1685086"/>
          </a:xfrm>
          <a:prstGeom prst="rect">
            <a:avLst/>
          </a:prstGeom>
          <a:effectLst>
            <a:reflection blurRad="6350" stA="52000" endA="300" endPos="35000" dir="5400000" sy="-100000" algn="bl" rotWithShape="0"/>
          </a:effectLst>
        </p:spPr>
      </p:pic>
      <p:pic>
        <p:nvPicPr>
          <p:cNvPr id="10" name="Picture 9">
            <a:extLst>
              <a:ext uri="{FF2B5EF4-FFF2-40B4-BE49-F238E27FC236}">
                <a16:creationId xmlns:a16="http://schemas.microsoft.com/office/drawing/2014/main" id="{CDEB36F5-1E89-4B5C-9983-5FE41125FA96}"/>
              </a:ext>
            </a:extLst>
          </p:cNvPr>
          <p:cNvPicPr>
            <a:picLocks noChangeAspect="1"/>
          </p:cNvPicPr>
          <p:nvPr/>
        </p:nvPicPr>
        <p:blipFill>
          <a:blip r:embed="rId5"/>
          <a:stretch>
            <a:fillRect/>
          </a:stretch>
        </p:blipFill>
        <p:spPr>
          <a:xfrm>
            <a:off x="6177435" y="4180225"/>
            <a:ext cx="1024167" cy="1442195"/>
          </a:xfrm>
          <a:prstGeom prst="rect">
            <a:avLst/>
          </a:prstGeom>
        </p:spPr>
      </p:pic>
      <p:pic>
        <p:nvPicPr>
          <p:cNvPr id="14" name="Picture 13">
            <a:extLst>
              <a:ext uri="{FF2B5EF4-FFF2-40B4-BE49-F238E27FC236}">
                <a16:creationId xmlns:a16="http://schemas.microsoft.com/office/drawing/2014/main" id="{CAD3A969-E855-4CE2-993F-300B87CB2429}"/>
              </a:ext>
            </a:extLst>
          </p:cNvPr>
          <p:cNvPicPr>
            <a:picLocks noChangeAspect="1"/>
          </p:cNvPicPr>
          <p:nvPr/>
        </p:nvPicPr>
        <p:blipFill>
          <a:blip r:embed="rId6"/>
          <a:stretch>
            <a:fillRect/>
          </a:stretch>
        </p:blipFill>
        <p:spPr>
          <a:xfrm>
            <a:off x="8307233" y="4983096"/>
            <a:ext cx="1465515" cy="1685087"/>
          </a:xfrm>
          <a:prstGeom prst="rect">
            <a:avLst/>
          </a:prstGeom>
          <a:effectLst>
            <a:reflection blurRad="6350" stA="52000" endA="300" endPos="35000" dir="5400000" sy="-100000" algn="bl" rotWithShape="0"/>
          </a:effectLst>
        </p:spPr>
      </p:pic>
    </p:spTree>
    <p:extLst>
      <p:ext uri="{BB962C8B-B14F-4D97-AF65-F5344CB8AC3E}">
        <p14:creationId xmlns:p14="http://schemas.microsoft.com/office/powerpoint/2010/main" val="1522661451"/>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BA6D6E2-FFB2-488C-A34A-2081EDF79F19}"/>
              </a:ext>
            </a:extLst>
          </p:cNvPr>
          <p:cNvSpPr/>
          <p:nvPr/>
        </p:nvSpPr>
        <p:spPr>
          <a:xfrm>
            <a:off x="0" y="566442"/>
            <a:ext cx="12192000" cy="1505119"/>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958847B-00AE-4864-821B-14EEAE657A01}"/>
              </a:ext>
            </a:extLst>
          </p:cNvPr>
          <p:cNvSpPr>
            <a:spLocks noGrp="1"/>
          </p:cNvSpPr>
          <p:nvPr>
            <p:ph type="title"/>
          </p:nvPr>
        </p:nvSpPr>
        <p:spPr>
          <a:xfrm>
            <a:off x="235259" y="778532"/>
            <a:ext cx="9613861" cy="1080938"/>
          </a:xfrm>
        </p:spPr>
        <p:txBody>
          <a:bodyPr/>
          <a:lstStyle/>
          <a:p>
            <a:r>
              <a:rPr lang="en-CA" dirty="0"/>
              <a:t>Gameplay</a:t>
            </a:r>
            <a:endParaRPr lang="en-US" dirty="0"/>
          </a:p>
        </p:txBody>
      </p:sp>
      <p:sp>
        <p:nvSpPr>
          <p:cNvPr id="8" name="TextBox 7">
            <a:extLst>
              <a:ext uri="{FF2B5EF4-FFF2-40B4-BE49-F238E27FC236}">
                <a16:creationId xmlns:a16="http://schemas.microsoft.com/office/drawing/2014/main" id="{E9693B56-77C3-405D-AA83-08F8FF3CD2FD}"/>
              </a:ext>
            </a:extLst>
          </p:cNvPr>
          <p:cNvSpPr txBox="1"/>
          <p:nvPr/>
        </p:nvSpPr>
        <p:spPr>
          <a:xfrm>
            <a:off x="235259" y="2694648"/>
            <a:ext cx="11956741" cy="1938992"/>
          </a:xfrm>
          <a:prstGeom prst="rect">
            <a:avLst/>
          </a:prstGeom>
          <a:noFill/>
        </p:spPr>
        <p:txBody>
          <a:bodyPr wrap="square" rtlCol="0">
            <a:spAutoFit/>
          </a:bodyPr>
          <a:lstStyle/>
          <a:p>
            <a:r>
              <a:rPr lang="en-US" sz="2400" dirty="0"/>
              <a:t>The environment is set up on a snow hill with trees, rocks, holes, slippery slides and much more. The game automatically slides down the snow hill, so you will have to avoid obstacles, step into different power ups and get as far as you can. Just remember, power ups don’t help at all times. The final score will depend on your travelled distance.</a:t>
            </a:r>
          </a:p>
        </p:txBody>
      </p:sp>
    </p:spTree>
    <p:extLst>
      <p:ext uri="{BB962C8B-B14F-4D97-AF65-F5344CB8AC3E}">
        <p14:creationId xmlns:p14="http://schemas.microsoft.com/office/powerpoint/2010/main" val="425232299"/>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p:cTn id="14"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BA6D6E2-FFB2-488C-A34A-2081EDF79F19}"/>
              </a:ext>
            </a:extLst>
          </p:cNvPr>
          <p:cNvSpPr/>
          <p:nvPr/>
        </p:nvSpPr>
        <p:spPr>
          <a:xfrm>
            <a:off x="0" y="566442"/>
            <a:ext cx="12192000" cy="1505119"/>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958847B-00AE-4864-821B-14EEAE657A01}"/>
              </a:ext>
            </a:extLst>
          </p:cNvPr>
          <p:cNvSpPr>
            <a:spLocks noGrp="1"/>
          </p:cNvSpPr>
          <p:nvPr>
            <p:ph type="title"/>
          </p:nvPr>
        </p:nvSpPr>
        <p:spPr>
          <a:xfrm>
            <a:off x="235259" y="778532"/>
            <a:ext cx="9613861" cy="1080938"/>
          </a:xfrm>
        </p:spPr>
        <p:txBody>
          <a:bodyPr/>
          <a:lstStyle/>
          <a:p>
            <a:r>
              <a:rPr lang="en-CA" dirty="0"/>
              <a:t>Power Ups</a:t>
            </a:r>
            <a:endParaRPr lang="en-US" dirty="0"/>
          </a:p>
        </p:txBody>
      </p:sp>
      <p:sp>
        <p:nvSpPr>
          <p:cNvPr id="8" name="TextBox 7">
            <a:extLst>
              <a:ext uri="{FF2B5EF4-FFF2-40B4-BE49-F238E27FC236}">
                <a16:creationId xmlns:a16="http://schemas.microsoft.com/office/drawing/2014/main" id="{E9693B56-77C3-405D-AA83-08F8FF3CD2FD}"/>
              </a:ext>
            </a:extLst>
          </p:cNvPr>
          <p:cNvSpPr txBox="1"/>
          <p:nvPr/>
        </p:nvSpPr>
        <p:spPr>
          <a:xfrm>
            <a:off x="235259" y="2694648"/>
            <a:ext cx="11956741" cy="1938992"/>
          </a:xfrm>
          <a:prstGeom prst="rect">
            <a:avLst/>
          </a:prstGeom>
          <a:noFill/>
        </p:spPr>
        <p:txBody>
          <a:bodyPr wrap="square" rtlCol="0">
            <a:spAutoFit/>
          </a:bodyPr>
          <a:lstStyle/>
          <a:p>
            <a:r>
              <a:rPr lang="en-US" sz="2400" dirty="0"/>
              <a:t>The player will find some power ups on his way down the hill that may be really helpful and sometimes also the only way to keep going, but be careful, they will not always help you.</a:t>
            </a:r>
          </a:p>
          <a:p>
            <a:endParaRPr lang="en-US" sz="2400" dirty="0"/>
          </a:p>
          <a:p>
            <a:r>
              <a:rPr lang="en-US" sz="2400" dirty="0"/>
              <a:t>Here goes an in-game example: </a:t>
            </a:r>
          </a:p>
        </p:txBody>
      </p:sp>
    </p:spTree>
    <p:extLst>
      <p:ext uri="{BB962C8B-B14F-4D97-AF65-F5344CB8AC3E}">
        <p14:creationId xmlns:p14="http://schemas.microsoft.com/office/powerpoint/2010/main" val="2280544969"/>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p:cTn id="14"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8">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 calcmode="lin" valueType="num">
                                      <p:cBhvr>
                                        <p:cTn id="21"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8">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BA6D6E2-FFB2-488C-A34A-2081EDF79F19}"/>
              </a:ext>
            </a:extLst>
          </p:cNvPr>
          <p:cNvSpPr/>
          <p:nvPr/>
        </p:nvSpPr>
        <p:spPr>
          <a:xfrm>
            <a:off x="0" y="566442"/>
            <a:ext cx="12192000" cy="1505119"/>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958847B-00AE-4864-821B-14EEAE657A01}"/>
              </a:ext>
            </a:extLst>
          </p:cNvPr>
          <p:cNvSpPr>
            <a:spLocks noGrp="1"/>
          </p:cNvSpPr>
          <p:nvPr>
            <p:ph type="title"/>
          </p:nvPr>
        </p:nvSpPr>
        <p:spPr>
          <a:xfrm>
            <a:off x="235259" y="778532"/>
            <a:ext cx="9613861" cy="1080938"/>
          </a:xfrm>
        </p:spPr>
        <p:txBody>
          <a:bodyPr/>
          <a:lstStyle/>
          <a:p>
            <a:r>
              <a:rPr lang="en-CA" dirty="0"/>
              <a:t>Power Ups</a:t>
            </a:r>
            <a:endParaRPr lang="en-US" dirty="0"/>
          </a:p>
        </p:txBody>
      </p:sp>
      <p:sp>
        <p:nvSpPr>
          <p:cNvPr id="8" name="TextBox 7">
            <a:extLst>
              <a:ext uri="{FF2B5EF4-FFF2-40B4-BE49-F238E27FC236}">
                <a16:creationId xmlns:a16="http://schemas.microsoft.com/office/drawing/2014/main" id="{E9693B56-77C3-405D-AA83-08F8FF3CD2FD}"/>
              </a:ext>
            </a:extLst>
          </p:cNvPr>
          <p:cNvSpPr txBox="1"/>
          <p:nvPr/>
        </p:nvSpPr>
        <p:spPr>
          <a:xfrm>
            <a:off x="235259" y="2694648"/>
            <a:ext cx="11956741" cy="461665"/>
          </a:xfrm>
          <a:prstGeom prst="rect">
            <a:avLst/>
          </a:prstGeom>
          <a:noFill/>
        </p:spPr>
        <p:txBody>
          <a:bodyPr wrap="square" rtlCol="0">
            <a:spAutoFit/>
          </a:bodyPr>
          <a:lstStyle/>
          <a:p>
            <a:r>
              <a:rPr lang="en-US" sz="2400" dirty="0"/>
              <a:t>This is the slippery slide:</a:t>
            </a:r>
          </a:p>
        </p:txBody>
      </p:sp>
      <p:pic>
        <p:nvPicPr>
          <p:cNvPr id="3" name="Picture 2">
            <a:extLst>
              <a:ext uri="{FF2B5EF4-FFF2-40B4-BE49-F238E27FC236}">
                <a16:creationId xmlns:a16="http://schemas.microsoft.com/office/drawing/2014/main" id="{2AC6C1AB-5D0A-4591-A156-8210783B105D}"/>
              </a:ext>
            </a:extLst>
          </p:cNvPr>
          <p:cNvPicPr>
            <a:picLocks noChangeAspect="1"/>
          </p:cNvPicPr>
          <p:nvPr/>
        </p:nvPicPr>
        <p:blipFill>
          <a:blip r:embed="rId2"/>
          <a:stretch>
            <a:fillRect/>
          </a:stretch>
        </p:blipFill>
        <p:spPr>
          <a:xfrm>
            <a:off x="489410" y="3429000"/>
            <a:ext cx="1518123" cy="1745577"/>
          </a:xfrm>
          <a:prstGeom prst="rect">
            <a:avLst/>
          </a:prstGeom>
        </p:spPr>
      </p:pic>
      <p:pic>
        <p:nvPicPr>
          <p:cNvPr id="10" name="Picture 9">
            <a:extLst>
              <a:ext uri="{FF2B5EF4-FFF2-40B4-BE49-F238E27FC236}">
                <a16:creationId xmlns:a16="http://schemas.microsoft.com/office/drawing/2014/main" id="{0A73F30D-1690-4CE6-BC49-F43E8ABA7F22}"/>
              </a:ext>
            </a:extLst>
          </p:cNvPr>
          <p:cNvPicPr>
            <a:picLocks noChangeAspect="1"/>
          </p:cNvPicPr>
          <p:nvPr/>
        </p:nvPicPr>
        <p:blipFill>
          <a:blip r:embed="rId3"/>
          <a:stretch>
            <a:fillRect/>
          </a:stretch>
        </p:blipFill>
        <p:spPr>
          <a:xfrm flipH="1">
            <a:off x="4139871" y="2434075"/>
            <a:ext cx="1945626" cy="3567331"/>
          </a:xfrm>
          <a:prstGeom prst="rect">
            <a:avLst/>
          </a:prstGeom>
        </p:spPr>
      </p:pic>
      <p:pic>
        <p:nvPicPr>
          <p:cNvPr id="11" name="Picture 10">
            <a:extLst>
              <a:ext uri="{FF2B5EF4-FFF2-40B4-BE49-F238E27FC236}">
                <a16:creationId xmlns:a16="http://schemas.microsoft.com/office/drawing/2014/main" id="{CAC0316F-88D5-40A9-A3CB-B3EA586C969E}"/>
              </a:ext>
            </a:extLst>
          </p:cNvPr>
          <p:cNvPicPr>
            <a:picLocks noChangeAspect="1"/>
          </p:cNvPicPr>
          <p:nvPr/>
        </p:nvPicPr>
        <p:blipFill>
          <a:blip r:embed="rId2"/>
          <a:stretch>
            <a:fillRect/>
          </a:stretch>
        </p:blipFill>
        <p:spPr>
          <a:xfrm>
            <a:off x="4957552" y="4424614"/>
            <a:ext cx="513928" cy="596212"/>
          </a:xfrm>
          <a:prstGeom prst="rect">
            <a:avLst/>
          </a:prstGeom>
        </p:spPr>
      </p:pic>
      <p:pic>
        <p:nvPicPr>
          <p:cNvPr id="20" name="Picture 19">
            <a:extLst>
              <a:ext uri="{FF2B5EF4-FFF2-40B4-BE49-F238E27FC236}">
                <a16:creationId xmlns:a16="http://schemas.microsoft.com/office/drawing/2014/main" id="{9764FC3F-2BAD-4183-B155-0F81CD65E86E}"/>
              </a:ext>
            </a:extLst>
          </p:cNvPr>
          <p:cNvPicPr>
            <a:picLocks noChangeAspect="1"/>
          </p:cNvPicPr>
          <p:nvPr/>
        </p:nvPicPr>
        <p:blipFill>
          <a:blip r:embed="rId4"/>
          <a:stretch>
            <a:fillRect/>
          </a:stretch>
        </p:blipFill>
        <p:spPr>
          <a:xfrm>
            <a:off x="5214516" y="4481513"/>
            <a:ext cx="513928" cy="1025525"/>
          </a:xfrm>
          <a:prstGeom prst="rect">
            <a:avLst/>
          </a:prstGeom>
          <a:effectLst>
            <a:reflection blurRad="6350" stA="52000" endA="300" endPos="35000" dir="5400000" sy="-100000" algn="bl" rotWithShape="0"/>
          </a:effectLst>
        </p:spPr>
      </p:pic>
      <p:pic>
        <p:nvPicPr>
          <p:cNvPr id="5" name="Picture 4">
            <a:extLst>
              <a:ext uri="{FF2B5EF4-FFF2-40B4-BE49-F238E27FC236}">
                <a16:creationId xmlns:a16="http://schemas.microsoft.com/office/drawing/2014/main" id="{0E536B4C-A36F-4217-A511-BFCD63617C92}"/>
              </a:ext>
            </a:extLst>
          </p:cNvPr>
          <p:cNvPicPr>
            <a:picLocks noChangeAspect="1"/>
          </p:cNvPicPr>
          <p:nvPr/>
        </p:nvPicPr>
        <p:blipFill>
          <a:blip r:embed="rId5"/>
          <a:stretch>
            <a:fillRect/>
          </a:stretch>
        </p:blipFill>
        <p:spPr>
          <a:xfrm>
            <a:off x="3090225" y="2028931"/>
            <a:ext cx="3400753" cy="4829069"/>
          </a:xfrm>
          <a:prstGeom prst="rect">
            <a:avLst/>
          </a:prstGeom>
        </p:spPr>
      </p:pic>
      <p:sp>
        <p:nvSpPr>
          <p:cNvPr id="18" name="Arrow: Curved Down 17">
            <a:extLst>
              <a:ext uri="{FF2B5EF4-FFF2-40B4-BE49-F238E27FC236}">
                <a16:creationId xmlns:a16="http://schemas.microsoft.com/office/drawing/2014/main" id="{06A92B30-5137-4172-A6E3-BE5BB5CF3D7A}"/>
              </a:ext>
            </a:extLst>
          </p:cNvPr>
          <p:cNvSpPr/>
          <p:nvPr/>
        </p:nvSpPr>
        <p:spPr>
          <a:xfrm rot="710248">
            <a:off x="1849117" y="3149690"/>
            <a:ext cx="3816620" cy="1007040"/>
          </a:xfrm>
          <a:prstGeom prst="curvedDownArrow">
            <a:avLst>
              <a:gd name="adj1" fmla="val 36290"/>
              <a:gd name="adj2" fmla="val 51927"/>
              <a:gd name="adj3" fmla="val 25000"/>
            </a:avLst>
          </a:prstGeom>
          <a:solidFill>
            <a:schemeClr val="accent5">
              <a:lumMod val="75000"/>
            </a:schemeClr>
          </a:solidFill>
          <a:ln>
            <a:noFill/>
          </a:ln>
          <a:effectLst>
            <a:glow rad="63500">
              <a:schemeClr val="accent1">
                <a:satMod val="175000"/>
                <a:alpha val="40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DD5D1D15-580E-4113-9B99-59149FB2E9AC}"/>
              </a:ext>
            </a:extLst>
          </p:cNvPr>
          <p:cNvSpPr txBox="1"/>
          <p:nvPr/>
        </p:nvSpPr>
        <p:spPr>
          <a:xfrm>
            <a:off x="6490978" y="2371482"/>
            <a:ext cx="335814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CA" dirty="0">
                <a:ln w="0"/>
                <a:effectLst>
                  <a:outerShdw blurRad="38100" dist="19050" dir="2700000" algn="tl" rotWithShape="0">
                    <a:schemeClr val="dk1">
                      <a:alpha val="40000"/>
                    </a:schemeClr>
                  </a:outerShdw>
                </a:effectLst>
              </a:rPr>
              <a:t>In this case it will help you jumping over the tree</a:t>
            </a:r>
            <a:endParaRPr lang="en-US"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85283064"/>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p:cTn id="14"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8">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heel(1)">
                                      <p:cBhvr>
                                        <p:cTn id="28" dur="2000"/>
                                        <p:tgtEl>
                                          <p:spTgt spid="10"/>
                                        </p:tgtEl>
                                      </p:cBhvr>
                                    </p:animEffect>
                                  </p:childTnLst>
                                </p:cTn>
                              </p:par>
                              <p:par>
                                <p:cTn id="29" presetID="21" presetClass="entr" presetSubtype="1"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heel(1)">
                                      <p:cBhvr>
                                        <p:cTn id="31" dur="2000"/>
                                        <p:tgtEl>
                                          <p:spTgt spid="11"/>
                                        </p:tgtEl>
                                      </p:cBhvr>
                                    </p:animEffect>
                                  </p:childTnLst>
                                </p:cTn>
                              </p:par>
                              <p:par>
                                <p:cTn id="32" presetID="21" presetClass="entr" presetSubtype="1" fill="hold"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heel(1)">
                                      <p:cBhvr>
                                        <p:cTn id="34" dur="20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heel(1)">
                                      <p:cBhvr>
                                        <p:cTn id="39" dur="20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down)">
                                      <p:cBhvr>
                                        <p:cTn id="4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BA6D6E2-FFB2-488C-A34A-2081EDF79F19}"/>
              </a:ext>
            </a:extLst>
          </p:cNvPr>
          <p:cNvSpPr/>
          <p:nvPr/>
        </p:nvSpPr>
        <p:spPr>
          <a:xfrm>
            <a:off x="0" y="566442"/>
            <a:ext cx="12192000" cy="1505119"/>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958847B-00AE-4864-821B-14EEAE657A01}"/>
              </a:ext>
            </a:extLst>
          </p:cNvPr>
          <p:cNvSpPr>
            <a:spLocks noGrp="1"/>
          </p:cNvSpPr>
          <p:nvPr>
            <p:ph type="title"/>
          </p:nvPr>
        </p:nvSpPr>
        <p:spPr>
          <a:xfrm>
            <a:off x="235259" y="778532"/>
            <a:ext cx="9613861" cy="1080938"/>
          </a:xfrm>
        </p:spPr>
        <p:txBody>
          <a:bodyPr/>
          <a:lstStyle/>
          <a:p>
            <a:r>
              <a:rPr lang="en-CA" dirty="0"/>
              <a:t>Power Ups</a:t>
            </a:r>
            <a:endParaRPr lang="en-US" dirty="0"/>
          </a:p>
        </p:txBody>
      </p:sp>
      <p:sp>
        <p:nvSpPr>
          <p:cNvPr id="8" name="TextBox 7">
            <a:extLst>
              <a:ext uri="{FF2B5EF4-FFF2-40B4-BE49-F238E27FC236}">
                <a16:creationId xmlns:a16="http://schemas.microsoft.com/office/drawing/2014/main" id="{E9693B56-77C3-405D-AA83-08F8FF3CD2FD}"/>
              </a:ext>
            </a:extLst>
          </p:cNvPr>
          <p:cNvSpPr txBox="1"/>
          <p:nvPr/>
        </p:nvSpPr>
        <p:spPr>
          <a:xfrm>
            <a:off x="235259" y="2694648"/>
            <a:ext cx="11956741" cy="461665"/>
          </a:xfrm>
          <a:prstGeom prst="rect">
            <a:avLst/>
          </a:prstGeom>
          <a:noFill/>
        </p:spPr>
        <p:txBody>
          <a:bodyPr wrap="square" rtlCol="0">
            <a:spAutoFit/>
          </a:bodyPr>
          <a:lstStyle/>
          <a:p>
            <a:r>
              <a:rPr lang="en-US" sz="2400" dirty="0"/>
              <a:t>This is the slippery slide:</a:t>
            </a:r>
          </a:p>
        </p:txBody>
      </p:sp>
      <p:pic>
        <p:nvPicPr>
          <p:cNvPr id="3" name="Picture 2">
            <a:extLst>
              <a:ext uri="{FF2B5EF4-FFF2-40B4-BE49-F238E27FC236}">
                <a16:creationId xmlns:a16="http://schemas.microsoft.com/office/drawing/2014/main" id="{2AC6C1AB-5D0A-4591-A156-8210783B105D}"/>
              </a:ext>
            </a:extLst>
          </p:cNvPr>
          <p:cNvPicPr>
            <a:picLocks noChangeAspect="1"/>
          </p:cNvPicPr>
          <p:nvPr/>
        </p:nvPicPr>
        <p:blipFill>
          <a:blip r:embed="rId2"/>
          <a:stretch>
            <a:fillRect/>
          </a:stretch>
        </p:blipFill>
        <p:spPr>
          <a:xfrm>
            <a:off x="489410" y="3429000"/>
            <a:ext cx="1518123" cy="1745577"/>
          </a:xfrm>
          <a:prstGeom prst="rect">
            <a:avLst/>
          </a:prstGeom>
        </p:spPr>
      </p:pic>
      <p:pic>
        <p:nvPicPr>
          <p:cNvPr id="10" name="Picture 9">
            <a:extLst>
              <a:ext uri="{FF2B5EF4-FFF2-40B4-BE49-F238E27FC236}">
                <a16:creationId xmlns:a16="http://schemas.microsoft.com/office/drawing/2014/main" id="{0A73F30D-1690-4CE6-BC49-F43E8ABA7F22}"/>
              </a:ext>
            </a:extLst>
          </p:cNvPr>
          <p:cNvPicPr>
            <a:picLocks noChangeAspect="1"/>
          </p:cNvPicPr>
          <p:nvPr/>
        </p:nvPicPr>
        <p:blipFill>
          <a:blip r:embed="rId3"/>
          <a:stretch>
            <a:fillRect/>
          </a:stretch>
        </p:blipFill>
        <p:spPr>
          <a:xfrm flipH="1">
            <a:off x="4139871" y="2434075"/>
            <a:ext cx="1945626" cy="3567331"/>
          </a:xfrm>
          <a:prstGeom prst="rect">
            <a:avLst/>
          </a:prstGeom>
        </p:spPr>
      </p:pic>
      <p:pic>
        <p:nvPicPr>
          <p:cNvPr id="5" name="Picture 4">
            <a:extLst>
              <a:ext uri="{FF2B5EF4-FFF2-40B4-BE49-F238E27FC236}">
                <a16:creationId xmlns:a16="http://schemas.microsoft.com/office/drawing/2014/main" id="{0E536B4C-A36F-4217-A511-BFCD63617C92}"/>
              </a:ext>
            </a:extLst>
          </p:cNvPr>
          <p:cNvPicPr>
            <a:picLocks noChangeAspect="1"/>
          </p:cNvPicPr>
          <p:nvPr/>
        </p:nvPicPr>
        <p:blipFill>
          <a:blip r:embed="rId4"/>
          <a:stretch>
            <a:fillRect/>
          </a:stretch>
        </p:blipFill>
        <p:spPr>
          <a:xfrm>
            <a:off x="3090225" y="2028931"/>
            <a:ext cx="3400753" cy="4829069"/>
          </a:xfrm>
          <a:prstGeom prst="rect">
            <a:avLst/>
          </a:prstGeom>
        </p:spPr>
      </p:pic>
      <p:pic>
        <p:nvPicPr>
          <p:cNvPr id="11" name="Picture 10">
            <a:extLst>
              <a:ext uri="{FF2B5EF4-FFF2-40B4-BE49-F238E27FC236}">
                <a16:creationId xmlns:a16="http://schemas.microsoft.com/office/drawing/2014/main" id="{CAC0316F-88D5-40A9-A3CB-B3EA586C969E}"/>
              </a:ext>
            </a:extLst>
          </p:cNvPr>
          <p:cNvPicPr>
            <a:picLocks noChangeAspect="1"/>
          </p:cNvPicPr>
          <p:nvPr/>
        </p:nvPicPr>
        <p:blipFill>
          <a:blip r:embed="rId2"/>
          <a:stretch>
            <a:fillRect/>
          </a:stretch>
        </p:blipFill>
        <p:spPr>
          <a:xfrm>
            <a:off x="4700166" y="3055938"/>
            <a:ext cx="513928" cy="596212"/>
          </a:xfrm>
          <a:prstGeom prst="rect">
            <a:avLst/>
          </a:prstGeom>
        </p:spPr>
      </p:pic>
      <p:sp>
        <p:nvSpPr>
          <p:cNvPr id="18" name="Arrow: Curved Down 17">
            <a:extLst>
              <a:ext uri="{FF2B5EF4-FFF2-40B4-BE49-F238E27FC236}">
                <a16:creationId xmlns:a16="http://schemas.microsoft.com/office/drawing/2014/main" id="{06A92B30-5137-4172-A6E3-BE5BB5CF3D7A}"/>
              </a:ext>
            </a:extLst>
          </p:cNvPr>
          <p:cNvSpPr/>
          <p:nvPr/>
        </p:nvSpPr>
        <p:spPr>
          <a:xfrm rot="20947749">
            <a:off x="1337320" y="2423447"/>
            <a:ext cx="3800844" cy="1007040"/>
          </a:xfrm>
          <a:prstGeom prst="curvedDownArrow">
            <a:avLst>
              <a:gd name="adj1" fmla="val 36290"/>
              <a:gd name="adj2" fmla="val 51927"/>
              <a:gd name="adj3" fmla="val 25000"/>
            </a:avLst>
          </a:prstGeom>
          <a:solidFill>
            <a:schemeClr val="accent5">
              <a:lumMod val="75000"/>
            </a:schemeClr>
          </a:solidFill>
          <a:ln>
            <a:noFill/>
          </a:ln>
          <a:effectLst>
            <a:glow rad="63500">
              <a:schemeClr val="accent1">
                <a:satMod val="175000"/>
                <a:alpha val="40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DD5D1D15-580E-4113-9B99-59149FB2E9AC}"/>
              </a:ext>
            </a:extLst>
          </p:cNvPr>
          <p:cNvSpPr txBox="1"/>
          <p:nvPr/>
        </p:nvSpPr>
        <p:spPr>
          <a:xfrm>
            <a:off x="6490978" y="2371482"/>
            <a:ext cx="3358142"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CA" dirty="0">
                <a:ln w="0"/>
                <a:effectLst>
                  <a:outerShdw blurRad="38100" dist="19050" dir="2700000" algn="tl" rotWithShape="0">
                    <a:schemeClr val="dk1">
                      <a:alpha val="40000"/>
                    </a:schemeClr>
                  </a:outerShdw>
                </a:effectLst>
              </a:rPr>
              <a:t>And here it will help you avoiding the water block, but it will also cause you to fall down and then the game will be over</a:t>
            </a:r>
            <a:endParaRPr lang="en-US"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1323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02109 0.20347 L -1.25E-6 -3.7037E-6 " pathEditMode="relative" rAng="0" ptsTypes="AA">
                                      <p:cBhvr>
                                        <p:cTn id="6" dur="2000" fill="hold"/>
                                        <p:tgtEl>
                                          <p:spTgt spid="11"/>
                                        </p:tgtEl>
                                        <p:attrNameLst>
                                          <p:attrName>ppt_x</p:attrName>
                                          <p:attrName>ppt_y</p:attrName>
                                        </p:attrNameLst>
                                      </p:cBhvr>
                                      <p:rCtr x="-1029" y="-10394"/>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ppt_x"/>
                                          </p:val>
                                        </p:tav>
                                        <p:tav tm="100000">
                                          <p:val>
                                            <p:strVal val="#ppt_x"/>
                                          </p:val>
                                        </p:tav>
                                      </p:tavLst>
                                    </p:anim>
                                    <p:anim calcmode="lin" valueType="num">
                                      <p:cBhvr additive="base">
                                        <p:cTn id="1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BA6D6E2-FFB2-488C-A34A-2081EDF79F19}"/>
              </a:ext>
            </a:extLst>
          </p:cNvPr>
          <p:cNvSpPr/>
          <p:nvPr/>
        </p:nvSpPr>
        <p:spPr>
          <a:xfrm>
            <a:off x="0" y="566442"/>
            <a:ext cx="12192000" cy="1505119"/>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958847B-00AE-4864-821B-14EEAE657A01}"/>
              </a:ext>
            </a:extLst>
          </p:cNvPr>
          <p:cNvSpPr>
            <a:spLocks noGrp="1"/>
          </p:cNvSpPr>
          <p:nvPr>
            <p:ph type="title"/>
          </p:nvPr>
        </p:nvSpPr>
        <p:spPr/>
        <p:txBody>
          <a:bodyPr/>
          <a:lstStyle/>
          <a:p>
            <a:r>
              <a:rPr lang="en-CA" dirty="0"/>
              <a:t>Marketing Overview</a:t>
            </a:r>
            <a:endParaRPr lang="en-US" dirty="0"/>
          </a:p>
        </p:txBody>
      </p:sp>
      <p:sp>
        <p:nvSpPr>
          <p:cNvPr id="2" name="Content Placeholder 1">
            <a:extLst>
              <a:ext uri="{FF2B5EF4-FFF2-40B4-BE49-F238E27FC236}">
                <a16:creationId xmlns:a16="http://schemas.microsoft.com/office/drawing/2014/main" id="{7CE153B3-1A8A-44B8-BB83-0DD466DCC2BB}"/>
              </a:ext>
            </a:extLst>
          </p:cNvPr>
          <p:cNvSpPr>
            <a:spLocks noGrp="1"/>
          </p:cNvSpPr>
          <p:nvPr>
            <p:ph idx="1"/>
          </p:nvPr>
        </p:nvSpPr>
        <p:spPr/>
        <p:txBody>
          <a:bodyPr/>
          <a:lstStyle/>
          <a:p>
            <a:r>
              <a:rPr lang="en-CA" sz="3200" dirty="0"/>
              <a:t>Snow Rush will be free on all platforms</a:t>
            </a:r>
          </a:p>
          <a:p>
            <a:r>
              <a:rPr lang="en-CA" sz="3200" dirty="0"/>
              <a:t>It will have some in-game purchases</a:t>
            </a:r>
          </a:p>
          <a:p>
            <a:r>
              <a:rPr lang="en-CA" sz="3200" dirty="0"/>
              <a:t>Players will be able to buy different characters</a:t>
            </a:r>
          </a:p>
          <a:p>
            <a:r>
              <a:rPr lang="en-CA" sz="3200" dirty="0"/>
              <a:t>Players will also be able to customize their characters buying them clothes, skates, scarfs, etc.</a:t>
            </a:r>
          </a:p>
          <a:p>
            <a:endParaRPr lang="en-US" dirty="0"/>
          </a:p>
        </p:txBody>
      </p:sp>
    </p:spTree>
    <p:extLst>
      <p:ext uri="{BB962C8B-B14F-4D97-AF65-F5344CB8AC3E}">
        <p14:creationId xmlns:p14="http://schemas.microsoft.com/office/powerpoint/2010/main" val="35863560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1500"/>
                            </p:stCondLst>
                            <p:childTnLst>
                              <p:par>
                                <p:cTn id="9" presetID="10" presetClass="entr" presetSubtype="0" fill="hold" grpId="0" nodeType="afterEffect">
                                  <p:stCondLst>
                                    <p:cond delay="100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par>
                          <p:cTn id="12" fill="hold">
                            <p:stCondLst>
                              <p:cond delay="3000"/>
                            </p:stCondLst>
                            <p:childTnLst>
                              <p:par>
                                <p:cTn id="13" presetID="10" presetClass="entr" presetSubtype="0" fill="hold" grpId="0" nodeType="afterEffect">
                                  <p:stCondLst>
                                    <p:cond delay="100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par>
                          <p:cTn id="16" fill="hold">
                            <p:stCondLst>
                              <p:cond delay="4500"/>
                            </p:stCondLst>
                            <p:childTnLst>
                              <p:par>
                                <p:cTn id="17" presetID="10" presetClass="entr" presetSubtype="0" fill="hold" grpId="0" nodeType="afterEffect">
                                  <p:stCondLst>
                                    <p:cond delay="100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BA6D6E2-FFB2-488C-A34A-2081EDF79F19}"/>
              </a:ext>
            </a:extLst>
          </p:cNvPr>
          <p:cNvSpPr/>
          <p:nvPr/>
        </p:nvSpPr>
        <p:spPr>
          <a:xfrm>
            <a:off x="0" y="566442"/>
            <a:ext cx="12192000" cy="1505119"/>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958847B-00AE-4864-821B-14EEAE657A01}"/>
              </a:ext>
            </a:extLst>
          </p:cNvPr>
          <p:cNvSpPr>
            <a:spLocks noGrp="1"/>
          </p:cNvSpPr>
          <p:nvPr>
            <p:ph type="title"/>
          </p:nvPr>
        </p:nvSpPr>
        <p:spPr/>
        <p:txBody>
          <a:bodyPr/>
          <a:lstStyle/>
          <a:p>
            <a:r>
              <a:rPr lang="en-CA" dirty="0"/>
              <a:t>Development</a:t>
            </a:r>
            <a:endParaRPr lang="en-US" dirty="0"/>
          </a:p>
        </p:txBody>
      </p:sp>
      <p:sp>
        <p:nvSpPr>
          <p:cNvPr id="2" name="Content Placeholder 1">
            <a:extLst>
              <a:ext uri="{FF2B5EF4-FFF2-40B4-BE49-F238E27FC236}">
                <a16:creationId xmlns:a16="http://schemas.microsoft.com/office/drawing/2014/main" id="{7CE153B3-1A8A-44B8-BB83-0DD466DCC2BB}"/>
              </a:ext>
            </a:extLst>
          </p:cNvPr>
          <p:cNvSpPr>
            <a:spLocks noGrp="1"/>
          </p:cNvSpPr>
          <p:nvPr>
            <p:ph idx="1"/>
          </p:nvPr>
        </p:nvSpPr>
        <p:spPr/>
        <p:txBody>
          <a:bodyPr>
            <a:normAutofit/>
          </a:bodyPr>
          <a:lstStyle/>
          <a:p>
            <a:r>
              <a:rPr lang="en-CA" sz="3200" dirty="0"/>
              <a:t>2 </a:t>
            </a:r>
            <a:r>
              <a:rPr lang="en-CA" sz="3200" dirty="0" err="1"/>
              <a:t>Programers</a:t>
            </a:r>
            <a:endParaRPr lang="en-CA" sz="3200" dirty="0"/>
          </a:p>
          <a:p>
            <a:r>
              <a:rPr lang="en-CA" sz="3200" dirty="0"/>
              <a:t>3 2D Artists</a:t>
            </a:r>
          </a:p>
          <a:p>
            <a:r>
              <a:rPr lang="en-CA" sz="3200" dirty="0"/>
              <a:t>1 Sound Engineer </a:t>
            </a:r>
          </a:p>
          <a:p>
            <a:pPr marL="0" indent="0">
              <a:buNone/>
            </a:pPr>
            <a:endParaRPr lang="en-CA" sz="3200" dirty="0"/>
          </a:p>
          <a:p>
            <a:endParaRPr lang="en-US" dirty="0"/>
          </a:p>
        </p:txBody>
      </p:sp>
      <p:sp>
        <p:nvSpPr>
          <p:cNvPr id="3" name="TextBox 2">
            <a:extLst>
              <a:ext uri="{FF2B5EF4-FFF2-40B4-BE49-F238E27FC236}">
                <a16:creationId xmlns:a16="http://schemas.microsoft.com/office/drawing/2014/main" id="{45650A75-DAE4-499B-9D00-A39F5F4D3290}"/>
              </a:ext>
            </a:extLst>
          </p:cNvPr>
          <p:cNvSpPr txBox="1"/>
          <p:nvPr/>
        </p:nvSpPr>
        <p:spPr>
          <a:xfrm>
            <a:off x="680321" y="4504266"/>
            <a:ext cx="3073400" cy="707886"/>
          </a:xfrm>
          <a:prstGeom prst="rect">
            <a:avLst/>
          </a:prstGeom>
          <a:noFill/>
        </p:spPr>
        <p:txBody>
          <a:bodyPr wrap="square" rtlCol="0">
            <a:spAutoFit/>
          </a:bodyPr>
          <a:lstStyle/>
          <a:p>
            <a:r>
              <a:rPr lang="en-CA" sz="4000" dirty="0"/>
              <a:t>$5000</a:t>
            </a:r>
            <a:endParaRPr lang="en-US" sz="4000" dirty="0"/>
          </a:p>
        </p:txBody>
      </p:sp>
      <p:sp>
        <p:nvSpPr>
          <p:cNvPr id="4" name="TextBox 3">
            <a:extLst>
              <a:ext uri="{FF2B5EF4-FFF2-40B4-BE49-F238E27FC236}">
                <a16:creationId xmlns:a16="http://schemas.microsoft.com/office/drawing/2014/main" id="{6528E4BF-9246-4B12-87CE-47E781EC8F58}"/>
              </a:ext>
            </a:extLst>
          </p:cNvPr>
          <p:cNvSpPr txBox="1"/>
          <p:nvPr/>
        </p:nvSpPr>
        <p:spPr>
          <a:xfrm>
            <a:off x="680321" y="5212152"/>
            <a:ext cx="2220480" cy="707886"/>
          </a:xfrm>
          <a:prstGeom prst="rect">
            <a:avLst/>
          </a:prstGeom>
          <a:noFill/>
        </p:spPr>
        <p:txBody>
          <a:bodyPr wrap="none" rtlCol="0">
            <a:spAutoFit/>
          </a:bodyPr>
          <a:lstStyle/>
          <a:p>
            <a:r>
              <a:rPr lang="en-CA" sz="4000" dirty="0"/>
              <a:t>3 Months</a:t>
            </a:r>
            <a:endParaRPr lang="en-US" sz="4000" dirty="0"/>
          </a:p>
        </p:txBody>
      </p:sp>
    </p:spTree>
    <p:extLst>
      <p:ext uri="{BB962C8B-B14F-4D97-AF65-F5344CB8AC3E}">
        <p14:creationId xmlns:p14="http://schemas.microsoft.com/office/powerpoint/2010/main" val="41528557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1500"/>
                            </p:stCondLst>
                            <p:childTnLst>
                              <p:par>
                                <p:cTn id="9" presetID="10" presetClass="entr" presetSubtype="0" fill="hold" grpId="0" nodeType="afterEffect">
                                  <p:stCondLst>
                                    <p:cond delay="100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par>
                          <p:cTn id="12" fill="hold">
                            <p:stCondLst>
                              <p:cond delay="3000"/>
                            </p:stCondLst>
                            <p:childTnLst>
                              <p:par>
                                <p:cTn id="13" presetID="10" presetClass="entr" presetSubtype="0" fill="hold" grpId="0" nodeType="afterEffect">
                                  <p:stCondLst>
                                    <p:cond delay="100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down)">
                                      <p:cBhvr>
                                        <p:cTn id="20" dur="500"/>
                                        <p:tgtEl>
                                          <p:spTgt spid="3">
                                            <p:txEl>
                                              <p:pRg st="0" end="0"/>
                                            </p:txEl>
                                          </p:spTgt>
                                        </p:tgtEl>
                                      </p:cBhvr>
                                    </p:animEffect>
                                  </p:childTnLst>
                                </p:cTn>
                              </p:par>
                            </p:childTnLst>
                          </p:cTn>
                        </p:par>
                        <p:par>
                          <p:cTn id="21" fill="hold">
                            <p:stCondLst>
                              <p:cond delay="500"/>
                            </p:stCondLst>
                            <p:childTnLst>
                              <p:par>
                                <p:cTn id="22" presetID="22" presetClass="entr" presetSubtype="4" fill="hold" nodeType="after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wipe(down)">
                                      <p:cBhvr>
                                        <p:cTn id="24"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133</TotalTime>
  <Words>311</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Trebuchet MS</vt:lpstr>
      <vt:lpstr>Berlin</vt:lpstr>
      <vt:lpstr>SNOW RUSH</vt:lpstr>
      <vt:lpstr>Overview</vt:lpstr>
      <vt:lpstr>Gameplay</vt:lpstr>
      <vt:lpstr>Gameplay</vt:lpstr>
      <vt:lpstr>Power Ups</vt:lpstr>
      <vt:lpstr>Power Ups</vt:lpstr>
      <vt:lpstr>Power Ups</vt:lpstr>
      <vt:lpstr>Marketing Overview</vt:lpstr>
      <vt:lpstr>Development</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SNOW RUSH</dc:title>
  <dc:creator>Harold [✖‿✖]</dc:creator>
  <cp:lastModifiedBy>Harold [✖‿✖]</cp:lastModifiedBy>
  <cp:revision>11</cp:revision>
  <dcterms:created xsi:type="dcterms:W3CDTF">2018-10-30T03:20:32Z</dcterms:created>
  <dcterms:modified xsi:type="dcterms:W3CDTF">2018-10-30T05:34:19Z</dcterms:modified>
</cp:coreProperties>
</file>