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05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804369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689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8BD2FB-A7C0-4DB7-8FE6-C016275C4A0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08056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BD2FB-A7C0-4DB7-8FE6-C016275C4A07}" type="datetimeFigureOut">
              <a:rPr lang="en-US" smtClean="0"/>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27601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8BD2FB-A7C0-4DB7-8FE6-C016275C4A0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422853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8BD2FB-A7C0-4DB7-8FE6-C016275C4A07}" type="datetimeFigureOut">
              <a:rPr lang="en-US" smtClean="0"/>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95762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8BD2FB-A7C0-4DB7-8FE6-C016275C4A07}" type="datetimeFigureOut">
              <a:rPr lang="en-US" smtClean="0"/>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1538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BD2FB-A7C0-4DB7-8FE6-C016275C4A07}" type="datetimeFigureOut">
              <a:rPr lang="en-US" smtClean="0"/>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1838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212529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BD2FB-A7C0-4DB7-8FE6-C016275C4A07}" type="datetimeFigureOut">
              <a:rPr lang="en-US" smtClean="0"/>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E387DB-429C-4E52-A177-3CF53A5AB88A}" type="slidenum">
              <a:rPr lang="en-US" smtClean="0"/>
              <a:t>‹#›</a:t>
            </a:fld>
            <a:endParaRPr lang="en-US"/>
          </a:p>
        </p:txBody>
      </p:sp>
    </p:spTree>
    <p:extLst>
      <p:ext uri="{BB962C8B-B14F-4D97-AF65-F5344CB8AC3E}">
        <p14:creationId xmlns:p14="http://schemas.microsoft.com/office/powerpoint/2010/main" val="35568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8BD2FB-A7C0-4DB7-8FE6-C016275C4A07}" type="datetimeFigureOut">
              <a:rPr lang="en-US" smtClean="0"/>
              <a:t>1/29/2020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387DB-429C-4E52-A177-3CF53A5AB88A}" type="slidenum">
              <a:rPr lang="en-US" smtClean="0"/>
              <a:t>‹#›</a:t>
            </a:fld>
            <a:endParaRPr lang="en-US"/>
          </a:p>
        </p:txBody>
      </p:sp>
    </p:spTree>
    <p:extLst>
      <p:ext uri="{BB962C8B-B14F-4D97-AF65-F5344CB8AC3E}">
        <p14:creationId xmlns:p14="http://schemas.microsoft.com/office/powerpoint/2010/main" val="3653228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283" y="0"/>
            <a:ext cx="9144000" cy="889593"/>
          </a:xfrm>
        </p:spPr>
        <p:txBody>
          <a:bodyPr>
            <a:normAutofit fontScale="90000"/>
          </a:bodyPr>
          <a:lstStyle/>
          <a:p>
            <a:r>
              <a:rPr lang="en-US" dirty="0" smtClean="0"/>
              <a:t>CSS</a:t>
            </a:r>
            <a:endParaRPr lang="en-US" dirty="0"/>
          </a:p>
        </p:txBody>
      </p:sp>
      <p:sp>
        <p:nvSpPr>
          <p:cNvPr id="3" name="Subtitle 2"/>
          <p:cNvSpPr>
            <a:spLocks noGrp="1"/>
          </p:cNvSpPr>
          <p:nvPr>
            <p:ph type="subTitle" idx="1"/>
          </p:nvPr>
        </p:nvSpPr>
        <p:spPr>
          <a:xfrm>
            <a:off x="636895" y="1145441"/>
            <a:ext cx="11304895" cy="5091586"/>
          </a:xfrm>
        </p:spPr>
        <p:txBody>
          <a:bodyPr/>
          <a:lstStyle/>
          <a:p>
            <a:pPr algn="l"/>
            <a:r>
              <a:rPr lang="en-US" dirty="0" smtClean="0"/>
              <a:t>Cascading Style Sheets, fondly referred to as CSS, is a simple design language intended to simplify the process of making web pages presentable.</a:t>
            </a:r>
          </a:p>
          <a:p>
            <a:pPr algn="l"/>
            <a:endParaRPr lang="en-US" dirty="0"/>
          </a:p>
          <a:p>
            <a:pPr algn="l"/>
            <a:r>
              <a:rPr lang="en-US" dirty="0"/>
              <a:t>CSS handles the look and feel part of a web page. </a:t>
            </a:r>
            <a:endParaRPr lang="en-US" dirty="0" smtClean="0"/>
          </a:p>
          <a:p>
            <a:pPr algn="l"/>
            <a:endParaRPr lang="en-US" dirty="0"/>
          </a:p>
          <a:p>
            <a:pPr algn="l"/>
            <a:r>
              <a:rPr lang="en-US" dirty="0" smtClean="0"/>
              <a:t>Using </a:t>
            </a:r>
            <a:r>
              <a:rPr lang="en-US" dirty="0"/>
              <a:t>CSS, you can control the color of the text, the style of fonts, the spacing between paragraphs, how columns are sized and laid out, what background images or colors are used, layout </a:t>
            </a:r>
            <a:r>
              <a:rPr lang="en-US" dirty="0" smtClean="0"/>
              <a:t>designs.</a:t>
            </a:r>
          </a:p>
          <a:p>
            <a:pPr algn="l"/>
            <a:endParaRPr lang="en-US" dirty="0"/>
          </a:p>
          <a:p>
            <a:pPr algn="l"/>
            <a:endParaRPr lang="en-US" dirty="0"/>
          </a:p>
        </p:txBody>
      </p:sp>
    </p:spTree>
    <p:extLst>
      <p:ext uri="{BB962C8B-B14F-4D97-AF65-F5344CB8AC3E}">
        <p14:creationId xmlns:p14="http://schemas.microsoft.com/office/powerpoint/2010/main" val="125376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7" y="232012"/>
            <a:ext cx="11423175" cy="4401205"/>
          </a:xfrm>
          <a:prstGeom prst="rect">
            <a:avLst/>
          </a:prstGeom>
        </p:spPr>
        <p:txBody>
          <a:bodyPr wrap="square">
            <a:spAutoFit/>
          </a:bodyPr>
          <a:lstStyle/>
          <a:p>
            <a:r>
              <a:rPr lang="en-US" sz="2800" b="1" dirty="0" smtClean="0">
                <a:solidFill>
                  <a:srgbClr val="FF0000"/>
                </a:solidFill>
              </a:rPr>
              <a:t>Multiple Style Rules: </a:t>
            </a:r>
            <a:r>
              <a:rPr lang="en-US" sz="2800" dirty="0" smtClean="0"/>
              <a:t>combine </a:t>
            </a:r>
            <a:r>
              <a:rPr lang="en-US" sz="2800" dirty="0"/>
              <a:t>multiple properties and corresponding values into a single block </a:t>
            </a:r>
            <a:endParaRPr lang="en-US" sz="2800" dirty="0" smtClean="0"/>
          </a:p>
          <a:p>
            <a:endParaRPr lang="en-US" sz="2800" dirty="0"/>
          </a:p>
          <a:p>
            <a:r>
              <a:rPr lang="en-US" sz="2800" dirty="0" smtClean="0"/>
              <a:t>h1 {</a:t>
            </a:r>
          </a:p>
          <a:p>
            <a:r>
              <a:rPr lang="en-US" sz="2800" dirty="0" smtClean="0"/>
              <a:t>   color: #36C;</a:t>
            </a:r>
          </a:p>
          <a:p>
            <a:r>
              <a:rPr lang="en-US" sz="2800" dirty="0" smtClean="0"/>
              <a:t>   font-weight: normal;</a:t>
            </a:r>
          </a:p>
          <a:p>
            <a:r>
              <a:rPr lang="en-US" sz="2800" dirty="0" smtClean="0"/>
              <a:t>   letter-spacing: .4em;</a:t>
            </a:r>
          </a:p>
          <a:p>
            <a:r>
              <a:rPr lang="en-US" sz="2800" dirty="0" smtClean="0"/>
              <a:t>   margin-bottom: 1em;</a:t>
            </a:r>
          </a:p>
          <a:p>
            <a:r>
              <a:rPr lang="en-US" sz="2800" dirty="0" smtClean="0"/>
              <a:t>   text-transform: lowercase;</a:t>
            </a:r>
          </a:p>
          <a:p>
            <a:r>
              <a:rPr lang="en-US" sz="2800" dirty="0" smtClean="0"/>
              <a:t>}</a:t>
            </a:r>
            <a:endParaRPr lang="en-US" sz="2800" dirty="0"/>
          </a:p>
        </p:txBody>
      </p:sp>
      <p:sp>
        <p:nvSpPr>
          <p:cNvPr id="4" name="Rectangle 3"/>
          <p:cNvSpPr/>
          <p:nvPr/>
        </p:nvSpPr>
        <p:spPr>
          <a:xfrm>
            <a:off x="382137" y="5057465"/>
            <a:ext cx="11191164" cy="523220"/>
          </a:xfrm>
          <a:prstGeom prst="rect">
            <a:avLst/>
          </a:prstGeom>
        </p:spPr>
        <p:txBody>
          <a:bodyPr wrap="square">
            <a:spAutoFit/>
          </a:bodyPr>
          <a:lstStyle/>
          <a:p>
            <a:r>
              <a:rPr lang="en-US" sz="2800" dirty="0" smtClean="0"/>
              <a:t>All the property and value pairs are separated by a semi colon (;).</a:t>
            </a:r>
            <a:endParaRPr lang="en-US" sz="2800" dirty="0"/>
          </a:p>
        </p:txBody>
      </p:sp>
    </p:spTree>
    <p:extLst>
      <p:ext uri="{BB962C8B-B14F-4D97-AF65-F5344CB8AC3E}">
        <p14:creationId xmlns:p14="http://schemas.microsoft.com/office/powerpoint/2010/main" val="1623402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54842"/>
            <a:ext cx="11027391" cy="6555641"/>
          </a:xfrm>
          <a:prstGeom prst="rect">
            <a:avLst/>
          </a:prstGeom>
        </p:spPr>
        <p:txBody>
          <a:bodyPr wrap="square">
            <a:spAutoFit/>
          </a:bodyPr>
          <a:lstStyle/>
          <a:p>
            <a:r>
              <a:rPr lang="en-US" sz="2800" dirty="0" smtClean="0"/>
              <a:t>Grouping Selectors: apply a style to many selectors . Just separate the selectors with a comma</a:t>
            </a:r>
          </a:p>
          <a:p>
            <a:endParaRPr lang="en-US" sz="2800" dirty="0" smtClean="0"/>
          </a:p>
          <a:p>
            <a:r>
              <a:rPr lang="en-US" sz="2800" dirty="0" smtClean="0"/>
              <a:t>h1, h2, h3 {</a:t>
            </a:r>
          </a:p>
          <a:p>
            <a:r>
              <a:rPr lang="en-US" sz="2800" dirty="0" smtClean="0"/>
              <a:t>   color: #36C;</a:t>
            </a:r>
          </a:p>
          <a:p>
            <a:r>
              <a:rPr lang="en-US" sz="2800" dirty="0" smtClean="0"/>
              <a:t>   font-weight: normal;</a:t>
            </a:r>
          </a:p>
          <a:p>
            <a:r>
              <a:rPr lang="en-US" sz="2800" dirty="0" smtClean="0"/>
              <a:t>   letter-spacing: .4em;</a:t>
            </a:r>
          </a:p>
          <a:p>
            <a:r>
              <a:rPr lang="en-US" sz="2800" dirty="0" smtClean="0"/>
              <a:t>   margin-bottom: 1em;</a:t>
            </a:r>
          </a:p>
          <a:p>
            <a:r>
              <a:rPr lang="en-US" sz="2800" dirty="0" smtClean="0"/>
              <a:t>   text-transform: lowercase;</a:t>
            </a:r>
          </a:p>
          <a:p>
            <a:r>
              <a:rPr lang="en-US" sz="2800" dirty="0" smtClean="0"/>
              <a:t>}</a:t>
            </a:r>
            <a:endParaRPr lang="en-US" sz="2800" dirty="0"/>
          </a:p>
          <a:p>
            <a:endParaRPr lang="en-US" sz="2800" dirty="0" smtClean="0"/>
          </a:p>
          <a:p>
            <a:endParaRPr lang="en-US" sz="2800" dirty="0"/>
          </a:p>
          <a:p>
            <a:endParaRPr lang="en-US" sz="2800" dirty="0" smtClean="0"/>
          </a:p>
          <a:p>
            <a:endParaRPr lang="en-US" sz="2800" dirty="0"/>
          </a:p>
          <a:p>
            <a:endParaRPr lang="en-US" sz="2800" dirty="0"/>
          </a:p>
        </p:txBody>
      </p:sp>
    </p:spTree>
    <p:extLst>
      <p:ext uri="{BB962C8B-B14F-4D97-AF65-F5344CB8AC3E}">
        <p14:creationId xmlns:p14="http://schemas.microsoft.com/office/powerpoint/2010/main" val="57572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327546"/>
            <a:ext cx="11423175" cy="3970318"/>
          </a:xfrm>
          <a:prstGeom prst="rect">
            <a:avLst/>
          </a:prstGeom>
        </p:spPr>
        <p:txBody>
          <a:bodyPr wrap="square">
            <a:spAutoFit/>
          </a:bodyPr>
          <a:lstStyle/>
          <a:p>
            <a:r>
              <a:rPr lang="en-US" sz="2800" dirty="0" smtClean="0"/>
              <a:t>Embedded CSS - The &lt;style&gt; Element</a:t>
            </a:r>
          </a:p>
          <a:p>
            <a:endParaRPr lang="en-US" sz="2800" dirty="0"/>
          </a:p>
          <a:p>
            <a:r>
              <a:rPr lang="en-US" sz="2800" dirty="0" smtClean="0"/>
              <a:t>We  </a:t>
            </a:r>
            <a:r>
              <a:rPr lang="en-US" sz="2800" dirty="0"/>
              <a:t>can put your CSS rules into an HTML document using the &lt;style&gt; element. </a:t>
            </a:r>
            <a:endParaRPr lang="en-US" sz="2800" dirty="0" smtClean="0"/>
          </a:p>
          <a:p>
            <a:endParaRPr lang="en-US" sz="2800" dirty="0"/>
          </a:p>
          <a:p>
            <a:r>
              <a:rPr lang="en-US" sz="2800" dirty="0" smtClean="0"/>
              <a:t>This </a:t>
            </a:r>
            <a:r>
              <a:rPr lang="en-US" sz="2800" dirty="0"/>
              <a:t>tag is placed inside &lt;head&gt;...&lt;/head&gt; tags. </a:t>
            </a:r>
            <a:endParaRPr lang="en-US" sz="2800" dirty="0" smtClean="0"/>
          </a:p>
          <a:p>
            <a:endParaRPr lang="en-US" sz="2800" dirty="0"/>
          </a:p>
          <a:p>
            <a:r>
              <a:rPr lang="en-US" sz="2800" dirty="0" smtClean="0"/>
              <a:t>Rules </a:t>
            </a:r>
            <a:r>
              <a:rPr lang="en-US" sz="2800" dirty="0"/>
              <a:t>defined using this syntax will be applied to all the elements available in the document. </a:t>
            </a:r>
          </a:p>
        </p:txBody>
      </p:sp>
    </p:spTree>
    <p:extLst>
      <p:ext uri="{BB962C8B-B14F-4D97-AF65-F5344CB8AC3E}">
        <p14:creationId xmlns:p14="http://schemas.microsoft.com/office/powerpoint/2010/main" val="49734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474" y="327546"/>
            <a:ext cx="6887571" cy="5693866"/>
          </a:xfrm>
          <a:prstGeom prst="rect">
            <a:avLst/>
          </a:prstGeom>
        </p:spPr>
        <p:txBody>
          <a:bodyPr wrap="square">
            <a:spAutoFit/>
          </a:bodyPr>
          <a:lstStyle/>
          <a:p>
            <a:r>
              <a:rPr lang="en-US" sz="2800" dirty="0" smtClean="0"/>
              <a:t>&lt;html&gt;</a:t>
            </a:r>
          </a:p>
          <a:p>
            <a:r>
              <a:rPr lang="en-US" sz="2800" dirty="0" smtClean="0"/>
              <a:t>   &lt;head&gt;</a:t>
            </a:r>
          </a:p>
          <a:p>
            <a:r>
              <a:rPr lang="en-US" sz="2800" dirty="0" smtClean="0"/>
              <a:t>   </a:t>
            </a:r>
          </a:p>
          <a:p>
            <a:r>
              <a:rPr lang="en-US" sz="2800" dirty="0" smtClean="0"/>
              <a:t>      &lt;style type = "text/</a:t>
            </a:r>
            <a:r>
              <a:rPr lang="en-US" sz="2800" dirty="0" err="1" smtClean="0"/>
              <a:t>css</a:t>
            </a:r>
            <a:r>
              <a:rPr lang="en-US" sz="2800" dirty="0" smtClean="0"/>
              <a:t>" media = "all"&gt;</a:t>
            </a:r>
          </a:p>
          <a:p>
            <a:r>
              <a:rPr lang="en-US" sz="2800" dirty="0" smtClean="0"/>
              <a:t>         body {</a:t>
            </a:r>
          </a:p>
          <a:p>
            <a:r>
              <a:rPr lang="en-US" sz="2800" dirty="0" smtClean="0"/>
              <a:t>            background-color: linen;</a:t>
            </a:r>
          </a:p>
          <a:p>
            <a:r>
              <a:rPr lang="en-US" sz="2800" dirty="0" smtClean="0"/>
              <a:t>         }</a:t>
            </a:r>
          </a:p>
          <a:p>
            <a:r>
              <a:rPr lang="en-US" sz="2800" dirty="0" smtClean="0"/>
              <a:t>         h1 {</a:t>
            </a:r>
          </a:p>
          <a:p>
            <a:r>
              <a:rPr lang="en-US" sz="2800" dirty="0" smtClean="0"/>
              <a:t>            color: maroon;</a:t>
            </a:r>
          </a:p>
          <a:p>
            <a:r>
              <a:rPr lang="en-US" sz="2800" dirty="0" smtClean="0"/>
              <a:t>            margin-left: 40px;</a:t>
            </a:r>
          </a:p>
          <a:p>
            <a:r>
              <a:rPr lang="en-US" sz="2800" dirty="0" smtClean="0"/>
              <a:t>         }</a:t>
            </a:r>
          </a:p>
          <a:p>
            <a:r>
              <a:rPr lang="en-US" sz="2800" dirty="0" smtClean="0"/>
              <a:t>      &lt;/style&gt;</a:t>
            </a:r>
          </a:p>
          <a:p>
            <a:r>
              <a:rPr lang="en-US" sz="2800" dirty="0" smtClean="0"/>
              <a:t>      </a:t>
            </a:r>
          </a:p>
        </p:txBody>
      </p:sp>
      <p:sp>
        <p:nvSpPr>
          <p:cNvPr id="3" name="Rectangle 2"/>
          <p:cNvSpPr/>
          <p:nvPr/>
        </p:nvSpPr>
        <p:spPr>
          <a:xfrm>
            <a:off x="7224215" y="3174479"/>
            <a:ext cx="6096000" cy="2677656"/>
          </a:xfrm>
          <a:prstGeom prst="rect">
            <a:avLst/>
          </a:prstGeom>
        </p:spPr>
        <p:txBody>
          <a:bodyPr>
            <a:spAutoFit/>
          </a:bodyPr>
          <a:lstStyle/>
          <a:p>
            <a:r>
              <a:rPr lang="en-US" sz="2800" dirty="0" smtClean="0"/>
              <a:t> &lt;/head&gt;   </a:t>
            </a:r>
          </a:p>
          <a:p>
            <a:r>
              <a:rPr lang="en-US" sz="2800" dirty="0" smtClean="0"/>
              <a:t>   &lt;body&gt;</a:t>
            </a:r>
          </a:p>
          <a:p>
            <a:r>
              <a:rPr lang="en-US" sz="2800" dirty="0" smtClean="0"/>
              <a:t>      &lt;h1&gt;This is a heading&lt;/h1&gt;</a:t>
            </a:r>
          </a:p>
          <a:p>
            <a:r>
              <a:rPr lang="en-US" sz="2800" dirty="0" smtClean="0"/>
              <a:t>      &lt;p&gt;This is a paragraph.&lt;/p&gt;</a:t>
            </a:r>
          </a:p>
          <a:p>
            <a:r>
              <a:rPr lang="en-US" sz="2800" dirty="0" smtClean="0"/>
              <a:t>   &lt;/body&gt;</a:t>
            </a:r>
          </a:p>
          <a:p>
            <a:r>
              <a:rPr lang="en-US" sz="2800" dirty="0" smtClean="0"/>
              <a:t>&lt;/html&gt;</a:t>
            </a:r>
            <a:endParaRPr lang="en-US" sz="2800" dirty="0"/>
          </a:p>
        </p:txBody>
      </p:sp>
    </p:spTree>
    <p:extLst>
      <p:ext uri="{BB962C8B-B14F-4D97-AF65-F5344CB8AC3E}">
        <p14:creationId xmlns:p14="http://schemas.microsoft.com/office/powerpoint/2010/main" val="1707540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7" y="409433"/>
            <a:ext cx="11163869" cy="5693866"/>
          </a:xfrm>
          <a:prstGeom prst="rect">
            <a:avLst/>
          </a:prstGeom>
        </p:spPr>
        <p:txBody>
          <a:bodyPr wrap="square">
            <a:spAutoFit/>
          </a:bodyPr>
          <a:lstStyle/>
          <a:p>
            <a:r>
              <a:rPr lang="en-US" sz="2800" dirty="0" smtClean="0"/>
              <a:t>Inline CSS - The style Attribute</a:t>
            </a:r>
          </a:p>
          <a:p>
            <a:endParaRPr lang="en-US" sz="2800" dirty="0" smtClean="0"/>
          </a:p>
          <a:p>
            <a:r>
              <a:rPr lang="en-US" sz="2800" dirty="0" smtClean="0"/>
              <a:t>We can use style attribute of any HTML element to define style rules. </a:t>
            </a:r>
          </a:p>
          <a:p>
            <a:endParaRPr lang="en-US" sz="2800" dirty="0"/>
          </a:p>
          <a:p>
            <a:r>
              <a:rPr lang="en-US" sz="2800" dirty="0" smtClean="0"/>
              <a:t>These rules will be applied to that element only.</a:t>
            </a:r>
          </a:p>
          <a:p>
            <a:endParaRPr lang="en-US" sz="2800" dirty="0"/>
          </a:p>
          <a:p>
            <a:r>
              <a:rPr lang="en-US" sz="2800" dirty="0" smtClean="0"/>
              <a:t>&lt;html&gt;</a:t>
            </a:r>
          </a:p>
          <a:p>
            <a:r>
              <a:rPr lang="en-US" sz="2800" dirty="0" smtClean="0"/>
              <a:t>   &lt;head&gt;</a:t>
            </a:r>
          </a:p>
          <a:p>
            <a:r>
              <a:rPr lang="en-US" sz="2800" dirty="0" smtClean="0"/>
              <a:t>   &lt;/head&gt;</a:t>
            </a:r>
          </a:p>
          <a:p>
            <a:r>
              <a:rPr lang="en-US" sz="2800" dirty="0" smtClean="0"/>
              <a:t>   &lt;body&gt;</a:t>
            </a:r>
          </a:p>
          <a:p>
            <a:r>
              <a:rPr lang="en-US" sz="2800" dirty="0" smtClean="0"/>
              <a:t>      &lt;h1 style = "color:#36C;"&gt; This is inline CSS &lt;/h1&gt;</a:t>
            </a:r>
          </a:p>
          <a:p>
            <a:r>
              <a:rPr lang="en-US" sz="2800" dirty="0" smtClean="0"/>
              <a:t>   &lt;/body&gt;</a:t>
            </a:r>
          </a:p>
          <a:p>
            <a:r>
              <a:rPr lang="en-US" sz="2800" dirty="0" smtClean="0"/>
              <a:t>&lt;/html&gt;</a:t>
            </a:r>
            <a:endParaRPr lang="en-US" sz="2800" dirty="0"/>
          </a:p>
        </p:txBody>
      </p:sp>
    </p:spTree>
    <p:extLst>
      <p:ext uri="{BB962C8B-B14F-4D97-AF65-F5344CB8AC3E}">
        <p14:creationId xmlns:p14="http://schemas.microsoft.com/office/powerpoint/2010/main" val="2932756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8" y="341194"/>
            <a:ext cx="11573302" cy="3970318"/>
          </a:xfrm>
          <a:prstGeom prst="rect">
            <a:avLst/>
          </a:prstGeom>
        </p:spPr>
        <p:txBody>
          <a:bodyPr wrap="square">
            <a:spAutoFit/>
          </a:bodyPr>
          <a:lstStyle/>
          <a:p>
            <a:r>
              <a:rPr lang="en-US" sz="2800" dirty="0" smtClean="0"/>
              <a:t>External CSS - The &lt;link&gt; Element</a:t>
            </a:r>
          </a:p>
          <a:p>
            <a:endParaRPr lang="en-US" sz="2800" dirty="0" smtClean="0"/>
          </a:p>
          <a:p>
            <a:r>
              <a:rPr lang="en-US" sz="2800" dirty="0" smtClean="0"/>
              <a:t>The &lt;link&gt; element can be used to include an external </a:t>
            </a:r>
            <a:r>
              <a:rPr lang="en-US" sz="2800" dirty="0" err="1" smtClean="0"/>
              <a:t>stylesheet</a:t>
            </a:r>
            <a:r>
              <a:rPr lang="en-US" sz="2800" dirty="0" smtClean="0"/>
              <a:t> file in your HTML document.</a:t>
            </a:r>
          </a:p>
          <a:p>
            <a:endParaRPr lang="en-US" sz="2800" dirty="0" smtClean="0"/>
          </a:p>
          <a:p>
            <a:r>
              <a:rPr lang="en-US" sz="2800" dirty="0" smtClean="0"/>
              <a:t>An external style sheet is a separate text file </a:t>
            </a:r>
            <a:r>
              <a:rPr lang="en-US" sz="2800" b="1" dirty="0" smtClean="0">
                <a:solidFill>
                  <a:srgbClr val="FF0000"/>
                </a:solidFill>
              </a:rPr>
              <a:t>with .</a:t>
            </a:r>
            <a:r>
              <a:rPr lang="en-US" sz="2800" b="1" dirty="0" err="1" smtClean="0">
                <a:solidFill>
                  <a:srgbClr val="FF0000"/>
                </a:solidFill>
              </a:rPr>
              <a:t>css</a:t>
            </a:r>
            <a:r>
              <a:rPr lang="en-US" sz="2800" b="1" dirty="0" smtClean="0">
                <a:solidFill>
                  <a:srgbClr val="FF0000"/>
                </a:solidFill>
              </a:rPr>
              <a:t> extension.</a:t>
            </a:r>
          </a:p>
          <a:p>
            <a:endParaRPr lang="en-US" sz="2800" b="1" dirty="0">
              <a:solidFill>
                <a:srgbClr val="FF0000"/>
              </a:solidFill>
            </a:endParaRPr>
          </a:p>
          <a:p>
            <a:r>
              <a:rPr lang="en-US" sz="2800" dirty="0" smtClean="0"/>
              <a:t>We define all the Style rules within this text file and then you can include this file in any HTML document using &lt;link&gt; element.</a:t>
            </a:r>
            <a:endParaRPr lang="en-US" sz="2800" dirty="0"/>
          </a:p>
        </p:txBody>
      </p:sp>
      <p:sp>
        <p:nvSpPr>
          <p:cNvPr id="3" name="Rectangle 2"/>
          <p:cNvSpPr/>
          <p:nvPr/>
        </p:nvSpPr>
        <p:spPr>
          <a:xfrm>
            <a:off x="641445" y="4618714"/>
            <a:ext cx="11095629" cy="1569660"/>
          </a:xfrm>
          <a:prstGeom prst="rect">
            <a:avLst/>
          </a:prstGeom>
        </p:spPr>
        <p:txBody>
          <a:bodyPr wrap="square">
            <a:spAutoFit/>
          </a:bodyPr>
          <a:lstStyle/>
          <a:p>
            <a:r>
              <a:rPr lang="en-US" sz="3200" b="1" dirty="0" smtClean="0">
                <a:solidFill>
                  <a:srgbClr val="FF0000"/>
                </a:solidFill>
              </a:rPr>
              <a:t>&lt;head&gt;</a:t>
            </a:r>
          </a:p>
          <a:p>
            <a:r>
              <a:rPr lang="en-US" sz="3200" b="1" dirty="0" smtClean="0">
                <a:solidFill>
                  <a:srgbClr val="FF0000"/>
                </a:solidFill>
              </a:rPr>
              <a:t>   &lt;link </a:t>
            </a:r>
            <a:r>
              <a:rPr lang="en-US" sz="3200" b="1" dirty="0" err="1" smtClean="0">
                <a:solidFill>
                  <a:srgbClr val="FF0000"/>
                </a:solidFill>
              </a:rPr>
              <a:t>rel</a:t>
            </a:r>
            <a:r>
              <a:rPr lang="en-US" sz="3200" b="1" dirty="0" smtClean="0">
                <a:solidFill>
                  <a:srgbClr val="FF0000"/>
                </a:solidFill>
              </a:rPr>
              <a:t>=“</a:t>
            </a:r>
            <a:r>
              <a:rPr lang="en-US" sz="3200" b="1" dirty="0" err="1" smtClean="0">
                <a:solidFill>
                  <a:srgbClr val="FF0000"/>
                </a:solidFill>
              </a:rPr>
              <a:t>stylesheet</a:t>
            </a:r>
            <a:r>
              <a:rPr lang="en-US" sz="3200" b="1" dirty="0" smtClean="0">
                <a:solidFill>
                  <a:srgbClr val="FF0000"/>
                </a:solidFill>
              </a:rPr>
              <a:t>” type = "text/</a:t>
            </a:r>
            <a:r>
              <a:rPr lang="en-US" sz="3200" b="1" dirty="0" err="1" smtClean="0">
                <a:solidFill>
                  <a:srgbClr val="FF0000"/>
                </a:solidFill>
              </a:rPr>
              <a:t>css</a:t>
            </a:r>
            <a:r>
              <a:rPr lang="en-US" sz="3200" b="1" dirty="0" smtClean="0">
                <a:solidFill>
                  <a:srgbClr val="FF0000"/>
                </a:solidFill>
              </a:rPr>
              <a:t>" </a:t>
            </a:r>
            <a:r>
              <a:rPr lang="en-US" sz="3200" b="1" dirty="0" err="1" smtClean="0">
                <a:solidFill>
                  <a:srgbClr val="FF0000"/>
                </a:solidFill>
              </a:rPr>
              <a:t>href</a:t>
            </a:r>
            <a:r>
              <a:rPr lang="en-US" sz="3200" b="1" dirty="0" smtClean="0">
                <a:solidFill>
                  <a:srgbClr val="FF0000"/>
                </a:solidFill>
              </a:rPr>
              <a:t> = "mystyle.css" /&gt;</a:t>
            </a:r>
          </a:p>
          <a:p>
            <a:r>
              <a:rPr lang="en-US" sz="3200" b="1" dirty="0" smtClean="0">
                <a:solidFill>
                  <a:srgbClr val="FF0000"/>
                </a:solidFill>
              </a:rPr>
              <a:t>&lt;/head&gt;</a:t>
            </a:r>
            <a:endParaRPr lang="en-US" sz="3200" b="1" dirty="0">
              <a:solidFill>
                <a:srgbClr val="FF0000"/>
              </a:solidFill>
            </a:endParaRPr>
          </a:p>
        </p:txBody>
      </p:sp>
    </p:spTree>
    <p:extLst>
      <p:ext uri="{BB962C8B-B14F-4D97-AF65-F5344CB8AC3E}">
        <p14:creationId xmlns:p14="http://schemas.microsoft.com/office/powerpoint/2010/main" val="2625832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7" y="436728"/>
            <a:ext cx="11327642" cy="3539430"/>
          </a:xfrm>
          <a:prstGeom prst="rect">
            <a:avLst/>
          </a:prstGeom>
        </p:spPr>
        <p:txBody>
          <a:bodyPr wrap="square">
            <a:spAutoFit/>
          </a:bodyPr>
          <a:lstStyle/>
          <a:p>
            <a:r>
              <a:rPr lang="en-US" sz="2800" dirty="0" smtClean="0"/>
              <a:t>Imported CSS - @import Rule</a:t>
            </a:r>
          </a:p>
          <a:p>
            <a:endParaRPr lang="en-US" sz="2800" dirty="0" smtClean="0"/>
          </a:p>
          <a:p>
            <a:r>
              <a:rPr lang="en-US" sz="2800" dirty="0" smtClean="0"/>
              <a:t>@import is used to import an external </a:t>
            </a:r>
            <a:r>
              <a:rPr lang="en-US" sz="2800" dirty="0" err="1" smtClean="0"/>
              <a:t>stylesheet</a:t>
            </a:r>
            <a:r>
              <a:rPr lang="en-US" sz="2800" dirty="0" smtClean="0"/>
              <a:t> in a manner similar to the &lt;link&gt; element.</a:t>
            </a:r>
          </a:p>
          <a:p>
            <a:endParaRPr lang="en-US" sz="2800" dirty="0"/>
          </a:p>
          <a:p>
            <a:r>
              <a:rPr lang="en-US" sz="2800" dirty="0" smtClean="0"/>
              <a:t>&lt;head&gt;</a:t>
            </a:r>
          </a:p>
          <a:p>
            <a:r>
              <a:rPr lang="en-US" sz="2800" dirty="0" smtClean="0"/>
              <a:t>   @import "mystyle.css";</a:t>
            </a:r>
          </a:p>
          <a:p>
            <a:r>
              <a:rPr lang="en-US" sz="2800" dirty="0" smtClean="0"/>
              <a:t>&lt;/head&gt;</a:t>
            </a:r>
            <a:endParaRPr lang="en-US" sz="2800" dirty="0"/>
          </a:p>
        </p:txBody>
      </p:sp>
    </p:spTree>
    <p:extLst>
      <p:ext uri="{BB962C8B-B14F-4D97-AF65-F5344CB8AC3E}">
        <p14:creationId xmlns:p14="http://schemas.microsoft.com/office/powerpoint/2010/main" val="16887565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337361"/>
            <a:ext cx="11245755" cy="5693866"/>
          </a:xfrm>
          <a:prstGeom prst="rect">
            <a:avLst/>
          </a:prstGeom>
        </p:spPr>
        <p:txBody>
          <a:bodyPr wrap="square">
            <a:spAutoFit/>
          </a:bodyPr>
          <a:lstStyle/>
          <a:p>
            <a:r>
              <a:rPr lang="en-US" sz="2800" dirty="0" smtClean="0"/>
              <a:t>CSS Rules Overriding</a:t>
            </a:r>
          </a:p>
          <a:p>
            <a:endParaRPr lang="en-US" sz="2800" dirty="0"/>
          </a:p>
          <a:p>
            <a:r>
              <a:rPr lang="en-US" sz="2800" dirty="0"/>
              <a:t>Any inline style sheet takes highest priority. So, it will override any rule defined in &lt;style&gt;...&lt;/style&gt; tags or rules defined in any external style sheet file</a:t>
            </a:r>
            <a:r>
              <a:rPr lang="en-US" sz="2800" dirty="0" smtClean="0"/>
              <a:t>.</a:t>
            </a:r>
          </a:p>
          <a:p>
            <a:endParaRPr lang="en-US" sz="2800" dirty="0"/>
          </a:p>
          <a:p>
            <a:r>
              <a:rPr lang="en-US" sz="2800" dirty="0"/>
              <a:t>Any rule defined in &lt;style&gt;...&lt;/style&gt; tags will override rules defined in any external style sheet file</a:t>
            </a:r>
            <a:r>
              <a:rPr lang="en-US" sz="2800" dirty="0" smtClean="0"/>
              <a:t>.</a:t>
            </a:r>
          </a:p>
          <a:p>
            <a:endParaRPr lang="en-US" sz="2800" dirty="0"/>
          </a:p>
          <a:p>
            <a:r>
              <a:rPr lang="en-US" sz="2800" dirty="0"/>
              <a:t>Any rule defined in external style sheet file takes lowest priority, and rules defined in this file will be applied only when above two rules are not applicable.</a:t>
            </a:r>
          </a:p>
          <a:p>
            <a:endParaRPr lang="en-US" sz="2800" dirty="0"/>
          </a:p>
        </p:txBody>
      </p:sp>
    </p:spTree>
    <p:extLst>
      <p:ext uri="{BB962C8B-B14F-4D97-AF65-F5344CB8AC3E}">
        <p14:creationId xmlns:p14="http://schemas.microsoft.com/office/powerpoint/2010/main" val="2443984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259307"/>
            <a:ext cx="11382231" cy="3108543"/>
          </a:xfrm>
          <a:prstGeom prst="rect">
            <a:avLst/>
          </a:prstGeom>
        </p:spPr>
        <p:txBody>
          <a:bodyPr wrap="square">
            <a:spAutoFit/>
          </a:bodyPr>
          <a:lstStyle/>
          <a:p>
            <a:r>
              <a:rPr lang="en-US" sz="2800" dirty="0" smtClean="0"/>
              <a:t>CSS - Measurement Units</a:t>
            </a:r>
          </a:p>
          <a:p>
            <a:endParaRPr lang="en-US" sz="2800" dirty="0"/>
          </a:p>
          <a:p>
            <a:r>
              <a:rPr lang="en-US" sz="2800" dirty="0"/>
              <a:t>CSS supports a number of measurements including absolute units such as inches, centimeters, points, and so on, as well as relative measures such as percentages and </a:t>
            </a:r>
            <a:r>
              <a:rPr lang="en-US" sz="2800" dirty="0" err="1"/>
              <a:t>em</a:t>
            </a:r>
            <a:r>
              <a:rPr lang="en-US" sz="2800" dirty="0"/>
              <a:t> units</a:t>
            </a:r>
            <a:r>
              <a:rPr lang="en-US" sz="2800" dirty="0" smtClean="0"/>
              <a:t>.</a:t>
            </a:r>
          </a:p>
          <a:p>
            <a:endParaRPr lang="en-US" sz="2800" dirty="0"/>
          </a:p>
          <a:p>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906850962"/>
              </p:ext>
            </p:extLst>
          </p:nvPr>
        </p:nvGraphicFramePr>
        <p:xfrm>
          <a:off x="423081" y="3102134"/>
          <a:ext cx="11382231" cy="1432560"/>
        </p:xfrm>
        <a:graphic>
          <a:graphicData uri="http://schemas.openxmlformats.org/drawingml/2006/table">
            <a:tbl>
              <a:tblPr/>
              <a:tblGrid>
                <a:gridCol w="1078173"/>
                <a:gridCol w="6509981"/>
                <a:gridCol w="3794077"/>
              </a:tblGrid>
              <a:tr h="0">
                <a:tc>
                  <a:txBody>
                    <a:bodyPr/>
                    <a:lstStyle/>
                    <a:p>
                      <a:pPr fontAlgn="t"/>
                      <a:r>
                        <a:rPr lang="en-US" sz="2800" dirty="0" smtClean="0">
                          <a:effectLst/>
                        </a:rPr>
                        <a:t>%</a:t>
                      </a:r>
                      <a:endParaRPr lang="en-US" sz="28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as a percentage relative to another value, typically an enclosing element.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{font-size: 16pt; line-height: 125%;}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69777325"/>
              </p:ext>
            </p:extLst>
          </p:nvPr>
        </p:nvGraphicFramePr>
        <p:xfrm>
          <a:off x="423080" y="4591787"/>
          <a:ext cx="11382231" cy="1005840"/>
        </p:xfrm>
        <a:graphic>
          <a:graphicData uri="http://schemas.openxmlformats.org/drawingml/2006/table">
            <a:tbl>
              <a:tblPr/>
              <a:tblGrid>
                <a:gridCol w="1105469"/>
                <a:gridCol w="6482685"/>
                <a:gridCol w="3794077"/>
              </a:tblGrid>
              <a:tr h="0">
                <a:tc>
                  <a:txBody>
                    <a:bodyPr/>
                    <a:lstStyle/>
                    <a:p>
                      <a:pPr fontAlgn="t"/>
                      <a:r>
                        <a:rPr lang="en-US" sz="2800">
                          <a:effectLst/>
                        </a:rPr>
                        <a:t>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centimeters.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div {margin-bottom: 2cm;}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20490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87351701"/>
              </p:ext>
            </p:extLst>
          </p:nvPr>
        </p:nvGraphicFramePr>
        <p:xfrm>
          <a:off x="696038" y="545910"/>
          <a:ext cx="11027388" cy="5392596"/>
        </p:xfrm>
        <a:graphic>
          <a:graphicData uri="http://schemas.openxmlformats.org/drawingml/2006/table">
            <a:tbl>
              <a:tblPr/>
              <a:tblGrid>
                <a:gridCol w="955341"/>
                <a:gridCol w="6396251"/>
                <a:gridCol w="3675796"/>
              </a:tblGrid>
              <a:tr h="1842115">
                <a:tc>
                  <a:txBody>
                    <a:bodyPr/>
                    <a:lstStyle/>
                    <a:p>
                      <a:pPr fontAlgn="t"/>
                      <a:r>
                        <a:rPr lang="en-US" sz="2800" dirty="0" err="1">
                          <a:effectLst/>
                        </a:rPr>
                        <a:t>em</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A relative measurement for the height of a font in em spaces. Because an em unit is equivalent to the size of a given font, if you assign a font to 12pt, each "em" unit would be 12pt; thus, 2em would be 24pt.</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{letter-spacing: 7em;}</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8740">
                <a:tc>
                  <a:txBody>
                    <a:bodyPr/>
                    <a:lstStyle/>
                    <a:p>
                      <a:pPr fontAlgn="t"/>
                      <a:endParaRPr lang="en-US" sz="2800" dirty="0" smtClean="0">
                        <a:effectLst/>
                      </a:endParaRPr>
                    </a:p>
                    <a:p>
                      <a:pPr fontAlgn="t"/>
                      <a:r>
                        <a:rPr lang="en-US" sz="2800" dirty="0" smtClean="0">
                          <a:effectLst/>
                        </a:rPr>
                        <a:t>ex</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This </a:t>
                      </a:r>
                      <a:r>
                        <a:rPr lang="en-US" sz="2800" dirty="0">
                          <a:effectLst/>
                        </a:rPr>
                        <a:t>value defines a measurement relative to a font's x-height. The x-height is determined by the height of the font's lowercase letter 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{font-size: 24pt; line-height: 3ex;}</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64024">
                <a:tc>
                  <a:txBody>
                    <a:bodyPr/>
                    <a:lstStyle/>
                    <a:p>
                      <a:pPr fontAlgn="t"/>
                      <a:endParaRPr lang="en-US" sz="2800" dirty="0" smtClean="0">
                        <a:effectLst/>
                      </a:endParaRPr>
                    </a:p>
                    <a:p>
                      <a:pPr fontAlgn="t"/>
                      <a:r>
                        <a:rPr lang="en-US" sz="2800" dirty="0" smtClean="0">
                          <a:effectLst/>
                        </a:rPr>
                        <a:t>in</a:t>
                      </a:r>
                      <a:endParaRPr lang="en-US" sz="2800" dirty="0">
                        <a:effectLst/>
                      </a:endParaRP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Defines </a:t>
                      </a:r>
                      <a:r>
                        <a:rPr lang="en-US" sz="2800" dirty="0">
                          <a:effectLst/>
                        </a:rPr>
                        <a:t>a measurement in inches.</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2800" dirty="0" smtClean="0">
                        <a:effectLst/>
                      </a:endParaRPr>
                    </a:p>
                    <a:p>
                      <a:pPr fontAlgn="t"/>
                      <a:r>
                        <a:rPr lang="en-US" sz="2800" dirty="0" smtClean="0">
                          <a:effectLst/>
                        </a:rPr>
                        <a:t>p </a:t>
                      </a:r>
                      <a:r>
                        <a:rPr lang="en-US" sz="2800" dirty="0">
                          <a:effectLst/>
                        </a:rPr>
                        <a:t>{word-spacing: .15in;}</a:t>
                      </a:r>
                    </a:p>
                  </a:txBody>
                  <a:tcPr marL="45326" marR="45326" marT="45326" marB="4532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6838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368490"/>
            <a:ext cx="11150220" cy="5262979"/>
          </a:xfrm>
          <a:prstGeom prst="rect">
            <a:avLst/>
          </a:prstGeom>
        </p:spPr>
        <p:txBody>
          <a:bodyPr wrap="square">
            <a:spAutoFit/>
          </a:bodyPr>
          <a:lstStyle/>
          <a:p>
            <a:r>
              <a:rPr lang="en-US" sz="2800" dirty="0" smtClean="0"/>
              <a:t>Advantages of CSS</a:t>
            </a:r>
          </a:p>
          <a:p>
            <a:endParaRPr lang="en-US" sz="2800" dirty="0"/>
          </a:p>
          <a:p>
            <a:r>
              <a:rPr lang="en-US" sz="2800" b="1" dirty="0"/>
              <a:t>CSS saves time</a:t>
            </a:r>
            <a:r>
              <a:rPr lang="en-US" sz="2800" dirty="0"/>
              <a:t> − </a:t>
            </a:r>
            <a:r>
              <a:rPr lang="en-US" sz="2800" dirty="0" smtClean="0"/>
              <a:t>We </a:t>
            </a:r>
            <a:r>
              <a:rPr lang="en-US" sz="2800" dirty="0"/>
              <a:t>can write CSS once and then reuse same sheet in multiple HTML pages. </a:t>
            </a:r>
            <a:r>
              <a:rPr lang="en-US" sz="2800" dirty="0" smtClean="0"/>
              <a:t>We </a:t>
            </a:r>
            <a:r>
              <a:rPr lang="en-US" sz="2800" dirty="0"/>
              <a:t>can define a style for each HTML element and apply it to as many Web pages as </a:t>
            </a:r>
            <a:r>
              <a:rPr lang="en-US" sz="2800" dirty="0" smtClean="0"/>
              <a:t>we </a:t>
            </a:r>
            <a:r>
              <a:rPr lang="en-US" sz="2800" dirty="0"/>
              <a:t>want</a:t>
            </a:r>
            <a:r>
              <a:rPr lang="en-US" sz="2800" dirty="0" smtClean="0"/>
              <a:t>.</a:t>
            </a:r>
          </a:p>
          <a:p>
            <a:endParaRPr lang="en-US" sz="2800" dirty="0"/>
          </a:p>
          <a:p>
            <a:r>
              <a:rPr lang="en-US" sz="2800" b="1" dirty="0"/>
              <a:t>Pages load faster</a:t>
            </a:r>
            <a:r>
              <a:rPr lang="en-US" sz="2800" dirty="0"/>
              <a:t> − </a:t>
            </a:r>
            <a:r>
              <a:rPr lang="en-US" sz="2800" dirty="0" smtClean="0"/>
              <a:t>We do </a:t>
            </a:r>
            <a:r>
              <a:rPr lang="en-US" sz="2800" dirty="0"/>
              <a:t>not need to write HTML tag attributes every time. Just write one CSS rule of a tag and apply it to all the occurrences of that tag. So less code means faster download times</a:t>
            </a:r>
            <a:r>
              <a:rPr lang="en-US" sz="2800" dirty="0" smtClean="0"/>
              <a:t>.</a:t>
            </a:r>
          </a:p>
          <a:p>
            <a:endParaRPr lang="en-US" sz="2800" dirty="0"/>
          </a:p>
          <a:p>
            <a:r>
              <a:rPr lang="en-US" sz="2800" b="1" dirty="0"/>
              <a:t>Easy maintenance</a:t>
            </a:r>
            <a:r>
              <a:rPr lang="en-US" sz="2800" dirty="0"/>
              <a:t> − To make a global change, simply change the style, and all elements in all the web pages will be updated automatically.</a:t>
            </a:r>
          </a:p>
        </p:txBody>
      </p:sp>
    </p:spTree>
    <p:extLst>
      <p:ext uri="{BB962C8B-B14F-4D97-AF65-F5344CB8AC3E}">
        <p14:creationId xmlns:p14="http://schemas.microsoft.com/office/powerpoint/2010/main" val="4287463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49090677"/>
              </p:ext>
            </p:extLst>
          </p:nvPr>
        </p:nvGraphicFramePr>
        <p:xfrm>
          <a:off x="436729" y="583678"/>
          <a:ext cx="11436824" cy="4351338"/>
        </p:xfrm>
        <a:graphic>
          <a:graphicData uri="http://schemas.openxmlformats.org/drawingml/2006/table">
            <a:tbl>
              <a:tblPr/>
              <a:tblGrid>
                <a:gridCol w="1173707"/>
                <a:gridCol w="6346209"/>
                <a:gridCol w="3916908"/>
              </a:tblGrid>
              <a:tr h="765070">
                <a:tc>
                  <a:txBody>
                    <a:bodyPr/>
                    <a:lstStyle/>
                    <a:p>
                      <a:pPr fontAlgn="t"/>
                      <a:r>
                        <a:rPr lang="en-US" sz="2800">
                          <a:effectLst/>
                        </a:rPr>
                        <a:t>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millimeters.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{word-spacing: 15mm;}</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625775">
                <a:tc>
                  <a:txBody>
                    <a:bodyPr/>
                    <a:lstStyle/>
                    <a:p>
                      <a:pPr fontAlgn="t"/>
                      <a:r>
                        <a:rPr lang="en-US" sz="2800">
                          <a:effectLst/>
                        </a:rPr>
                        <a:t>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picas. A pica is equivalent to 12 points; thus, there are 6 picas per inch.</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 {font-size: 20pc;}</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5423">
                <a:tc>
                  <a:txBody>
                    <a:bodyPr/>
                    <a:lstStyle/>
                    <a:p>
                      <a:pPr fontAlgn="t"/>
                      <a:r>
                        <a:rPr lang="en-US" sz="2800">
                          <a:effectLst/>
                        </a:rPr>
                        <a:t>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points. A point is defined as 1/72nd of an inch.</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body {font-size: 18pt;}</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5070">
                <a:tc>
                  <a:txBody>
                    <a:bodyPr/>
                    <a:lstStyle/>
                    <a:p>
                      <a:pPr fontAlgn="t"/>
                      <a:r>
                        <a:rPr lang="en-US" sz="2800">
                          <a:effectLst/>
                        </a:rPr>
                        <a:t>px</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Defines a measurement in screen pixels.</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 {padding: 25px;}</a:t>
                      </a:r>
                    </a:p>
                  </a:txBody>
                  <a:tcPr marL="59771" marR="59771" marT="59771" marB="597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49146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191069"/>
            <a:ext cx="11614244" cy="6124754"/>
          </a:xfrm>
          <a:prstGeom prst="rect">
            <a:avLst/>
          </a:prstGeom>
        </p:spPr>
        <p:txBody>
          <a:bodyPr wrap="square">
            <a:spAutoFit/>
          </a:bodyPr>
          <a:lstStyle/>
          <a:p>
            <a:r>
              <a:rPr lang="en-US" sz="2800" dirty="0"/>
              <a:t>CSS Colors - Hex </a:t>
            </a:r>
            <a:r>
              <a:rPr lang="en-US" sz="2800" dirty="0" smtClean="0"/>
              <a:t>Codes</a:t>
            </a:r>
          </a:p>
          <a:p>
            <a:endParaRPr lang="en-US" sz="2800" dirty="0"/>
          </a:p>
          <a:p>
            <a:r>
              <a:rPr lang="en-US" sz="2800" dirty="0"/>
              <a:t>A hexadecimal is a 6 digit representation of a color. The first two digits(RR) represent a red value, the next two are a green value(GG), and the last are the blue value(BB).</a:t>
            </a:r>
          </a:p>
          <a:p>
            <a:endParaRPr lang="en-US" sz="2800" dirty="0" smtClean="0"/>
          </a:p>
          <a:p>
            <a:endParaRPr lang="en-US" sz="2800" dirty="0"/>
          </a:p>
          <a:p>
            <a:r>
              <a:rPr lang="en-US" sz="2800" dirty="0" smtClean="0"/>
              <a:t>CSS uses color values to specify a color. </a:t>
            </a:r>
          </a:p>
          <a:p>
            <a:endParaRPr lang="en-US" sz="2800" dirty="0"/>
          </a:p>
          <a:p>
            <a:r>
              <a:rPr lang="en-US" sz="2800" dirty="0" smtClean="0"/>
              <a:t>Typically, these are used to set a color either for the foreground of an element (i.e., its text) or else for the background of the element. </a:t>
            </a:r>
          </a:p>
          <a:p>
            <a:endParaRPr lang="en-US" sz="2800" dirty="0"/>
          </a:p>
          <a:p>
            <a:r>
              <a:rPr lang="en-US" sz="2800" dirty="0" smtClean="0"/>
              <a:t>They can also be used to affect the color of borders and other decorative effects.</a:t>
            </a:r>
            <a:endParaRPr lang="en-US" sz="2800" dirty="0"/>
          </a:p>
        </p:txBody>
      </p:sp>
    </p:spTree>
    <p:extLst>
      <p:ext uri="{BB962C8B-B14F-4D97-AF65-F5344CB8AC3E}">
        <p14:creationId xmlns:p14="http://schemas.microsoft.com/office/powerpoint/2010/main" val="148664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2298935"/>
              </p:ext>
            </p:extLst>
          </p:nvPr>
        </p:nvGraphicFramePr>
        <p:xfrm>
          <a:off x="955344" y="272954"/>
          <a:ext cx="10345002" cy="5282820"/>
        </p:xfrm>
        <a:graphic>
          <a:graphicData uri="http://schemas.openxmlformats.org/drawingml/2006/table">
            <a:tbl>
              <a:tblPr/>
              <a:tblGrid>
                <a:gridCol w="2456596"/>
                <a:gridCol w="4440072"/>
                <a:gridCol w="3448334"/>
              </a:tblGrid>
              <a:tr h="725093">
                <a:tc>
                  <a:txBody>
                    <a:bodyPr/>
                    <a:lstStyle/>
                    <a:p>
                      <a:pPr algn="ctr" fontAlgn="t"/>
                      <a:r>
                        <a:rPr lang="en-US" sz="2800" b="1" dirty="0">
                          <a:effectLst/>
                        </a:rPr>
                        <a:t>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Syntax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800" b="1" dirty="0">
                          <a:effectLst/>
                        </a:rPr>
                        <a:t>Example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5093">
                <a:tc>
                  <a:txBody>
                    <a:bodyPr/>
                    <a:lstStyle/>
                    <a:p>
                      <a:pPr fontAlgn="t"/>
                      <a:r>
                        <a:rPr lang="en-US" sz="2800">
                          <a:effectLst/>
                        </a:rPr>
                        <a:t>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#RRGGBB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p{color:#FF0000;}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Short Hex Code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#RGB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p{color:#6A7;}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p{color:rgb(50%,50%,50%);}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91224">
                <a:tc>
                  <a:txBody>
                    <a:bodyPr/>
                    <a:lstStyle/>
                    <a:p>
                      <a:pPr fontAlgn="t"/>
                      <a:r>
                        <a:rPr lang="en-US" sz="2800">
                          <a:effectLst/>
                        </a:rPr>
                        <a:t>RGB Absolute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rgb(rrr,ggg,bbb)</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p{color:rgb(0,0,255);}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093">
                <a:tc>
                  <a:txBody>
                    <a:bodyPr/>
                    <a:lstStyle/>
                    <a:p>
                      <a:pPr fontAlgn="t"/>
                      <a:r>
                        <a:rPr lang="en-US" sz="2800">
                          <a:effectLst/>
                        </a:rPr>
                        <a:t>keyword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aqua, black, etc.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p{</a:t>
                      </a:r>
                      <a:r>
                        <a:rPr lang="en-US" sz="2800" dirty="0" err="1">
                          <a:effectLst/>
                        </a:rPr>
                        <a:t>color:teal</a:t>
                      </a:r>
                      <a:r>
                        <a:rPr lang="en-US" sz="2800" dirty="0">
                          <a:effectLst/>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16282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615" y="327546"/>
            <a:ext cx="11095630" cy="4524315"/>
          </a:xfrm>
          <a:prstGeom prst="rect">
            <a:avLst/>
          </a:prstGeom>
        </p:spPr>
        <p:txBody>
          <a:bodyPr wrap="square">
            <a:spAutoFit/>
          </a:bodyPr>
          <a:lstStyle/>
          <a:p>
            <a:r>
              <a:rPr lang="en-US" sz="2800" dirty="0" smtClean="0"/>
              <a:t>Set the Background Color</a:t>
            </a:r>
          </a:p>
          <a:p>
            <a:endParaRPr lang="en-US" sz="2800" dirty="0"/>
          </a:p>
          <a:p>
            <a:r>
              <a:rPr lang="en-US" sz="2800" dirty="0" smtClean="0"/>
              <a:t>&lt;html&gt;</a:t>
            </a:r>
          </a:p>
          <a:p>
            <a:r>
              <a:rPr lang="en-US" sz="2800" dirty="0" smtClean="0"/>
              <a:t>   &lt;head&gt;</a:t>
            </a:r>
          </a:p>
          <a:p>
            <a:r>
              <a:rPr lang="en-US" sz="2800" dirty="0" smtClean="0"/>
              <a:t>   &lt;body&gt;</a:t>
            </a:r>
          </a:p>
          <a:p>
            <a:r>
              <a:rPr lang="en-US" sz="2800" dirty="0" smtClean="0"/>
              <a:t>      </a:t>
            </a:r>
            <a:r>
              <a:rPr lang="en-US" sz="3600" b="1" dirty="0" smtClean="0">
                <a:solidFill>
                  <a:srgbClr val="FF0000"/>
                </a:solidFill>
              </a:rPr>
              <a:t>&lt;p style = "</a:t>
            </a:r>
            <a:r>
              <a:rPr lang="en-US" sz="3600" b="1" dirty="0" err="1" smtClean="0">
                <a:solidFill>
                  <a:srgbClr val="FF0000"/>
                </a:solidFill>
              </a:rPr>
              <a:t>background-color:yellow</a:t>
            </a:r>
            <a:r>
              <a:rPr lang="en-US" sz="3600" b="1" dirty="0" smtClean="0">
                <a:solidFill>
                  <a:srgbClr val="FF0000"/>
                </a:solidFill>
              </a:rPr>
              <a:t>;"&gt;</a:t>
            </a:r>
          </a:p>
          <a:p>
            <a:r>
              <a:rPr lang="en-US" sz="2800" dirty="0" smtClean="0"/>
              <a:t>      This text has a yellow background color.&lt;/p&gt;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924428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013" y="187235"/>
            <a:ext cx="10727867" cy="6124754"/>
          </a:xfrm>
          <a:prstGeom prst="rect">
            <a:avLst/>
          </a:prstGeom>
        </p:spPr>
        <p:txBody>
          <a:bodyPr wrap="square">
            <a:spAutoFit/>
          </a:bodyPr>
          <a:lstStyle/>
          <a:p>
            <a:r>
              <a:rPr lang="en-US" sz="2800" dirty="0" smtClean="0"/>
              <a:t>Set the Background Image</a:t>
            </a:r>
          </a:p>
          <a:p>
            <a:endParaRPr lang="en-US" sz="2800" dirty="0"/>
          </a:p>
          <a:p>
            <a:r>
              <a:rPr lang="en-US" sz="2800" dirty="0" smtClean="0"/>
              <a:t>&lt;html&gt;</a:t>
            </a:r>
          </a:p>
          <a:p>
            <a:r>
              <a:rPr lang="en-US" sz="2800" dirty="0" smtClean="0"/>
              <a:t>   &lt;head&gt;</a:t>
            </a:r>
          </a:p>
          <a:p>
            <a:r>
              <a:rPr lang="en-US" sz="2800" dirty="0" smtClean="0"/>
              <a:t>      &lt;style&gt;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a:t>
            </a:r>
          </a:p>
          <a:p>
            <a:r>
              <a:rPr lang="en-US" sz="2800" dirty="0" smtClean="0"/>
              <a:t>      &lt;/style&gt;</a:t>
            </a:r>
          </a:p>
          <a:p>
            <a:r>
              <a:rPr lang="en-US" sz="2800" dirty="0" smtClean="0"/>
              <a:t>      &lt;body&gt;</a:t>
            </a:r>
          </a:p>
          <a:p>
            <a:r>
              <a:rPr lang="en-US" sz="2800" dirty="0" smtClean="0"/>
              <a:t>         &lt;h1&gt;Hello World!&lt;/h1&gt;</a:t>
            </a:r>
          </a:p>
          <a:p>
            <a:r>
              <a:rPr lang="en-US" sz="2800" dirty="0" smtClean="0"/>
              <a:t>      &lt;/body&gt;</a:t>
            </a:r>
          </a:p>
          <a:p>
            <a:r>
              <a:rPr lang="en-US" sz="2800" dirty="0" smtClean="0"/>
              <a:t>   &lt;/head&gt;</a:t>
            </a:r>
          </a:p>
          <a:p>
            <a:r>
              <a:rPr lang="en-US" sz="2800" dirty="0" smtClean="0"/>
              <a:t>&lt;html&gt;</a:t>
            </a:r>
            <a:endParaRPr lang="en-US" sz="2800" dirty="0"/>
          </a:p>
        </p:txBody>
      </p:sp>
    </p:spTree>
    <p:extLst>
      <p:ext uri="{BB962C8B-B14F-4D97-AF65-F5344CB8AC3E}">
        <p14:creationId xmlns:p14="http://schemas.microsoft.com/office/powerpoint/2010/main" val="25834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109183"/>
            <a:ext cx="11395880" cy="1815882"/>
          </a:xfrm>
          <a:prstGeom prst="rect">
            <a:avLst/>
          </a:prstGeom>
        </p:spPr>
        <p:txBody>
          <a:bodyPr wrap="square">
            <a:spAutoFit/>
          </a:bodyPr>
          <a:lstStyle/>
          <a:p>
            <a:r>
              <a:rPr lang="en-US" sz="2800" dirty="0" smtClean="0"/>
              <a:t>Repeat the Background Image</a:t>
            </a:r>
          </a:p>
          <a:p>
            <a:endParaRPr lang="en-US" sz="2800" dirty="0" smtClean="0"/>
          </a:p>
          <a:p>
            <a:r>
              <a:rPr lang="en-US" sz="2800" dirty="0" smtClean="0"/>
              <a:t>The following example demonstrates how to repeat the background image if an image is small.</a:t>
            </a:r>
            <a:endParaRPr lang="en-US" sz="2800" dirty="0"/>
          </a:p>
        </p:txBody>
      </p:sp>
      <p:sp>
        <p:nvSpPr>
          <p:cNvPr id="3" name="Rectangle 2"/>
          <p:cNvSpPr/>
          <p:nvPr/>
        </p:nvSpPr>
        <p:spPr>
          <a:xfrm>
            <a:off x="3703093" y="1595021"/>
            <a:ext cx="8006686" cy="4832092"/>
          </a:xfrm>
          <a:prstGeom prst="rect">
            <a:avLst/>
          </a:prstGeom>
        </p:spPr>
        <p:txBody>
          <a:bodyPr wrap="square">
            <a:spAutoFit/>
          </a:bodyPr>
          <a:lstStyle/>
          <a:p>
            <a:r>
              <a:rPr lang="en-US" sz="2800" dirty="0" smtClean="0"/>
              <a:t>&lt;head&gt;</a:t>
            </a:r>
          </a:p>
          <a:p>
            <a:r>
              <a:rPr lang="en-US" sz="2800" dirty="0" smtClean="0"/>
              <a:t>      &lt;style&gt;</a:t>
            </a:r>
          </a:p>
          <a:p>
            <a:r>
              <a:rPr lang="en-US" sz="2800" dirty="0" smtClean="0"/>
              <a:t>         body {</a:t>
            </a:r>
          </a:p>
          <a:p>
            <a:r>
              <a:rPr lang="en-US" sz="2800" dirty="0" smtClean="0"/>
              <a:t>            background-image: </a:t>
            </a:r>
            <a:r>
              <a:rPr lang="en-US" sz="2800" dirty="0" err="1" smtClean="0"/>
              <a:t>url</a:t>
            </a:r>
            <a:r>
              <a:rPr lang="en-US" sz="2800" dirty="0" smtClean="0"/>
              <a:t>("/</a:t>
            </a:r>
            <a:r>
              <a:rPr lang="en-US" sz="2800" dirty="0" err="1" smtClean="0"/>
              <a:t>css</a:t>
            </a:r>
            <a:r>
              <a:rPr lang="en-US" sz="2800" dirty="0" smtClean="0"/>
              <a:t>/images/css.jpg");</a:t>
            </a:r>
          </a:p>
          <a:p>
            <a:r>
              <a:rPr lang="en-US" sz="2800" dirty="0" smtClean="0"/>
              <a:t>            background-repeat: repeat;</a:t>
            </a:r>
          </a:p>
          <a:p>
            <a:r>
              <a:rPr lang="en-US" sz="2800" dirty="0" smtClean="0"/>
              <a:t>         }</a:t>
            </a:r>
          </a:p>
          <a:p>
            <a:r>
              <a:rPr lang="en-US" sz="2800" dirty="0" smtClean="0"/>
              <a:t>      &lt;/style&gt;</a:t>
            </a:r>
          </a:p>
          <a:p>
            <a:r>
              <a:rPr lang="en-US" sz="2800" dirty="0" smtClean="0"/>
              <a:t>   &lt;/head&gt;</a:t>
            </a:r>
          </a:p>
          <a:p>
            <a:r>
              <a:rPr lang="en-US" sz="2800" dirty="0" smtClean="0"/>
              <a:t>   &lt;body&gt;</a:t>
            </a:r>
          </a:p>
          <a:p>
            <a:r>
              <a:rPr lang="en-US" sz="2800" dirty="0" smtClean="0"/>
              <a:t>      &lt;p&gt;Tutorials point&lt;/p&gt;</a:t>
            </a:r>
          </a:p>
          <a:p>
            <a:r>
              <a:rPr lang="en-US" sz="2800" dirty="0" smtClean="0"/>
              <a:t>   &lt;/body&gt;</a:t>
            </a:r>
          </a:p>
        </p:txBody>
      </p:sp>
    </p:spTree>
    <p:extLst>
      <p:ext uri="{BB962C8B-B14F-4D97-AF65-F5344CB8AC3E}">
        <p14:creationId xmlns:p14="http://schemas.microsoft.com/office/powerpoint/2010/main" val="426379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138" y="204717"/>
            <a:ext cx="11450472" cy="6370975"/>
          </a:xfrm>
          <a:prstGeom prst="rect">
            <a:avLst/>
          </a:prstGeom>
        </p:spPr>
        <p:txBody>
          <a:bodyPr wrap="square">
            <a:spAutoFit/>
          </a:bodyPr>
          <a:lstStyle/>
          <a:p>
            <a:r>
              <a:rPr lang="en-US" sz="2400" dirty="0"/>
              <a:t>T</a:t>
            </a:r>
            <a:r>
              <a:rPr lang="en-US" sz="2400" dirty="0" smtClean="0"/>
              <a:t>o repeat the background image vertically.</a:t>
            </a:r>
          </a:p>
          <a:p>
            <a:endParaRPr lang="en-US" sz="2400" dirty="0"/>
          </a:p>
          <a:p>
            <a:r>
              <a:rPr lang="en-US" sz="2400" dirty="0" smtClean="0"/>
              <a:t>&lt;style&gt;</a:t>
            </a:r>
          </a:p>
          <a:p>
            <a:r>
              <a:rPr lang="en-US" sz="2400" dirty="0" smtClean="0"/>
              <a:t>         body {</a:t>
            </a:r>
          </a:p>
          <a:p>
            <a:r>
              <a:rPr lang="en-US" sz="2400" dirty="0" smtClean="0"/>
              <a:t>            background-image: </a:t>
            </a:r>
            <a:r>
              <a:rPr lang="en-US" sz="2400" dirty="0" err="1" smtClean="0"/>
              <a:t>url</a:t>
            </a:r>
            <a:r>
              <a:rPr lang="en-US" sz="2400" dirty="0" smtClean="0"/>
              <a:t>("/</a:t>
            </a:r>
            <a:r>
              <a:rPr lang="en-US" sz="2400" dirty="0" err="1" smtClean="0"/>
              <a:t>css</a:t>
            </a:r>
            <a:r>
              <a:rPr lang="en-US" sz="2400" dirty="0" smtClean="0"/>
              <a:t>/images/css.jpg");</a:t>
            </a:r>
          </a:p>
          <a:p>
            <a:r>
              <a:rPr lang="en-US" sz="2400" dirty="0" smtClean="0"/>
              <a:t>            background-repeat: repeat-y;</a:t>
            </a:r>
          </a:p>
          <a:p>
            <a:r>
              <a:rPr lang="en-US" sz="2400" dirty="0" smtClean="0"/>
              <a:t>         }</a:t>
            </a:r>
          </a:p>
          <a:p>
            <a:r>
              <a:rPr lang="en-US" sz="2400" dirty="0" smtClean="0"/>
              <a:t>      &lt;/style&gt;</a:t>
            </a:r>
          </a:p>
          <a:p>
            <a:endParaRPr lang="en-US" sz="2400" dirty="0"/>
          </a:p>
          <a:p>
            <a:r>
              <a:rPr lang="en-US" sz="2400" dirty="0" smtClean="0">
                <a:solidFill>
                  <a:srgbClr val="FF0000"/>
                </a:solidFill>
              </a:rPr>
              <a:t>To </a:t>
            </a:r>
            <a:r>
              <a:rPr lang="en-US" sz="2400" dirty="0">
                <a:solidFill>
                  <a:srgbClr val="FF0000"/>
                </a:solidFill>
              </a:rPr>
              <a:t>repeat the background image horizontally</a:t>
            </a:r>
            <a:r>
              <a:rPr lang="en-US" sz="2400" dirty="0" smtClean="0">
                <a:solidFill>
                  <a:srgbClr val="FF0000"/>
                </a:solidFill>
              </a:rPr>
              <a:t>.</a:t>
            </a:r>
          </a:p>
          <a:p>
            <a:endParaRPr lang="en-US" sz="2400" dirty="0">
              <a:solidFill>
                <a:srgbClr val="FF0000"/>
              </a:solidFill>
            </a:endParaRPr>
          </a:p>
          <a:p>
            <a:r>
              <a:rPr lang="en-US" sz="2400" dirty="0" smtClean="0">
                <a:solidFill>
                  <a:srgbClr val="FF0000"/>
                </a:solidFill>
              </a:rPr>
              <a:t>&lt;style&gt;</a:t>
            </a:r>
          </a:p>
          <a:p>
            <a:r>
              <a:rPr lang="en-US" sz="2400" dirty="0" smtClean="0">
                <a:solidFill>
                  <a:srgbClr val="FF0000"/>
                </a:solidFill>
              </a:rPr>
              <a:t>         body {</a:t>
            </a:r>
          </a:p>
          <a:p>
            <a:r>
              <a:rPr lang="en-US" sz="2400" dirty="0" smtClean="0">
                <a:solidFill>
                  <a:srgbClr val="FF0000"/>
                </a:solidFill>
              </a:rPr>
              <a:t>            background-image: </a:t>
            </a:r>
            <a:r>
              <a:rPr lang="en-US" sz="2400" dirty="0" err="1" smtClean="0">
                <a:solidFill>
                  <a:srgbClr val="FF0000"/>
                </a:solidFill>
              </a:rPr>
              <a:t>url</a:t>
            </a:r>
            <a:r>
              <a:rPr lang="en-US" sz="2400" dirty="0" smtClean="0">
                <a:solidFill>
                  <a:srgbClr val="FF0000"/>
                </a:solidFill>
              </a:rPr>
              <a:t>("/</a:t>
            </a:r>
            <a:r>
              <a:rPr lang="en-US" sz="2400" dirty="0" err="1" smtClean="0">
                <a:solidFill>
                  <a:srgbClr val="FF0000"/>
                </a:solidFill>
              </a:rPr>
              <a:t>css</a:t>
            </a:r>
            <a:r>
              <a:rPr lang="en-US" sz="2400" dirty="0" smtClean="0">
                <a:solidFill>
                  <a:srgbClr val="FF0000"/>
                </a:solidFill>
              </a:rPr>
              <a:t>/images/css.jpg");</a:t>
            </a:r>
          </a:p>
          <a:p>
            <a:r>
              <a:rPr lang="en-US" sz="2400" dirty="0" smtClean="0">
                <a:solidFill>
                  <a:srgbClr val="FF0000"/>
                </a:solidFill>
              </a:rPr>
              <a:t>            background-repeat: repeat-x;</a:t>
            </a:r>
          </a:p>
          <a:p>
            <a:r>
              <a:rPr lang="en-US" sz="2400" dirty="0" smtClean="0">
                <a:solidFill>
                  <a:srgbClr val="FF0000"/>
                </a:solidFill>
              </a:rPr>
              <a:t>         }</a:t>
            </a:r>
          </a:p>
          <a:p>
            <a:r>
              <a:rPr lang="en-US" sz="2400" dirty="0" smtClean="0">
                <a:solidFill>
                  <a:srgbClr val="FF0000"/>
                </a:solidFill>
              </a:rPr>
              <a:t>      &lt;/style&gt;</a:t>
            </a:r>
            <a:endParaRPr lang="en-US" sz="2400" dirty="0">
              <a:solidFill>
                <a:srgbClr val="FF0000"/>
              </a:solidFill>
            </a:endParaRPr>
          </a:p>
        </p:txBody>
      </p:sp>
    </p:spTree>
    <p:extLst>
      <p:ext uri="{BB962C8B-B14F-4D97-AF65-F5344CB8AC3E}">
        <p14:creationId xmlns:p14="http://schemas.microsoft.com/office/powerpoint/2010/main" val="1999153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559" y="150126"/>
            <a:ext cx="11354937" cy="6524863"/>
          </a:xfrm>
          <a:prstGeom prst="rect">
            <a:avLst/>
          </a:prstGeom>
        </p:spPr>
        <p:txBody>
          <a:bodyPr wrap="square">
            <a:spAutoFit/>
          </a:bodyPr>
          <a:lstStyle/>
          <a:p>
            <a:r>
              <a:rPr lang="en-US" sz="2000" dirty="0" smtClean="0"/>
              <a:t>Set the Background Attachment</a:t>
            </a:r>
          </a:p>
          <a:p>
            <a:endParaRPr lang="en-US" sz="2000" dirty="0" smtClean="0"/>
          </a:p>
          <a:p>
            <a:r>
              <a:rPr lang="en-US" sz="2000" dirty="0" smtClean="0"/>
              <a:t>Background attachment determines whether a background image is fixed or scrolls with the rest of the page.</a:t>
            </a:r>
          </a:p>
          <a:p>
            <a:endParaRPr lang="en-US" sz="2000" dirty="0"/>
          </a:p>
          <a:p>
            <a:r>
              <a:rPr lang="en-US" sz="2000" dirty="0" smtClean="0"/>
              <a:t>&lt;style&gt;</a:t>
            </a:r>
          </a:p>
          <a:p>
            <a:r>
              <a:rPr lang="en-US" sz="2000" dirty="0" smtClean="0"/>
              <a:t>         body  {</a:t>
            </a:r>
          </a:p>
          <a:p>
            <a:r>
              <a:rPr lang="en-US" sz="2000" dirty="0" smtClean="0"/>
              <a:t>            background-image: </a:t>
            </a:r>
            <a:r>
              <a:rPr lang="en-US" sz="2000" dirty="0" err="1" smtClean="0"/>
              <a:t>url</a:t>
            </a:r>
            <a:r>
              <a:rPr lang="en-US" sz="2000" dirty="0" smtClean="0"/>
              <a:t>('/</a:t>
            </a:r>
            <a:r>
              <a:rPr lang="en-US" sz="2000" dirty="0" err="1" smtClean="0"/>
              <a:t>css</a:t>
            </a:r>
            <a:r>
              <a:rPr lang="en-US" sz="2000" dirty="0" smtClean="0"/>
              <a:t>/images/css.jpg');</a:t>
            </a:r>
          </a:p>
          <a:p>
            <a:r>
              <a:rPr lang="en-US" sz="2000" dirty="0" smtClean="0"/>
              <a:t>            background-repeat: no-repeat;</a:t>
            </a:r>
          </a:p>
          <a:p>
            <a:r>
              <a:rPr lang="en-US" sz="2000" dirty="0" smtClean="0"/>
              <a:t>            background-attachment: fixed;</a:t>
            </a:r>
          </a:p>
          <a:p>
            <a:r>
              <a:rPr lang="en-US" sz="2000" dirty="0" smtClean="0"/>
              <a:t>         }</a:t>
            </a:r>
          </a:p>
          <a:p>
            <a:r>
              <a:rPr lang="en-US" sz="2000" dirty="0" smtClean="0"/>
              <a:t>      &lt;/style&gt;</a:t>
            </a:r>
          </a:p>
          <a:p>
            <a:endParaRPr lang="en-US" sz="2000" dirty="0"/>
          </a:p>
          <a:p>
            <a:r>
              <a:rPr lang="en-US" sz="2000" dirty="0" smtClean="0">
                <a:solidFill>
                  <a:srgbClr val="FF0000"/>
                </a:solidFill>
              </a:rPr>
              <a:t>&lt;style&gt;</a:t>
            </a:r>
          </a:p>
          <a:p>
            <a:r>
              <a:rPr lang="en-US" sz="2000" dirty="0" smtClean="0">
                <a:solidFill>
                  <a:srgbClr val="FF0000"/>
                </a:solidFill>
              </a:rPr>
              <a:t>         body  {</a:t>
            </a:r>
          </a:p>
          <a:p>
            <a:r>
              <a:rPr lang="en-US" sz="2000" dirty="0" smtClean="0">
                <a:solidFill>
                  <a:srgbClr val="FF0000"/>
                </a:solidFill>
              </a:rPr>
              <a:t>            background-image: </a:t>
            </a:r>
            <a:r>
              <a:rPr lang="en-US" sz="2000" dirty="0" err="1" smtClean="0">
                <a:solidFill>
                  <a:srgbClr val="FF0000"/>
                </a:solidFill>
              </a:rPr>
              <a:t>url</a:t>
            </a:r>
            <a:r>
              <a:rPr lang="en-US" sz="2000" dirty="0" smtClean="0">
                <a:solidFill>
                  <a:srgbClr val="FF0000"/>
                </a:solidFill>
              </a:rPr>
              <a:t>('/</a:t>
            </a:r>
            <a:r>
              <a:rPr lang="en-US" sz="2000" dirty="0" err="1" smtClean="0">
                <a:solidFill>
                  <a:srgbClr val="FF0000"/>
                </a:solidFill>
              </a:rPr>
              <a:t>css</a:t>
            </a:r>
            <a:r>
              <a:rPr lang="en-US" sz="2000" dirty="0" smtClean="0">
                <a:solidFill>
                  <a:srgbClr val="FF0000"/>
                </a:solidFill>
              </a:rPr>
              <a:t>/images/css.jpg');</a:t>
            </a:r>
          </a:p>
          <a:p>
            <a:r>
              <a:rPr lang="en-US" sz="2000" dirty="0" smtClean="0">
                <a:solidFill>
                  <a:srgbClr val="FF0000"/>
                </a:solidFill>
              </a:rPr>
              <a:t>            background-repeat: no-repeat;</a:t>
            </a:r>
          </a:p>
          <a:p>
            <a:r>
              <a:rPr lang="en-US" sz="2000" dirty="0" smtClean="0">
                <a:solidFill>
                  <a:srgbClr val="FF0000"/>
                </a:solidFill>
              </a:rPr>
              <a:t>            background-attachment: fixed;</a:t>
            </a:r>
          </a:p>
          <a:p>
            <a:r>
              <a:rPr lang="en-US" sz="2000" dirty="0" smtClean="0">
                <a:solidFill>
                  <a:srgbClr val="FF0000"/>
                </a:solidFill>
              </a:rPr>
              <a:t>            </a:t>
            </a:r>
            <a:r>
              <a:rPr lang="en-US" sz="2000" dirty="0" err="1" smtClean="0">
                <a:solidFill>
                  <a:srgbClr val="FF0000"/>
                </a:solidFill>
              </a:rPr>
              <a:t>background-attachment:scroll</a:t>
            </a:r>
            <a:r>
              <a:rPr lang="en-US" sz="2000" dirty="0" smtClean="0">
                <a:solidFill>
                  <a:srgbClr val="FF0000"/>
                </a:solidFill>
              </a:rPr>
              <a:t>;</a:t>
            </a:r>
          </a:p>
          <a:p>
            <a:r>
              <a:rPr lang="en-US" sz="2000" dirty="0" smtClean="0">
                <a:solidFill>
                  <a:srgbClr val="FF0000"/>
                </a:solidFill>
              </a:rPr>
              <a:t>         }</a:t>
            </a:r>
          </a:p>
          <a:p>
            <a:r>
              <a:rPr lang="en-US" sz="2000" dirty="0" smtClean="0">
                <a:solidFill>
                  <a:srgbClr val="FF0000"/>
                </a:solidFill>
              </a:rPr>
              <a:t>      &lt;/style&gt;</a:t>
            </a:r>
            <a:endParaRPr lang="en-US" sz="2000" dirty="0">
              <a:solidFill>
                <a:srgbClr val="FF0000"/>
              </a:solidFill>
            </a:endParaRPr>
          </a:p>
        </p:txBody>
      </p:sp>
    </p:spTree>
    <p:extLst>
      <p:ext uri="{BB962C8B-B14F-4D97-AF65-F5344CB8AC3E}">
        <p14:creationId xmlns:p14="http://schemas.microsoft.com/office/powerpoint/2010/main" val="18258722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8" y="163774"/>
            <a:ext cx="11668836" cy="6986528"/>
          </a:xfrm>
          <a:prstGeom prst="rect">
            <a:avLst/>
          </a:prstGeom>
        </p:spPr>
        <p:txBody>
          <a:bodyPr wrap="square">
            <a:spAutoFit/>
          </a:bodyPr>
          <a:lstStyle/>
          <a:p>
            <a:r>
              <a:rPr lang="en-US" sz="2800" dirty="0" smtClean="0"/>
              <a:t>Set the Font Style</a:t>
            </a:r>
          </a:p>
          <a:p>
            <a:endParaRPr lang="en-US" sz="2800" dirty="0"/>
          </a:p>
          <a:p>
            <a:r>
              <a:rPr lang="en-US" sz="2800" dirty="0" smtClean="0"/>
              <a:t>&lt;body&gt;</a:t>
            </a:r>
          </a:p>
          <a:p>
            <a:r>
              <a:rPr lang="en-US" sz="2800" dirty="0" smtClean="0"/>
              <a:t>      &lt;p style="</a:t>
            </a:r>
            <a:r>
              <a:rPr lang="en-US" sz="2800" dirty="0" err="1" smtClean="0"/>
              <a:t>font-style:italic</a:t>
            </a:r>
            <a:r>
              <a:rPr lang="en-US" sz="2800" dirty="0" smtClean="0"/>
              <a:t>;"&gt;</a:t>
            </a:r>
          </a:p>
          <a:p>
            <a:r>
              <a:rPr lang="en-US" sz="2800" dirty="0" smtClean="0"/>
              <a:t>      This text will be rendered in italic style</a:t>
            </a:r>
          </a:p>
          <a:p>
            <a:r>
              <a:rPr lang="en-US" sz="2800" dirty="0" smtClean="0"/>
              <a:t>      &lt;/p&gt;</a:t>
            </a:r>
          </a:p>
          <a:p>
            <a:r>
              <a:rPr lang="en-US" sz="2800" dirty="0" smtClean="0"/>
              <a:t>   &lt;/body&gt;</a:t>
            </a:r>
          </a:p>
          <a:p>
            <a:endParaRPr lang="en-US" sz="2800" dirty="0"/>
          </a:p>
          <a:p>
            <a:r>
              <a:rPr lang="en-US" sz="2800" dirty="0"/>
              <a:t>Set the Font Family</a:t>
            </a:r>
          </a:p>
          <a:p>
            <a:r>
              <a:rPr lang="en-US" sz="2800" dirty="0" smtClean="0"/>
              <a:t>&lt;body&gt;</a:t>
            </a:r>
          </a:p>
          <a:p>
            <a:r>
              <a:rPr lang="en-US" sz="2800" dirty="0" smtClean="0"/>
              <a:t>      &lt;p style="</a:t>
            </a:r>
            <a:r>
              <a:rPr lang="en-US" sz="2800" dirty="0" err="1" smtClean="0"/>
              <a:t>font-family:georgia,garamond,serif</a:t>
            </a:r>
            <a:r>
              <a:rPr lang="en-US" sz="2800" dirty="0" smtClean="0"/>
              <a:t>;"&gt;</a:t>
            </a:r>
          </a:p>
          <a:p>
            <a:r>
              <a:rPr lang="en-US" sz="2800" dirty="0" smtClean="0"/>
              <a:t>      This text is rendered in either </a:t>
            </a:r>
            <a:r>
              <a:rPr lang="en-US" sz="2800" dirty="0" err="1" smtClean="0"/>
              <a:t>georgia</a:t>
            </a:r>
            <a:r>
              <a:rPr lang="en-US" sz="2800" dirty="0" smtClean="0"/>
              <a:t>, </a:t>
            </a:r>
            <a:r>
              <a:rPr lang="en-US" sz="2800" dirty="0" err="1" smtClean="0"/>
              <a:t>garamond</a:t>
            </a:r>
            <a:r>
              <a:rPr lang="en-US" sz="2800" dirty="0" smtClean="0"/>
              <a:t>, or the default serif font </a:t>
            </a:r>
          </a:p>
          <a:p>
            <a:r>
              <a:rPr lang="en-US" sz="2800" dirty="0" smtClean="0"/>
              <a:t>      depending on which font  you have at your system.</a:t>
            </a:r>
          </a:p>
          <a:p>
            <a:r>
              <a:rPr lang="en-US" sz="2800" dirty="0" smtClean="0"/>
              <a:t>      &lt;/p&gt;</a:t>
            </a:r>
          </a:p>
          <a:p>
            <a:r>
              <a:rPr lang="en-US" sz="2800" dirty="0" smtClean="0"/>
              <a:t>   &lt;/body&gt;</a:t>
            </a:r>
          </a:p>
          <a:p>
            <a:endParaRPr lang="en-US" sz="2800" dirty="0"/>
          </a:p>
        </p:txBody>
      </p:sp>
    </p:spTree>
    <p:extLst>
      <p:ext uri="{BB962C8B-B14F-4D97-AF65-F5344CB8AC3E}">
        <p14:creationId xmlns:p14="http://schemas.microsoft.com/office/powerpoint/2010/main" val="2985758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191069"/>
            <a:ext cx="11409528" cy="4832092"/>
          </a:xfrm>
          <a:prstGeom prst="rect">
            <a:avLst/>
          </a:prstGeom>
        </p:spPr>
        <p:txBody>
          <a:bodyPr wrap="square">
            <a:spAutoFit/>
          </a:bodyPr>
          <a:lstStyle/>
          <a:p>
            <a:r>
              <a:rPr lang="en-US" sz="2800" dirty="0" smtClean="0"/>
              <a:t>Set the Font Size</a:t>
            </a:r>
          </a:p>
          <a:p>
            <a:endParaRPr lang="en-US" sz="2800" dirty="0" smtClean="0"/>
          </a:p>
          <a:p>
            <a:r>
              <a:rPr lang="en-US" sz="2800" dirty="0"/>
              <a:t>Possible values could be </a:t>
            </a:r>
            <a:r>
              <a:rPr lang="en-US" sz="2800" i="1" dirty="0"/>
              <a:t>xx-small, x-small, small, medium, large, x-large, xx-large, smaller, larger, size in pixels or in </a:t>
            </a:r>
            <a:r>
              <a:rPr lang="en-US" sz="2800" i="1" dirty="0" smtClean="0"/>
              <a:t>%</a:t>
            </a:r>
            <a:r>
              <a:rPr lang="en-US" sz="2800" dirty="0" smtClean="0"/>
              <a:t>.</a:t>
            </a:r>
          </a:p>
          <a:p>
            <a:endParaRPr lang="en-US" sz="2800" dirty="0"/>
          </a:p>
          <a:p>
            <a:r>
              <a:rPr lang="en-US" sz="2800" dirty="0" smtClean="0"/>
              <a:t> &lt;body&gt;</a:t>
            </a:r>
          </a:p>
          <a:p>
            <a:r>
              <a:rPr lang="en-US" sz="2800" dirty="0" smtClean="0"/>
              <a:t>      &lt;p style="font-size:20px;"&gt;This font size is 20 pixels&lt;/p&gt;</a:t>
            </a:r>
          </a:p>
          <a:p>
            <a:r>
              <a:rPr lang="en-US" sz="2800" dirty="0" smtClean="0"/>
              <a:t>      &lt;p style="</a:t>
            </a:r>
            <a:r>
              <a:rPr lang="en-US" sz="2800" dirty="0" err="1" smtClean="0"/>
              <a:t>font-size:small</a:t>
            </a:r>
            <a:r>
              <a:rPr lang="en-US" sz="2800" dirty="0" smtClean="0"/>
              <a:t>;"&gt;This font size is small&lt;/p&gt;</a:t>
            </a:r>
          </a:p>
          <a:p>
            <a:r>
              <a:rPr lang="en-US" sz="2800" dirty="0" smtClean="0"/>
              <a:t>      &lt;p style="</a:t>
            </a:r>
            <a:r>
              <a:rPr lang="en-US" sz="2800" dirty="0" err="1" smtClean="0"/>
              <a:t>font-size:large</a:t>
            </a:r>
            <a:r>
              <a:rPr lang="en-US" sz="2800" dirty="0" smtClean="0"/>
              <a:t>;"&gt;This font size is large&lt;/p&gt;</a:t>
            </a:r>
          </a:p>
          <a:p>
            <a:r>
              <a:rPr lang="en-US" sz="2800" dirty="0" smtClean="0"/>
              <a:t>   &lt;/body&gt;</a:t>
            </a:r>
          </a:p>
          <a:p>
            <a:endParaRPr lang="en-US" sz="2800" dirty="0"/>
          </a:p>
        </p:txBody>
      </p:sp>
    </p:spTree>
    <p:extLst>
      <p:ext uri="{BB962C8B-B14F-4D97-AF65-F5344CB8AC3E}">
        <p14:creationId xmlns:p14="http://schemas.microsoft.com/office/powerpoint/2010/main" val="3795625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206" y="450376"/>
            <a:ext cx="11450472" cy="4401205"/>
          </a:xfrm>
          <a:prstGeom prst="rect">
            <a:avLst/>
          </a:prstGeom>
        </p:spPr>
        <p:txBody>
          <a:bodyPr wrap="square">
            <a:spAutoFit/>
          </a:bodyPr>
          <a:lstStyle/>
          <a:p>
            <a:r>
              <a:rPr lang="en-US" sz="2800" b="1" dirty="0" smtClean="0"/>
              <a:t>Superior styles to HTML </a:t>
            </a:r>
            <a:r>
              <a:rPr lang="en-US" sz="2800" dirty="0" smtClean="0"/>
              <a:t>− CSS has a much wider array of attributes than HTML, so you can give a far better look to your HTML page in comparison to HTML attributes.</a:t>
            </a:r>
          </a:p>
          <a:p>
            <a:endParaRPr lang="en-US" sz="2800" dirty="0"/>
          </a:p>
          <a:p>
            <a:r>
              <a:rPr lang="en-US" sz="2800" b="1" dirty="0"/>
              <a:t>Global web standards</a:t>
            </a:r>
            <a:r>
              <a:rPr lang="en-US" sz="2800" dirty="0"/>
              <a:t> − Now HTML attributes are being deprecated and it is being recommended to use CSS. So its a good idea to start using CSS in all the HTML pages to make them compatible to future browsers</a:t>
            </a:r>
            <a:r>
              <a:rPr lang="en-US" sz="2800" dirty="0" smtClean="0"/>
              <a:t>.</a:t>
            </a:r>
          </a:p>
          <a:p>
            <a:endParaRPr lang="en-US" sz="2800" dirty="0"/>
          </a:p>
          <a:p>
            <a:r>
              <a:rPr lang="en-US" sz="2800" b="1" dirty="0"/>
              <a:t>Platform Independence</a:t>
            </a:r>
            <a:r>
              <a:rPr lang="en-US" sz="2800" dirty="0"/>
              <a:t> − The Script offer consistent platform independence and can support latest browsers as well.</a:t>
            </a:r>
          </a:p>
        </p:txBody>
      </p:sp>
    </p:spTree>
    <p:extLst>
      <p:ext uri="{BB962C8B-B14F-4D97-AF65-F5344CB8AC3E}">
        <p14:creationId xmlns:p14="http://schemas.microsoft.com/office/powerpoint/2010/main" val="2773750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450376"/>
            <a:ext cx="11409528" cy="5693866"/>
          </a:xfrm>
          <a:prstGeom prst="rect">
            <a:avLst/>
          </a:prstGeom>
        </p:spPr>
        <p:txBody>
          <a:bodyPr wrap="square">
            <a:spAutoFit/>
          </a:bodyPr>
          <a:lstStyle/>
          <a:p>
            <a:r>
              <a:rPr lang="en-US" sz="2800" dirty="0" smtClean="0"/>
              <a:t>Set the Font Weight</a:t>
            </a:r>
          </a:p>
          <a:p>
            <a:endParaRPr lang="en-US" sz="2800" dirty="0" smtClean="0"/>
          </a:p>
          <a:p>
            <a:r>
              <a:rPr lang="en-US" sz="2800" dirty="0" smtClean="0"/>
              <a:t>The following example demonstrates how to set the font weight of an element. The font-weight property provides the functionality to specify how bold a font is. Possible values could be normal, bold, bolder, lighter, 100, 200, 300, 400, 500, 600, 700, 800, 900.</a:t>
            </a:r>
          </a:p>
          <a:p>
            <a:endParaRPr lang="en-US" sz="2800" dirty="0"/>
          </a:p>
          <a:p>
            <a:endParaRPr lang="en-US" sz="2800" dirty="0" smtClean="0"/>
          </a:p>
          <a:p>
            <a:r>
              <a:rPr lang="en-US" sz="2800" dirty="0" smtClean="0"/>
              <a:t>&lt;body&gt;</a:t>
            </a:r>
          </a:p>
          <a:p>
            <a:r>
              <a:rPr lang="en-US" sz="2800" dirty="0" smtClean="0"/>
              <a:t>      &lt;p style="</a:t>
            </a:r>
            <a:r>
              <a:rPr lang="en-US" sz="2800" dirty="0" err="1" smtClean="0"/>
              <a:t>font-weight:bold</a:t>
            </a:r>
            <a:r>
              <a:rPr lang="en-US" sz="2800" dirty="0" smtClean="0"/>
              <a:t>;"&gt;This font is bold.&lt;/p&gt;</a:t>
            </a:r>
          </a:p>
          <a:p>
            <a:r>
              <a:rPr lang="en-US" sz="2800" dirty="0" smtClean="0"/>
              <a:t>      &lt;p style="</a:t>
            </a:r>
            <a:r>
              <a:rPr lang="en-US" sz="2800" dirty="0" err="1" smtClean="0"/>
              <a:t>font-weight:bolder</a:t>
            </a:r>
            <a:r>
              <a:rPr lang="en-US" sz="2800" dirty="0" smtClean="0"/>
              <a:t>;"&gt;This font is bolder.&lt;/p&gt;</a:t>
            </a:r>
          </a:p>
          <a:p>
            <a:r>
              <a:rPr lang="en-US" sz="2800" dirty="0" smtClean="0"/>
              <a:t>      &lt;p style="font-weight:500;"&gt;This font is 500 weight.&lt;/p&gt;</a:t>
            </a:r>
          </a:p>
          <a:p>
            <a:r>
              <a:rPr lang="en-US" sz="2800" dirty="0" smtClean="0"/>
              <a:t>   &lt;/body&gt;</a:t>
            </a:r>
            <a:endParaRPr lang="en-US" sz="2800" dirty="0"/>
          </a:p>
        </p:txBody>
      </p:sp>
    </p:spTree>
    <p:extLst>
      <p:ext uri="{BB962C8B-B14F-4D97-AF65-F5344CB8AC3E}">
        <p14:creationId xmlns:p14="http://schemas.microsoft.com/office/powerpoint/2010/main" val="1441263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3" y="310066"/>
            <a:ext cx="11709779" cy="4832092"/>
          </a:xfrm>
          <a:prstGeom prst="rect">
            <a:avLst/>
          </a:prstGeom>
        </p:spPr>
        <p:txBody>
          <a:bodyPr wrap="square">
            <a:spAutoFit/>
          </a:bodyPr>
          <a:lstStyle/>
          <a:p>
            <a:r>
              <a:rPr lang="en-US" sz="2800" dirty="0" smtClean="0"/>
              <a:t>Set the Font Stretch</a:t>
            </a:r>
          </a:p>
          <a:p>
            <a:r>
              <a:rPr lang="en-US" sz="2800" dirty="0"/>
              <a:t>Possible values could be </a:t>
            </a:r>
            <a:r>
              <a:rPr lang="en-US" sz="2800" i="1" dirty="0"/>
              <a:t>normal, wider, narrower, ultra-condensed, extra-condensed, condensed, semi-condensed, semi-expanded, expanded, extra-expanded, ultra-expanded</a:t>
            </a:r>
            <a:r>
              <a:rPr lang="en-US" sz="2800" dirty="0" smtClean="0"/>
              <a:t>.</a:t>
            </a:r>
          </a:p>
          <a:p>
            <a:endParaRPr lang="en-US" sz="2800" dirty="0"/>
          </a:p>
          <a:p>
            <a:r>
              <a:rPr lang="en-US" sz="2800" dirty="0" smtClean="0"/>
              <a:t>&lt;body&gt;</a:t>
            </a:r>
          </a:p>
          <a:p>
            <a:r>
              <a:rPr lang="en-US" sz="2800" dirty="0" smtClean="0"/>
              <a:t>      &lt;p style="</a:t>
            </a:r>
            <a:r>
              <a:rPr lang="en-US" sz="2800" dirty="0" err="1" smtClean="0"/>
              <a:t>font-stretch:ultra-expanded</a:t>
            </a:r>
            <a:r>
              <a:rPr lang="en-US" sz="2800" dirty="0" smtClean="0"/>
              <a:t>;"&gt;</a:t>
            </a:r>
          </a:p>
          <a:p>
            <a:r>
              <a:rPr lang="en-US" sz="2800" dirty="0" smtClean="0"/>
              <a:t>         If this doesn't appear to work, it is likely that your computer doesn't have a  </a:t>
            </a:r>
          </a:p>
          <a:p>
            <a:r>
              <a:rPr lang="en-US" sz="2800" dirty="0" smtClean="0"/>
              <a:t>         condensed or expanded version of the font being used.</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3238939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263" y="286603"/>
            <a:ext cx="10931855" cy="6124754"/>
          </a:xfrm>
          <a:prstGeom prst="rect">
            <a:avLst/>
          </a:prstGeom>
        </p:spPr>
        <p:txBody>
          <a:bodyPr wrap="square">
            <a:spAutoFit/>
          </a:bodyPr>
          <a:lstStyle/>
          <a:p>
            <a:r>
              <a:rPr lang="en-US" sz="2800" dirty="0" smtClean="0"/>
              <a:t>Set the Text Color</a:t>
            </a:r>
          </a:p>
          <a:p>
            <a:r>
              <a:rPr lang="en-US" sz="2800" dirty="0" smtClean="0"/>
              <a:t> &lt;p style="</a:t>
            </a:r>
            <a:r>
              <a:rPr lang="en-US" sz="2800" dirty="0" err="1" smtClean="0"/>
              <a:t>color:red</a:t>
            </a:r>
            <a:r>
              <a:rPr lang="en-US" sz="2800" dirty="0" smtClean="0"/>
              <a:t>;"&gt;</a:t>
            </a:r>
          </a:p>
          <a:p>
            <a:endParaRPr lang="en-US" sz="2800" dirty="0"/>
          </a:p>
          <a:p>
            <a:r>
              <a:rPr lang="en-US" sz="2800" dirty="0">
                <a:solidFill>
                  <a:srgbClr val="FF0000"/>
                </a:solidFill>
              </a:rPr>
              <a:t>Set the Text Direction</a:t>
            </a:r>
          </a:p>
          <a:p>
            <a:r>
              <a:rPr lang="en-US" sz="2800" dirty="0" smtClean="0">
                <a:solidFill>
                  <a:srgbClr val="FF0000"/>
                </a:solidFill>
              </a:rPr>
              <a:t>&lt;p style="</a:t>
            </a:r>
            <a:r>
              <a:rPr lang="en-US" sz="2800" dirty="0" err="1" smtClean="0">
                <a:solidFill>
                  <a:srgbClr val="FF0000"/>
                </a:solidFill>
              </a:rPr>
              <a:t>direction:rtl</a:t>
            </a:r>
            <a:r>
              <a:rPr lang="en-US" sz="2800" dirty="0" smtClean="0">
                <a:solidFill>
                  <a:srgbClr val="FF0000"/>
                </a:solidFill>
              </a:rPr>
              <a:t>;"&gt;</a:t>
            </a:r>
          </a:p>
          <a:p>
            <a:endParaRPr lang="en-US" sz="2800" dirty="0"/>
          </a:p>
          <a:p>
            <a:r>
              <a:rPr lang="en-US" sz="2800" dirty="0"/>
              <a:t>Set the Space between Characters</a:t>
            </a:r>
          </a:p>
          <a:p>
            <a:r>
              <a:rPr lang="en-US" sz="2800" dirty="0" smtClean="0"/>
              <a:t> &lt;p style="letter-spacing:5px;"&gt;</a:t>
            </a:r>
          </a:p>
          <a:p>
            <a:endParaRPr lang="en-US" sz="2800" dirty="0"/>
          </a:p>
          <a:p>
            <a:r>
              <a:rPr lang="en-US" sz="2800" dirty="0">
                <a:solidFill>
                  <a:srgbClr val="FF0000"/>
                </a:solidFill>
              </a:rPr>
              <a:t>Set the Space between Words</a:t>
            </a:r>
          </a:p>
          <a:p>
            <a:r>
              <a:rPr lang="en-US" sz="2800" dirty="0" smtClean="0">
                <a:solidFill>
                  <a:srgbClr val="FF0000"/>
                </a:solidFill>
              </a:rPr>
              <a:t> &lt;p style="word-spacing:5px;"&gt;</a:t>
            </a:r>
          </a:p>
          <a:p>
            <a:endParaRPr lang="en-US" sz="2800" dirty="0"/>
          </a:p>
          <a:p>
            <a:r>
              <a:rPr lang="en-US" sz="2800" dirty="0"/>
              <a:t>Set the Text Indent</a:t>
            </a:r>
          </a:p>
          <a:p>
            <a:r>
              <a:rPr lang="en-US" sz="2800" dirty="0" smtClean="0"/>
              <a:t> &lt;p style="text-indent:1cm;"&gt;</a:t>
            </a:r>
            <a:endParaRPr lang="en-US" sz="2800" dirty="0"/>
          </a:p>
        </p:txBody>
      </p:sp>
    </p:spTree>
    <p:extLst>
      <p:ext uri="{BB962C8B-B14F-4D97-AF65-F5344CB8AC3E}">
        <p14:creationId xmlns:p14="http://schemas.microsoft.com/office/powerpoint/2010/main" val="25570565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671" y="-3837"/>
            <a:ext cx="11008869" cy="6555641"/>
          </a:xfrm>
          <a:prstGeom prst="rect">
            <a:avLst/>
          </a:prstGeom>
        </p:spPr>
        <p:txBody>
          <a:bodyPr wrap="square">
            <a:spAutoFit/>
          </a:bodyPr>
          <a:lstStyle/>
          <a:p>
            <a:r>
              <a:rPr lang="en-US" sz="2800" b="1" dirty="0" smtClean="0">
                <a:solidFill>
                  <a:srgbClr val="FF0000"/>
                </a:solidFill>
              </a:rPr>
              <a:t>Set the Text Alignment</a:t>
            </a:r>
            <a:endParaRPr lang="en-US" sz="2800" b="1" dirty="0">
              <a:solidFill>
                <a:srgbClr val="FF0000"/>
              </a:solidFill>
            </a:endParaRPr>
          </a:p>
          <a:p>
            <a:r>
              <a:rPr lang="en-US" sz="2800" dirty="0" smtClean="0"/>
              <a:t> &lt;body&gt;</a:t>
            </a:r>
          </a:p>
          <a:p>
            <a:r>
              <a:rPr lang="en-US" sz="2800" dirty="0" smtClean="0"/>
              <a:t>      &lt;p style="</a:t>
            </a:r>
            <a:r>
              <a:rPr lang="en-US" sz="2800" dirty="0" err="1" smtClean="0"/>
              <a:t>text-align:right</a:t>
            </a:r>
            <a:r>
              <a:rPr lang="en-US" sz="2800" dirty="0" smtClean="0"/>
              <a:t>;"&gt;</a:t>
            </a:r>
          </a:p>
          <a:p>
            <a:r>
              <a:rPr lang="en-US" sz="2800" dirty="0" smtClean="0"/>
              <a:t>      This will be right aligned.</a:t>
            </a:r>
          </a:p>
          <a:p>
            <a:r>
              <a:rPr lang="en-US" sz="2800" dirty="0" smtClean="0"/>
              <a:t>      &lt;/p&gt;</a:t>
            </a:r>
          </a:p>
          <a:p>
            <a:r>
              <a:rPr lang="en-US" sz="2800" dirty="0" smtClean="0"/>
              <a:t>      </a:t>
            </a:r>
          </a:p>
          <a:p>
            <a:r>
              <a:rPr lang="en-US" sz="2800" dirty="0" smtClean="0"/>
              <a:t>      &lt;p style="</a:t>
            </a:r>
            <a:r>
              <a:rPr lang="en-US" sz="2800" dirty="0" err="1" smtClean="0"/>
              <a:t>text-align:center</a:t>
            </a:r>
            <a:r>
              <a:rPr lang="en-US" sz="2800" dirty="0" smtClean="0"/>
              <a:t>;"&gt;</a:t>
            </a:r>
          </a:p>
          <a:p>
            <a:r>
              <a:rPr lang="en-US" sz="2800" dirty="0" smtClean="0"/>
              <a:t>      This will be center aligned.</a:t>
            </a:r>
          </a:p>
          <a:p>
            <a:r>
              <a:rPr lang="en-US" sz="2800" dirty="0" smtClean="0"/>
              <a:t>      &lt;/p&gt;</a:t>
            </a:r>
          </a:p>
          <a:p>
            <a:r>
              <a:rPr lang="en-US" sz="2800" dirty="0" smtClean="0"/>
              <a:t>      </a:t>
            </a:r>
          </a:p>
          <a:p>
            <a:r>
              <a:rPr lang="en-US" sz="2800" dirty="0" smtClean="0"/>
              <a:t>      &lt;p style="</a:t>
            </a:r>
            <a:r>
              <a:rPr lang="en-US" sz="2800" dirty="0" err="1" smtClean="0"/>
              <a:t>text-align:left</a:t>
            </a:r>
            <a:r>
              <a:rPr lang="en-US" sz="2800" dirty="0" smtClean="0"/>
              <a:t>;"&gt;</a:t>
            </a:r>
          </a:p>
          <a:p>
            <a:r>
              <a:rPr lang="en-US" sz="2800" dirty="0" smtClean="0"/>
              <a:t>      This will be left aligned.</a:t>
            </a:r>
          </a:p>
          <a:p>
            <a:r>
              <a:rPr lang="en-US" sz="2800" dirty="0" smtClean="0"/>
              <a:t>      &lt;/p&gt;</a:t>
            </a:r>
          </a:p>
          <a:p>
            <a:r>
              <a:rPr lang="en-US" sz="2800" dirty="0" smtClean="0"/>
              <a:t>      </a:t>
            </a:r>
          </a:p>
          <a:p>
            <a:r>
              <a:rPr lang="en-US" sz="2800" dirty="0" smtClean="0"/>
              <a:t>   &lt;/body&gt;</a:t>
            </a:r>
            <a:endParaRPr lang="en-US" sz="2800" dirty="0"/>
          </a:p>
        </p:txBody>
      </p:sp>
    </p:spTree>
    <p:extLst>
      <p:ext uri="{BB962C8B-B14F-4D97-AF65-F5344CB8AC3E}">
        <p14:creationId xmlns:p14="http://schemas.microsoft.com/office/powerpoint/2010/main" val="2234779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177421"/>
            <a:ext cx="11368586" cy="6740307"/>
          </a:xfrm>
          <a:prstGeom prst="rect">
            <a:avLst/>
          </a:prstGeom>
        </p:spPr>
        <p:txBody>
          <a:bodyPr wrap="square">
            <a:spAutoFit/>
          </a:bodyPr>
          <a:lstStyle/>
          <a:p>
            <a:r>
              <a:rPr lang="en-US" sz="2400" b="1" dirty="0" smtClean="0">
                <a:solidFill>
                  <a:srgbClr val="FF0000"/>
                </a:solidFill>
              </a:rPr>
              <a:t>Decorating the Text</a:t>
            </a:r>
          </a:p>
          <a:p>
            <a:r>
              <a:rPr lang="en-US" sz="2400" dirty="0" smtClean="0"/>
              <a:t> &lt;body&gt;</a:t>
            </a:r>
          </a:p>
          <a:p>
            <a:r>
              <a:rPr lang="en-US" sz="2400" dirty="0" smtClean="0"/>
              <a:t>      &lt;p style="</a:t>
            </a:r>
            <a:r>
              <a:rPr lang="en-US" sz="2400" dirty="0" err="1" smtClean="0"/>
              <a:t>text-decoration:underline</a:t>
            </a:r>
            <a:r>
              <a:rPr lang="en-US" sz="2400" dirty="0" smtClean="0"/>
              <a:t>;"&gt;</a:t>
            </a:r>
          </a:p>
          <a:p>
            <a:r>
              <a:rPr lang="en-US" sz="2400" dirty="0" smtClean="0"/>
              <a:t>      This will be underlined</a:t>
            </a:r>
          </a:p>
          <a:p>
            <a:r>
              <a:rPr lang="en-US" sz="2400" dirty="0" smtClean="0"/>
              <a:t>      &lt;/p&gt;</a:t>
            </a:r>
          </a:p>
          <a:p>
            <a:r>
              <a:rPr lang="en-US" sz="2400" dirty="0" smtClean="0"/>
              <a:t>      </a:t>
            </a:r>
          </a:p>
          <a:p>
            <a:r>
              <a:rPr lang="en-US" sz="2400" dirty="0" smtClean="0"/>
              <a:t>      &lt;p style="</a:t>
            </a:r>
            <a:r>
              <a:rPr lang="en-US" sz="2400" dirty="0" err="1" smtClean="0"/>
              <a:t>text-decoration:line-through</a:t>
            </a:r>
            <a:r>
              <a:rPr lang="en-US" sz="2400" dirty="0" smtClean="0"/>
              <a:t>;"&gt;</a:t>
            </a:r>
          </a:p>
          <a:p>
            <a:r>
              <a:rPr lang="en-US" sz="2400" dirty="0" smtClean="0"/>
              <a:t>      This will be </a:t>
            </a:r>
            <a:r>
              <a:rPr lang="en-US" sz="2400" dirty="0" err="1" smtClean="0"/>
              <a:t>striked</a:t>
            </a:r>
            <a:r>
              <a:rPr lang="en-US" sz="2400" dirty="0" smtClean="0"/>
              <a:t> through.</a:t>
            </a:r>
          </a:p>
          <a:p>
            <a:r>
              <a:rPr lang="en-US" sz="2400" dirty="0" smtClean="0"/>
              <a:t>      &lt;/p&gt;</a:t>
            </a:r>
          </a:p>
          <a:p>
            <a:r>
              <a:rPr lang="en-US" sz="2400" dirty="0" smtClean="0"/>
              <a:t>      </a:t>
            </a:r>
          </a:p>
          <a:p>
            <a:r>
              <a:rPr lang="en-US" sz="2400" dirty="0" smtClean="0"/>
              <a:t>      &lt;p style="</a:t>
            </a:r>
            <a:r>
              <a:rPr lang="en-US" sz="2400" dirty="0" err="1" smtClean="0"/>
              <a:t>text-decoration:overline</a:t>
            </a:r>
            <a:r>
              <a:rPr lang="en-US" sz="2400" dirty="0" smtClean="0"/>
              <a:t>;"&gt;</a:t>
            </a:r>
          </a:p>
          <a:p>
            <a:r>
              <a:rPr lang="en-US" sz="2400" dirty="0" smtClean="0"/>
              <a:t>      This will have a over line.</a:t>
            </a:r>
          </a:p>
          <a:p>
            <a:r>
              <a:rPr lang="en-US" sz="2400" dirty="0" smtClean="0"/>
              <a:t>      &lt;/p&gt;</a:t>
            </a:r>
          </a:p>
          <a:p>
            <a:r>
              <a:rPr lang="en-US" sz="2400" dirty="0" smtClean="0"/>
              <a:t>      </a:t>
            </a:r>
          </a:p>
          <a:p>
            <a:r>
              <a:rPr lang="en-US" sz="2400" dirty="0" smtClean="0"/>
              <a:t>      &lt;p style="</a:t>
            </a:r>
            <a:r>
              <a:rPr lang="en-US" sz="2400" dirty="0" err="1" smtClean="0"/>
              <a:t>text-decoration:blink</a:t>
            </a:r>
            <a:r>
              <a:rPr lang="en-US" sz="2400" dirty="0" smtClean="0"/>
              <a:t>;"&gt;</a:t>
            </a:r>
          </a:p>
          <a:p>
            <a:r>
              <a:rPr lang="en-US" sz="2400" dirty="0" smtClean="0"/>
              <a:t>      This text will have blinking effect</a:t>
            </a:r>
          </a:p>
          <a:p>
            <a:r>
              <a:rPr lang="en-US" sz="2400" dirty="0" smtClean="0"/>
              <a:t>      &lt;/p&gt;</a:t>
            </a:r>
          </a:p>
          <a:p>
            <a:r>
              <a:rPr lang="en-US" sz="2400" dirty="0" smtClean="0"/>
              <a:t>   &lt;/body&gt;</a:t>
            </a:r>
            <a:endParaRPr lang="en-US" sz="2400" dirty="0"/>
          </a:p>
        </p:txBody>
      </p:sp>
    </p:spTree>
    <p:extLst>
      <p:ext uri="{BB962C8B-B14F-4D97-AF65-F5344CB8AC3E}">
        <p14:creationId xmlns:p14="http://schemas.microsoft.com/office/powerpoint/2010/main" val="3836354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729" y="332322"/>
            <a:ext cx="10957659" cy="6555641"/>
          </a:xfrm>
          <a:prstGeom prst="rect">
            <a:avLst/>
          </a:prstGeom>
        </p:spPr>
        <p:txBody>
          <a:bodyPr wrap="square">
            <a:spAutoFit/>
          </a:bodyPr>
          <a:lstStyle/>
          <a:p>
            <a:r>
              <a:rPr lang="en-US" sz="2800" b="1" dirty="0" smtClean="0">
                <a:solidFill>
                  <a:srgbClr val="FF0000"/>
                </a:solidFill>
              </a:rPr>
              <a:t>Set the Text Cases</a:t>
            </a:r>
          </a:p>
          <a:p>
            <a:endParaRPr lang="en-US" sz="2800" dirty="0"/>
          </a:p>
          <a:p>
            <a:r>
              <a:rPr lang="en-US" sz="2800" dirty="0" smtClean="0"/>
              <a:t>&lt;body&gt;</a:t>
            </a:r>
          </a:p>
          <a:p>
            <a:r>
              <a:rPr lang="en-US" sz="2800" dirty="0" smtClean="0"/>
              <a:t>      &lt;p style="</a:t>
            </a:r>
            <a:r>
              <a:rPr lang="en-US" sz="2800" dirty="0" err="1" smtClean="0"/>
              <a:t>text-transform:capitalize</a:t>
            </a:r>
            <a:r>
              <a:rPr lang="en-US" sz="2800" dirty="0" smtClean="0"/>
              <a:t>;"&gt;</a:t>
            </a:r>
          </a:p>
          <a:p>
            <a:r>
              <a:rPr lang="en-US" sz="2800" dirty="0" smtClean="0"/>
              <a:t>      This will be capitalized</a:t>
            </a:r>
          </a:p>
          <a:p>
            <a:r>
              <a:rPr lang="en-US" sz="2800" dirty="0" smtClean="0"/>
              <a:t>      &lt;/p&gt;</a:t>
            </a:r>
          </a:p>
          <a:p>
            <a:r>
              <a:rPr lang="en-US" sz="2800" dirty="0" smtClean="0"/>
              <a:t>      </a:t>
            </a:r>
          </a:p>
          <a:p>
            <a:r>
              <a:rPr lang="en-US" sz="2800" dirty="0" smtClean="0"/>
              <a:t>      &lt;p style="</a:t>
            </a:r>
            <a:r>
              <a:rPr lang="en-US" sz="2800" dirty="0" err="1" smtClean="0"/>
              <a:t>text-transform:uppercase</a:t>
            </a:r>
            <a:r>
              <a:rPr lang="en-US" sz="2800" dirty="0" smtClean="0"/>
              <a:t>;"&gt;</a:t>
            </a:r>
          </a:p>
          <a:p>
            <a:r>
              <a:rPr lang="en-US" sz="2800" dirty="0" smtClean="0"/>
              <a:t>      This will be in uppercase</a:t>
            </a:r>
          </a:p>
          <a:p>
            <a:r>
              <a:rPr lang="en-US" sz="2800" dirty="0" smtClean="0"/>
              <a:t>      &lt;/p&gt;</a:t>
            </a:r>
          </a:p>
          <a:p>
            <a:r>
              <a:rPr lang="en-US" sz="2800" dirty="0" smtClean="0"/>
              <a:t>      </a:t>
            </a:r>
          </a:p>
          <a:p>
            <a:r>
              <a:rPr lang="en-US" sz="2800" dirty="0" smtClean="0"/>
              <a:t>      &lt;p style="</a:t>
            </a:r>
            <a:r>
              <a:rPr lang="en-US" sz="2800" dirty="0" err="1" smtClean="0"/>
              <a:t>text-transform:lowercase</a:t>
            </a:r>
            <a:r>
              <a:rPr lang="en-US" sz="2800" dirty="0" smtClean="0"/>
              <a:t>;"&gt;</a:t>
            </a:r>
          </a:p>
          <a:p>
            <a:r>
              <a:rPr lang="en-US" sz="2800" dirty="0" smtClean="0"/>
              <a:t>      This will be in lowercase</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3205784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6" y="286603"/>
            <a:ext cx="11382233" cy="3539430"/>
          </a:xfrm>
          <a:prstGeom prst="rect">
            <a:avLst/>
          </a:prstGeom>
        </p:spPr>
        <p:txBody>
          <a:bodyPr wrap="square">
            <a:spAutoFit/>
          </a:bodyPr>
          <a:lstStyle/>
          <a:p>
            <a:r>
              <a:rPr lang="en-US" sz="2800" dirty="0" smtClean="0"/>
              <a:t>Set the Text Shadow</a:t>
            </a:r>
          </a:p>
          <a:p>
            <a:endParaRPr lang="en-US" sz="2800" dirty="0"/>
          </a:p>
          <a:p>
            <a:r>
              <a:rPr lang="en-US" sz="2800" dirty="0" smtClean="0"/>
              <a:t>&lt;body&gt;</a:t>
            </a:r>
          </a:p>
          <a:p>
            <a:r>
              <a:rPr lang="en-US" sz="2800" dirty="0" smtClean="0"/>
              <a:t>      &lt;p style="text-shadow:4px 4px 8px blue;"&gt;</a:t>
            </a:r>
          </a:p>
          <a:p>
            <a:r>
              <a:rPr lang="en-US" sz="2800" dirty="0" smtClean="0"/>
              <a:t>      If your browser supports the CSS text-shadow property, this text will have a blue shadow.</a:t>
            </a:r>
          </a:p>
          <a:p>
            <a:r>
              <a:rPr lang="en-US" sz="2800" dirty="0" smtClean="0"/>
              <a:t>      &lt;/p&gt;</a:t>
            </a:r>
          </a:p>
          <a:p>
            <a:r>
              <a:rPr lang="en-US" sz="2800" dirty="0" smtClean="0"/>
              <a:t>   &lt;/body&gt;</a:t>
            </a:r>
            <a:endParaRPr lang="en-US" sz="2800" dirty="0"/>
          </a:p>
        </p:txBody>
      </p:sp>
    </p:spTree>
    <p:extLst>
      <p:ext uri="{BB962C8B-B14F-4D97-AF65-F5344CB8AC3E}">
        <p14:creationId xmlns:p14="http://schemas.microsoft.com/office/powerpoint/2010/main" val="2516075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2" y="341194"/>
            <a:ext cx="11382231" cy="3108543"/>
          </a:xfrm>
          <a:prstGeom prst="rect">
            <a:avLst/>
          </a:prstGeom>
        </p:spPr>
        <p:txBody>
          <a:bodyPr wrap="square">
            <a:spAutoFit/>
          </a:bodyPr>
          <a:lstStyle/>
          <a:p>
            <a:r>
              <a:rPr lang="en-US" sz="2800" dirty="0" smtClean="0"/>
              <a:t>The Image Border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style="border:3px dashed red;"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2255600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319" y="300251"/>
            <a:ext cx="11150221" cy="4401205"/>
          </a:xfrm>
          <a:prstGeom prst="rect">
            <a:avLst/>
          </a:prstGeom>
        </p:spPr>
        <p:txBody>
          <a:bodyPr wrap="square">
            <a:spAutoFit/>
          </a:bodyPr>
          <a:lstStyle/>
          <a:p>
            <a:r>
              <a:rPr lang="en-US" sz="2800" dirty="0" smtClean="0"/>
              <a:t>The Image Height Property</a:t>
            </a:r>
          </a:p>
          <a:p>
            <a:endParaRPr lang="en-US" sz="2800" dirty="0" smtClean="0"/>
          </a:p>
          <a:p>
            <a:r>
              <a:rPr lang="en-US" sz="2800" dirty="0" smtClean="0"/>
              <a:t>&lt;body&gt;</a:t>
            </a:r>
          </a:p>
          <a:p>
            <a:r>
              <a:rPr lang="en-US" sz="2800" dirty="0" smtClean="0"/>
              <a:t>      &lt;</a:t>
            </a:r>
            <a:r>
              <a:rPr lang="en-US" sz="2800" dirty="0" err="1" smtClean="0"/>
              <a:t>img</a:t>
            </a:r>
            <a:r>
              <a:rPr lang="en-US" sz="2800" dirty="0" smtClean="0"/>
              <a:t> style="border:1px solid red; height:100px;"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height:50%;"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a:p>
            <a:endParaRPr lang="en-US" sz="2800" dirty="0"/>
          </a:p>
        </p:txBody>
      </p:sp>
    </p:spTree>
    <p:extLst>
      <p:ext uri="{BB962C8B-B14F-4D97-AF65-F5344CB8AC3E}">
        <p14:creationId xmlns:p14="http://schemas.microsoft.com/office/powerpoint/2010/main" val="2803627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65" y="187235"/>
            <a:ext cx="11448578" cy="3970318"/>
          </a:xfrm>
          <a:prstGeom prst="rect">
            <a:avLst/>
          </a:prstGeom>
        </p:spPr>
        <p:txBody>
          <a:bodyPr wrap="square">
            <a:spAutoFit/>
          </a:bodyPr>
          <a:lstStyle/>
          <a:p>
            <a:r>
              <a:rPr lang="en-US" sz="2800" dirty="0" smtClean="0"/>
              <a:t>The Image Width Property</a:t>
            </a:r>
          </a:p>
          <a:p>
            <a:endParaRPr lang="en-US" sz="2800" dirty="0"/>
          </a:p>
          <a:p>
            <a:r>
              <a:rPr lang="en-US" sz="2800" dirty="0" smtClean="0"/>
              <a:t> &lt;body&gt;</a:t>
            </a:r>
          </a:p>
          <a:p>
            <a:r>
              <a:rPr lang="en-US" sz="2800" dirty="0" smtClean="0"/>
              <a:t>      &lt;</a:t>
            </a:r>
            <a:r>
              <a:rPr lang="en-US" sz="2800" dirty="0" err="1" smtClean="0"/>
              <a:t>img</a:t>
            </a:r>
            <a:r>
              <a:rPr lang="en-US" sz="2800" dirty="0" smtClean="0"/>
              <a:t> style="border:1px solid red; width:150px;"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a:t>
            </a:r>
            <a:r>
              <a:rPr lang="en-US" sz="2800" dirty="0" err="1" smtClean="0"/>
              <a:t>br</a:t>
            </a:r>
            <a:r>
              <a:rPr lang="en-US" sz="2800" dirty="0" smtClean="0"/>
              <a:t> /&gt;</a:t>
            </a:r>
          </a:p>
          <a:p>
            <a:r>
              <a:rPr lang="en-US" sz="2800" dirty="0" smtClean="0"/>
              <a:t>      &lt;</a:t>
            </a:r>
            <a:r>
              <a:rPr lang="en-US" sz="2800" dirty="0" err="1" smtClean="0"/>
              <a:t>img</a:t>
            </a:r>
            <a:r>
              <a:rPr lang="en-US" sz="2800" dirty="0" smtClean="0"/>
              <a:t> style="border:1px solid red; width:100%;"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357185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409433"/>
            <a:ext cx="11054686" cy="5693866"/>
          </a:xfrm>
          <a:prstGeom prst="rect">
            <a:avLst/>
          </a:prstGeom>
        </p:spPr>
        <p:txBody>
          <a:bodyPr wrap="square">
            <a:spAutoFit/>
          </a:bodyPr>
          <a:lstStyle/>
          <a:p>
            <a:r>
              <a:rPr lang="en-US" sz="2800" dirty="0" smtClean="0"/>
              <a:t>A CSS comprises of style rules that are interpreted by the browser and then applied to the corresponding elements in your document. A style rule is made of three parts −</a:t>
            </a:r>
          </a:p>
          <a:p>
            <a:endParaRPr lang="en-US" sz="2800" dirty="0" smtClean="0"/>
          </a:p>
          <a:p>
            <a:r>
              <a:rPr lang="en-US" sz="2800" b="1" dirty="0" smtClean="0">
                <a:solidFill>
                  <a:srgbClr val="FF0000"/>
                </a:solidFill>
              </a:rPr>
              <a:t>Selector − </a:t>
            </a:r>
            <a:r>
              <a:rPr lang="en-US" sz="2800" dirty="0" smtClean="0"/>
              <a:t>A selector is an HTML tag at which a style will be applied. This could be any tag like &lt;h1&gt; or &lt;table&gt; etc.</a:t>
            </a:r>
          </a:p>
          <a:p>
            <a:endParaRPr lang="en-US" sz="2800" dirty="0" smtClean="0"/>
          </a:p>
          <a:p>
            <a:r>
              <a:rPr lang="en-US" sz="2800" b="1" dirty="0" smtClean="0">
                <a:solidFill>
                  <a:srgbClr val="FF0000"/>
                </a:solidFill>
              </a:rPr>
              <a:t>Property - </a:t>
            </a:r>
            <a:r>
              <a:rPr lang="en-US" sz="2800" dirty="0" smtClean="0"/>
              <a:t>A property is a type of attribute of HTML tag. Put simply, all the HTML attributes are converted into CSS properties. They could be color, border etc.</a:t>
            </a:r>
          </a:p>
          <a:p>
            <a:endParaRPr lang="en-US" sz="2800" b="1" dirty="0" smtClean="0">
              <a:solidFill>
                <a:srgbClr val="FF0000"/>
              </a:solidFill>
            </a:endParaRPr>
          </a:p>
          <a:p>
            <a:r>
              <a:rPr lang="en-US" sz="2800" b="1" dirty="0" smtClean="0">
                <a:solidFill>
                  <a:srgbClr val="FF0000"/>
                </a:solidFill>
              </a:rPr>
              <a:t>Value - </a:t>
            </a:r>
            <a:r>
              <a:rPr lang="en-US" sz="2800" dirty="0" smtClean="0"/>
              <a:t>Values are assigned to properties. For example, color property can have value either red or #F1F1F1 etc.</a:t>
            </a:r>
            <a:endParaRPr lang="en-US" sz="2800" dirty="0"/>
          </a:p>
        </p:txBody>
      </p:sp>
    </p:spTree>
    <p:extLst>
      <p:ext uri="{BB962C8B-B14F-4D97-AF65-F5344CB8AC3E}">
        <p14:creationId xmlns:p14="http://schemas.microsoft.com/office/powerpoint/2010/main" val="21614058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74" y="255475"/>
            <a:ext cx="11655188" cy="5262979"/>
          </a:xfrm>
          <a:prstGeom prst="rect">
            <a:avLst/>
          </a:prstGeom>
        </p:spPr>
        <p:txBody>
          <a:bodyPr wrap="square">
            <a:spAutoFit/>
          </a:bodyPr>
          <a:lstStyle/>
          <a:p>
            <a:r>
              <a:rPr lang="en-US" sz="2800" dirty="0" smtClean="0"/>
              <a:t>The opacity Property</a:t>
            </a:r>
          </a:p>
          <a:p>
            <a:endParaRPr lang="en-US" sz="2800" dirty="0"/>
          </a:p>
          <a:p>
            <a:r>
              <a:rPr lang="en-US" sz="2800" dirty="0" smtClean="0"/>
              <a:t>In Mozilla (-</a:t>
            </a:r>
            <a:r>
              <a:rPr lang="en-US" sz="2800" dirty="0" err="1" smtClean="0"/>
              <a:t>moz-opacity:x</a:t>
            </a:r>
            <a:r>
              <a:rPr lang="en-US" sz="2800" dirty="0" smtClean="0"/>
              <a:t>) x can be a value from 0.0 - 1.0. A lower value makes the element more transparent.</a:t>
            </a:r>
          </a:p>
          <a:p>
            <a:endParaRPr lang="en-US" sz="2800" dirty="0" smtClean="0"/>
          </a:p>
          <a:p>
            <a:r>
              <a:rPr lang="en-US" sz="2800" dirty="0" smtClean="0"/>
              <a:t>In IE (</a:t>
            </a:r>
            <a:r>
              <a:rPr lang="en-US" sz="2800" dirty="0" err="1" smtClean="0"/>
              <a:t>filter:alpha</a:t>
            </a:r>
            <a:r>
              <a:rPr lang="en-US" sz="2800" dirty="0" smtClean="0"/>
              <a:t>(opacity=x)) x can be a value from 0 - 100. A lower value makes the element more transparent.</a:t>
            </a:r>
          </a:p>
          <a:p>
            <a:endParaRPr lang="en-US" sz="2800" dirty="0"/>
          </a:p>
          <a:p>
            <a:r>
              <a:rPr lang="en-US" sz="2800" dirty="0" smtClean="0"/>
              <a:t>&lt;body&gt;</a:t>
            </a:r>
          </a:p>
          <a:p>
            <a:r>
              <a:rPr lang="en-US" sz="2800" dirty="0" smtClean="0"/>
              <a:t>      &lt;</a:t>
            </a:r>
            <a:r>
              <a:rPr lang="en-US" sz="2800" dirty="0" err="1" smtClean="0"/>
              <a:t>img</a:t>
            </a:r>
            <a:r>
              <a:rPr lang="en-US" sz="2800" dirty="0" smtClean="0"/>
              <a:t> style="border:1px solid red;-moz-opacity:0.4;filter:alpha(opacity=40);" </a:t>
            </a:r>
            <a:r>
              <a:rPr lang="en-US" sz="2800" dirty="0" err="1" smtClean="0"/>
              <a:t>src</a:t>
            </a:r>
            <a:r>
              <a:rPr lang="en-US" sz="2800" dirty="0" smtClean="0"/>
              <a:t>="/</a:t>
            </a:r>
            <a:r>
              <a:rPr lang="en-US" sz="2800" dirty="0" err="1" smtClean="0"/>
              <a:t>css</a:t>
            </a:r>
            <a:r>
              <a:rPr lang="en-US" sz="2800" dirty="0" smtClean="0"/>
              <a:t>/images/logo.png" /&gt;</a:t>
            </a:r>
          </a:p>
          <a:p>
            <a:r>
              <a:rPr lang="en-US" sz="2800" dirty="0" smtClean="0"/>
              <a:t>   &lt;/body&gt;</a:t>
            </a:r>
            <a:endParaRPr lang="en-US" sz="2800" dirty="0"/>
          </a:p>
        </p:txBody>
      </p:sp>
    </p:spTree>
    <p:extLst>
      <p:ext uri="{BB962C8B-B14F-4D97-AF65-F5344CB8AC3E}">
        <p14:creationId xmlns:p14="http://schemas.microsoft.com/office/powerpoint/2010/main" val="19426426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9558" y="354842"/>
            <a:ext cx="11286699" cy="4401205"/>
          </a:xfrm>
          <a:prstGeom prst="rect">
            <a:avLst/>
          </a:prstGeom>
          <a:noFill/>
        </p:spPr>
        <p:txBody>
          <a:bodyPr wrap="square" rtlCol="0">
            <a:spAutoFit/>
          </a:bodyPr>
          <a:lstStyle/>
          <a:p>
            <a:r>
              <a:rPr lang="en-US" sz="4000" b="1" dirty="0" smtClean="0"/>
              <a:t>#id1{    </a:t>
            </a:r>
            <a:r>
              <a:rPr lang="en-US" sz="4000" b="1" dirty="0" err="1" smtClean="0"/>
              <a:t>property:value</a:t>
            </a:r>
            <a:r>
              <a:rPr lang="en-US" sz="4000" b="1" dirty="0"/>
              <a:t>;</a:t>
            </a:r>
            <a:r>
              <a:rPr lang="en-US" sz="4000" b="1" dirty="0" smtClean="0"/>
              <a:t>  }------</a:t>
            </a:r>
            <a:r>
              <a:rPr lang="en-US" sz="4000" b="1" dirty="0" smtClean="0">
                <a:solidFill>
                  <a:srgbClr val="FF0000"/>
                </a:solidFill>
                <a:sym typeface="Wingdings" panose="05000000000000000000" pitchFamily="2" charset="2"/>
              </a:rPr>
              <a:t> Id selector</a:t>
            </a:r>
            <a:endParaRPr lang="en-US" sz="4000" b="1" dirty="0" smtClean="0">
              <a:solidFill>
                <a:srgbClr val="FF0000"/>
              </a:solidFill>
            </a:endParaRPr>
          </a:p>
          <a:p>
            <a:r>
              <a:rPr lang="en-US" sz="4000" b="1" dirty="0" smtClean="0"/>
              <a:t>.</a:t>
            </a:r>
            <a:r>
              <a:rPr lang="en-US" sz="4000" b="1" dirty="0" err="1" smtClean="0"/>
              <a:t>mycolour</a:t>
            </a:r>
            <a:r>
              <a:rPr lang="en-US" sz="4000" b="1" dirty="0" smtClean="0"/>
              <a:t>{ </a:t>
            </a:r>
            <a:r>
              <a:rPr lang="en-US" sz="4000" b="1" dirty="0" err="1" smtClean="0"/>
              <a:t>property:value</a:t>
            </a:r>
            <a:r>
              <a:rPr lang="en-US" sz="4000" b="1" dirty="0"/>
              <a:t>;</a:t>
            </a:r>
            <a:r>
              <a:rPr lang="en-US" sz="4000" b="1" dirty="0" smtClean="0"/>
              <a:t>}-----</a:t>
            </a:r>
            <a:r>
              <a:rPr lang="en-US" sz="4000" b="1" dirty="0" smtClean="0">
                <a:solidFill>
                  <a:srgbClr val="FF0000"/>
                </a:solidFill>
                <a:sym typeface="Wingdings" panose="05000000000000000000" pitchFamily="2" charset="2"/>
              </a:rPr>
              <a:t>class selector</a:t>
            </a:r>
            <a:endParaRPr lang="en-US" sz="4000" b="1" dirty="0" smtClean="0">
              <a:solidFill>
                <a:srgbClr val="FF0000"/>
              </a:solidFill>
            </a:endParaRPr>
          </a:p>
          <a:p>
            <a:endParaRPr lang="en-US" sz="4000" b="1" dirty="0">
              <a:solidFill>
                <a:srgbClr val="FF0000"/>
              </a:solidFill>
            </a:endParaRPr>
          </a:p>
          <a:p>
            <a:r>
              <a:rPr lang="en-US" sz="4000" b="1" dirty="0" smtClean="0"/>
              <a:t>&lt;p id=“id1”&gt;tour data&lt;/p&gt;</a:t>
            </a:r>
          </a:p>
          <a:p>
            <a:r>
              <a:rPr lang="en-US" sz="4000" b="1" dirty="0" smtClean="0"/>
              <a:t>&lt;h1 id=“id1”&gt;your data&lt;/h1&gt;</a:t>
            </a:r>
          </a:p>
          <a:p>
            <a:endParaRPr lang="en-US" sz="4000" b="1" dirty="0"/>
          </a:p>
          <a:p>
            <a:r>
              <a:rPr lang="en-US" sz="4000" b="1" dirty="0" smtClean="0"/>
              <a:t>&lt;p class=“</a:t>
            </a:r>
            <a:r>
              <a:rPr lang="en-US" sz="4000" b="1" dirty="0" err="1" smtClean="0"/>
              <a:t>mycolour</a:t>
            </a:r>
            <a:r>
              <a:rPr lang="en-US" sz="4000" b="1" dirty="0" smtClean="0"/>
              <a:t>”&gt;your data&lt;p&gt;</a:t>
            </a:r>
            <a:endParaRPr lang="en-US" sz="4000" b="1" dirty="0"/>
          </a:p>
        </p:txBody>
      </p:sp>
    </p:spTree>
    <p:extLst>
      <p:ext uri="{BB962C8B-B14F-4D97-AF65-F5344CB8AC3E}">
        <p14:creationId xmlns:p14="http://schemas.microsoft.com/office/powerpoint/2010/main" val="786669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4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6603" y="612845"/>
            <a:ext cx="11655188" cy="5816977"/>
          </a:xfrm>
          <a:prstGeom prst="rect">
            <a:avLst/>
          </a:prstGeom>
        </p:spPr>
        <p:txBody>
          <a:bodyPr wrap="square">
            <a:spAutoFit/>
          </a:bodyPr>
          <a:lstStyle/>
          <a:p>
            <a:pPr algn="ctr"/>
            <a:r>
              <a:rPr lang="en-US" sz="3600" b="1" dirty="0" smtClean="0">
                <a:solidFill>
                  <a:srgbClr val="0070C0"/>
                </a:solidFill>
              </a:rPr>
              <a:t>Border Style</a:t>
            </a:r>
          </a:p>
          <a:p>
            <a:r>
              <a:rPr lang="en-US" sz="2400" dirty="0" smtClean="0"/>
              <a:t>The border-style property specifies what kind of border to display.</a:t>
            </a:r>
          </a:p>
          <a:p>
            <a:endParaRPr lang="en-US" sz="2400" dirty="0" smtClean="0"/>
          </a:p>
          <a:p>
            <a:r>
              <a:rPr lang="en-US" sz="2400" dirty="0" smtClean="0"/>
              <a:t>The following values are allowed:</a:t>
            </a:r>
          </a:p>
          <a:p>
            <a:endParaRPr lang="en-US" sz="2400" dirty="0" smtClean="0"/>
          </a:p>
          <a:p>
            <a:r>
              <a:rPr lang="en-US" sz="2400" dirty="0" smtClean="0"/>
              <a:t>dotted - Defines a dotted border</a:t>
            </a:r>
          </a:p>
          <a:p>
            <a:r>
              <a:rPr lang="en-US" sz="2400" dirty="0" smtClean="0"/>
              <a:t>dashed - Defines a dashed border</a:t>
            </a:r>
          </a:p>
          <a:p>
            <a:r>
              <a:rPr lang="en-US" sz="2400" dirty="0" smtClean="0"/>
              <a:t>solid - Defines a solid border</a:t>
            </a:r>
          </a:p>
          <a:p>
            <a:r>
              <a:rPr lang="en-US" sz="2400" dirty="0" smtClean="0"/>
              <a:t>double - Defines a double border</a:t>
            </a:r>
          </a:p>
          <a:p>
            <a:r>
              <a:rPr lang="en-US" sz="2400" dirty="0" smtClean="0"/>
              <a:t>groove - Defines a 3D grooved border. The effect depends on the border-color value</a:t>
            </a:r>
          </a:p>
          <a:p>
            <a:r>
              <a:rPr lang="en-US" sz="2400" dirty="0" smtClean="0"/>
              <a:t>ridge - Defines a 3D ridged border. The effect depends on the border-color value</a:t>
            </a:r>
          </a:p>
          <a:p>
            <a:r>
              <a:rPr lang="en-US" sz="2400" dirty="0" smtClean="0"/>
              <a:t>inset - Defines a 3D inset border. The effect depends on the border-color value</a:t>
            </a:r>
          </a:p>
          <a:p>
            <a:r>
              <a:rPr lang="en-US" sz="2400" dirty="0" smtClean="0"/>
              <a:t>outset - Defines a 3D outset border. The effect depends on the border-color value</a:t>
            </a:r>
          </a:p>
          <a:p>
            <a:r>
              <a:rPr lang="en-US" sz="2400" dirty="0" smtClean="0"/>
              <a:t>none - Defines no border</a:t>
            </a:r>
          </a:p>
          <a:p>
            <a:r>
              <a:rPr lang="en-US" sz="2400" dirty="0" smtClean="0"/>
              <a:t>hidden - Defines a hidden border</a:t>
            </a:r>
            <a:endParaRPr lang="en-US" sz="2400" dirty="0"/>
          </a:p>
        </p:txBody>
      </p:sp>
    </p:spTree>
    <p:extLst>
      <p:ext uri="{BB962C8B-B14F-4D97-AF65-F5344CB8AC3E}">
        <p14:creationId xmlns:p14="http://schemas.microsoft.com/office/powerpoint/2010/main" val="3749695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149" y="395786"/>
            <a:ext cx="11068335" cy="6186309"/>
          </a:xfrm>
          <a:prstGeom prst="rect">
            <a:avLst/>
          </a:prstGeom>
        </p:spPr>
        <p:txBody>
          <a:bodyPr wrap="square">
            <a:spAutoFit/>
          </a:bodyPr>
          <a:lstStyle/>
          <a:p>
            <a:r>
              <a:rPr lang="en-US" sz="3600" dirty="0" err="1" smtClean="0"/>
              <a:t>p.dotted</a:t>
            </a:r>
            <a:r>
              <a:rPr lang="en-US" sz="3600" dirty="0" smtClean="0"/>
              <a:t> {border-style: dotted;}</a:t>
            </a:r>
          </a:p>
          <a:p>
            <a:r>
              <a:rPr lang="en-US" sz="3600" dirty="0" err="1" smtClean="0"/>
              <a:t>p.dashed</a:t>
            </a:r>
            <a:r>
              <a:rPr lang="en-US" sz="3600" dirty="0" smtClean="0"/>
              <a:t> {border-style: dashed;}</a:t>
            </a:r>
          </a:p>
          <a:p>
            <a:r>
              <a:rPr lang="en-US" sz="3600" dirty="0" err="1" smtClean="0"/>
              <a:t>p.solid</a:t>
            </a:r>
            <a:r>
              <a:rPr lang="en-US" sz="3600" dirty="0" smtClean="0"/>
              <a:t> {border-style: solid;}</a:t>
            </a:r>
          </a:p>
          <a:p>
            <a:r>
              <a:rPr lang="en-US" sz="3600" dirty="0" err="1" smtClean="0"/>
              <a:t>p.double</a:t>
            </a:r>
            <a:r>
              <a:rPr lang="en-US" sz="3600" dirty="0" smtClean="0"/>
              <a:t> {border-style: double;}</a:t>
            </a:r>
          </a:p>
          <a:p>
            <a:r>
              <a:rPr lang="en-US" sz="3600" dirty="0" err="1" smtClean="0"/>
              <a:t>p.groove</a:t>
            </a:r>
            <a:r>
              <a:rPr lang="en-US" sz="3600" dirty="0" smtClean="0"/>
              <a:t> {border-style: groove;}</a:t>
            </a:r>
          </a:p>
          <a:p>
            <a:r>
              <a:rPr lang="en-US" sz="3600" dirty="0" err="1" smtClean="0"/>
              <a:t>p.ridge</a:t>
            </a:r>
            <a:r>
              <a:rPr lang="en-US" sz="3600" dirty="0" smtClean="0"/>
              <a:t> {border-style: ridge;}</a:t>
            </a:r>
          </a:p>
          <a:p>
            <a:r>
              <a:rPr lang="en-US" sz="3600" dirty="0" err="1" smtClean="0"/>
              <a:t>p.inset</a:t>
            </a:r>
            <a:r>
              <a:rPr lang="en-US" sz="3600" dirty="0" smtClean="0"/>
              <a:t> {border-style: inset;}</a:t>
            </a:r>
          </a:p>
          <a:p>
            <a:r>
              <a:rPr lang="en-US" sz="3600" dirty="0" err="1" smtClean="0"/>
              <a:t>p.outset</a:t>
            </a:r>
            <a:r>
              <a:rPr lang="en-US" sz="3600" dirty="0" smtClean="0"/>
              <a:t> {border-style: outset;}</a:t>
            </a:r>
          </a:p>
          <a:p>
            <a:r>
              <a:rPr lang="en-US" sz="3600" dirty="0" err="1" smtClean="0"/>
              <a:t>p.none</a:t>
            </a:r>
            <a:r>
              <a:rPr lang="en-US" sz="3600" dirty="0" smtClean="0"/>
              <a:t> {border-style: none;}</a:t>
            </a:r>
          </a:p>
          <a:p>
            <a:r>
              <a:rPr lang="en-US" sz="3600" dirty="0" err="1" smtClean="0"/>
              <a:t>p.hidden</a:t>
            </a:r>
            <a:r>
              <a:rPr lang="en-US" sz="3600" dirty="0" smtClean="0"/>
              <a:t> {border-style: hidden;}</a:t>
            </a:r>
          </a:p>
          <a:p>
            <a:r>
              <a:rPr lang="en-US" sz="3600" dirty="0" err="1" smtClean="0"/>
              <a:t>p.mix</a:t>
            </a:r>
            <a:r>
              <a:rPr lang="en-US" sz="3600" dirty="0" smtClean="0"/>
              <a:t> {border-style: dotted dashed solid double;}</a:t>
            </a:r>
            <a:endParaRPr lang="en-US" sz="3600" dirty="0"/>
          </a:p>
        </p:txBody>
      </p:sp>
    </p:spTree>
    <p:extLst>
      <p:ext uri="{BB962C8B-B14F-4D97-AF65-F5344CB8AC3E}">
        <p14:creationId xmlns:p14="http://schemas.microsoft.com/office/powerpoint/2010/main" val="36039558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375" y="450376"/>
            <a:ext cx="11273051" cy="6309420"/>
          </a:xfrm>
          <a:prstGeom prst="rect">
            <a:avLst/>
          </a:prstGeom>
        </p:spPr>
        <p:txBody>
          <a:bodyPr wrap="square">
            <a:spAutoFit/>
          </a:bodyPr>
          <a:lstStyle/>
          <a:p>
            <a:pPr algn="ctr"/>
            <a:r>
              <a:rPr lang="en-US" sz="4400" b="1" dirty="0" smtClean="0"/>
              <a:t>Border Width</a:t>
            </a:r>
          </a:p>
          <a:p>
            <a:r>
              <a:rPr lang="en-US" sz="3600" dirty="0" smtClean="0"/>
              <a:t>The border-width property specifies the width of the four borders.</a:t>
            </a:r>
          </a:p>
          <a:p>
            <a:endParaRPr lang="en-US" sz="3600" dirty="0" smtClean="0"/>
          </a:p>
          <a:p>
            <a:r>
              <a:rPr lang="en-US" sz="3600" dirty="0" smtClean="0"/>
              <a:t>The width can be set as a specific size (in </a:t>
            </a:r>
            <a:r>
              <a:rPr lang="en-US" sz="3600" dirty="0" err="1" smtClean="0"/>
              <a:t>px</a:t>
            </a:r>
            <a:r>
              <a:rPr lang="en-US" sz="3600" dirty="0" smtClean="0"/>
              <a:t>, </a:t>
            </a:r>
            <a:r>
              <a:rPr lang="en-US" sz="3600" dirty="0" err="1" smtClean="0"/>
              <a:t>pt</a:t>
            </a:r>
            <a:r>
              <a:rPr lang="en-US" sz="3600" dirty="0" smtClean="0"/>
              <a:t>, cm, </a:t>
            </a:r>
            <a:r>
              <a:rPr lang="en-US" sz="3600" dirty="0" err="1" smtClean="0"/>
              <a:t>em</a:t>
            </a:r>
            <a:r>
              <a:rPr lang="en-US" sz="3600" dirty="0" smtClean="0"/>
              <a:t>, </a:t>
            </a:r>
            <a:r>
              <a:rPr lang="en-US" sz="3600" dirty="0" err="1" smtClean="0"/>
              <a:t>etc</a:t>
            </a:r>
            <a:r>
              <a:rPr lang="en-US" sz="3600" dirty="0" smtClean="0"/>
              <a:t>) or by using one of the three pre-defined values: </a:t>
            </a:r>
            <a:r>
              <a:rPr lang="en-US" sz="3600" dirty="0" smtClean="0">
                <a:solidFill>
                  <a:srgbClr val="0070C0"/>
                </a:solidFill>
              </a:rPr>
              <a:t>thin, medium, or thick.</a:t>
            </a:r>
          </a:p>
          <a:p>
            <a:endParaRPr lang="en-US" sz="3600" dirty="0" smtClean="0"/>
          </a:p>
          <a:p>
            <a:r>
              <a:rPr lang="en-US" sz="3600" dirty="0" smtClean="0"/>
              <a:t>The border-width property can have from one to four values (for the top border, right border, bottom border, and the left border).</a:t>
            </a:r>
            <a:endParaRPr lang="en-US" sz="3600" dirty="0"/>
          </a:p>
        </p:txBody>
      </p:sp>
    </p:spTree>
    <p:extLst>
      <p:ext uri="{BB962C8B-B14F-4D97-AF65-F5344CB8AC3E}">
        <p14:creationId xmlns:p14="http://schemas.microsoft.com/office/powerpoint/2010/main" val="16261450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785" y="450376"/>
            <a:ext cx="11450471" cy="6124754"/>
          </a:xfrm>
          <a:prstGeom prst="rect">
            <a:avLst/>
          </a:prstGeom>
        </p:spPr>
        <p:txBody>
          <a:bodyPr wrap="square">
            <a:spAutoFit/>
          </a:bodyPr>
          <a:lstStyle/>
          <a:p>
            <a:r>
              <a:rPr lang="en-US" sz="2800" dirty="0" smtClean="0"/>
              <a:t>p.one {</a:t>
            </a:r>
          </a:p>
          <a:p>
            <a:r>
              <a:rPr lang="en-US" sz="2800" dirty="0" smtClean="0"/>
              <a:t>  border-style: solid;</a:t>
            </a:r>
          </a:p>
          <a:p>
            <a:r>
              <a:rPr lang="en-US" sz="2800" dirty="0" smtClean="0"/>
              <a:t>  border-width: 5px;</a:t>
            </a:r>
          </a:p>
          <a:p>
            <a:r>
              <a:rPr lang="en-US" sz="2800" dirty="0" smtClean="0"/>
              <a:t>}</a:t>
            </a:r>
          </a:p>
          <a:p>
            <a:endParaRPr lang="en-US" sz="2800" dirty="0" smtClean="0"/>
          </a:p>
          <a:p>
            <a:r>
              <a:rPr lang="en-US" sz="2800" dirty="0" err="1" smtClean="0"/>
              <a:t>p.two</a:t>
            </a:r>
            <a:r>
              <a:rPr lang="en-US" sz="2800" dirty="0" smtClean="0"/>
              <a:t> {</a:t>
            </a:r>
          </a:p>
          <a:p>
            <a:r>
              <a:rPr lang="en-US" sz="2800" dirty="0" smtClean="0"/>
              <a:t>  border-style: solid;</a:t>
            </a:r>
          </a:p>
          <a:p>
            <a:r>
              <a:rPr lang="en-US" sz="2800" dirty="0" smtClean="0"/>
              <a:t>  border-width: medium;</a:t>
            </a:r>
          </a:p>
          <a:p>
            <a:r>
              <a:rPr lang="en-US" sz="2800" dirty="0" smtClean="0"/>
              <a:t>}</a:t>
            </a:r>
          </a:p>
          <a:p>
            <a:endParaRPr lang="en-US" sz="2800" dirty="0" smtClean="0"/>
          </a:p>
          <a:p>
            <a:r>
              <a:rPr lang="en-US" sz="2800" dirty="0" err="1" smtClean="0"/>
              <a:t>p.three</a:t>
            </a:r>
            <a:r>
              <a:rPr lang="en-US" sz="2800" dirty="0" smtClean="0"/>
              <a:t> {</a:t>
            </a:r>
          </a:p>
          <a:p>
            <a:r>
              <a:rPr lang="en-US" sz="2800" dirty="0" smtClean="0"/>
              <a:t>  border-style: solid;</a:t>
            </a:r>
          </a:p>
          <a:p>
            <a:r>
              <a:rPr lang="en-US" sz="2800" dirty="0" smtClean="0"/>
              <a:t>  border-width: 2px 10px 4px 20px;</a:t>
            </a:r>
          </a:p>
          <a:p>
            <a:r>
              <a:rPr lang="en-US" sz="2800" dirty="0" smtClean="0"/>
              <a:t>}</a:t>
            </a:r>
            <a:endParaRPr lang="en-US" sz="2800" dirty="0"/>
          </a:p>
        </p:txBody>
      </p:sp>
      <p:sp>
        <p:nvSpPr>
          <p:cNvPr id="4" name="Cloud Callout 3"/>
          <p:cNvSpPr/>
          <p:nvPr/>
        </p:nvSpPr>
        <p:spPr>
          <a:xfrm rot="684207">
            <a:off x="4585646" y="3616177"/>
            <a:ext cx="4612943" cy="2033516"/>
          </a:xfrm>
          <a:prstGeom prst="cloudCallo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650172" y="4094327"/>
            <a:ext cx="3493827" cy="1077218"/>
          </a:xfrm>
          <a:prstGeom prst="rect">
            <a:avLst/>
          </a:prstGeom>
        </p:spPr>
        <p:txBody>
          <a:bodyPr wrap="square">
            <a:spAutoFit/>
          </a:bodyPr>
          <a:lstStyle/>
          <a:p>
            <a:r>
              <a:rPr lang="en-US" sz="3200" b="1" dirty="0" smtClean="0">
                <a:solidFill>
                  <a:srgbClr val="FF0000"/>
                </a:solidFill>
              </a:rPr>
              <a:t>Four sides with different width</a:t>
            </a:r>
            <a:endParaRPr lang="en-US" sz="3200" b="1" dirty="0">
              <a:solidFill>
                <a:srgbClr val="FF0000"/>
              </a:solidFill>
            </a:endParaRPr>
          </a:p>
        </p:txBody>
      </p:sp>
    </p:spTree>
    <p:extLst>
      <p:ext uri="{BB962C8B-B14F-4D97-AF65-F5344CB8AC3E}">
        <p14:creationId xmlns:p14="http://schemas.microsoft.com/office/powerpoint/2010/main" val="26317827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2" y="423082"/>
            <a:ext cx="11559654" cy="5816977"/>
          </a:xfrm>
          <a:prstGeom prst="rect">
            <a:avLst/>
          </a:prstGeom>
        </p:spPr>
        <p:txBody>
          <a:bodyPr wrap="square">
            <a:spAutoFit/>
          </a:bodyPr>
          <a:lstStyle/>
          <a:p>
            <a:pPr algn="ctr"/>
            <a:r>
              <a:rPr lang="en-US" sz="3600" b="1" dirty="0" smtClean="0">
                <a:solidFill>
                  <a:srgbClr val="0070C0"/>
                </a:solidFill>
              </a:rPr>
              <a:t>Border Color</a:t>
            </a:r>
          </a:p>
          <a:p>
            <a:r>
              <a:rPr lang="en-US" sz="2800" dirty="0" smtClean="0"/>
              <a:t>The border-color property is used to set the color of the four borders.</a:t>
            </a:r>
          </a:p>
          <a:p>
            <a:endParaRPr lang="en-US" sz="2800" dirty="0" smtClean="0"/>
          </a:p>
          <a:p>
            <a:r>
              <a:rPr lang="en-US" sz="2800" dirty="0" smtClean="0"/>
              <a:t>The color can be set by:</a:t>
            </a:r>
          </a:p>
          <a:p>
            <a:endParaRPr lang="en-US" sz="2800" dirty="0" smtClean="0"/>
          </a:p>
          <a:p>
            <a:pPr marL="457200" indent="-457200">
              <a:buFont typeface="Arial" panose="020B0604020202020204" pitchFamily="34" charset="0"/>
              <a:buChar char="•"/>
            </a:pPr>
            <a:r>
              <a:rPr lang="en-US" sz="2800" dirty="0" smtClean="0"/>
              <a:t>name - specify a color name, like "red"</a:t>
            </a:r>
          </a:p>
          <a:p>
            <a:pPr marL="457200" indent="-457200">
              <a:buFont typeface="Arial" panose="020B0604020202020204" pitchFamily="34" charset="0"/>
              <a:buChar char="•"/>
            </a:pPr>
            <a:r>
              <a:rPr lang="en-US" sz="2800" dirty="0" smtClean="0"/>
              <a:t>Hex - specify a hex value, like "#ff0000"</a:t>
            </a:r>
          </a:p>
          <a:p>
            <a:pPr marL="457200" indent="-457200">
              <a:buFont typeface="Arial" panose="020B0604020202020204" pitchFamily="34" charset="0"/>
              <a:buChar char="•"/>
            </a:pPr>
            <a:r>
              <a:rPr lang="en-US" sz="2800" dirty="0" smtClean="0"/>
              <a:t>RGB - specify a RGB value, like "</a:t>
            </a:r>
            <a:r>
              <a:rPr lang="en-US" sz="2800" dirty="0" err="1" smtClean="0"/>
              <a:t>rgb</a:t>
            </a:r>
            <a:r>
              <a:rPr lang="en-US" sz="2800" dirty="0" smtClean="0"/>
              <a:t>(255,0,0)“</a:t>
            </a:r>
          </a:p>
          <a:p>
            <a:pPr marL="457200" indent="-457200">
              <a:buFont typeface="Arial" panose="020B0604020202020204" pitchFamily="34" charset="0"/>
              <a:buChar char="•"/>
            </a:pPr>
            <a:endParaRPr lang="en-US" sz="2800" dirty="0" smtClean="0"/>
          </a:p>
          <a:p>
            <a:r>
              <a:rPr lang="en-US" sz="2800" dirty="0" smtClean="0"/>
              <a:t>The border-color property can have from one to four values (for the top border, right border, bottom border, and the left border). </a:t>
            </a:r>
          </a:p>
          <a:p>
            <a:endParaRPr lang="en-US" sz="2800" dirty="0" smtClean="0"/>
          </a:p>
          <a:p>
            <a:r>
              <a:rPr lang="en-US" sz="2800" dirty="0" smtClean="0"/>
              <a:t>If border-color is not set, it inherits the color of the element.</a:t>
            </a:r>
            <a:endParaRPr lang="en-US" sz="2800" dirty="0"/>
          </a:p>
        </p:txBody>
      </p:sp>
    </p:spTree>
    <p:extLst>
      <p:ext uri="{BB962C8B-B14F-4D97-AF65-F5344CB8AC3E}">
        <p14:creationId xmlns:p14="http://schemas.microsoft.com/office/powerpoint/2010/main" val="2760525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7187" y="270134"/>
            <a:ext cx="9876429" cy="6124754"/>
          </a:xfrm>
          <a:prstGeom prst="rect">
            <a:avLst/>
          </a:prstGeom>
        </p:spPr>
        <p:txBody>
          <a:bodyPr wrap="square">
            <a:spAutoFit/>
          </a:bodyPr>
          <a:lstStyle/>
          <a:p>
            <a:r>
              <a:rPr lang="en-US" sz="2800" dirty="0" smtClean="0"/>
              <a:t>p.one {</a:t>
            </a:r>
          </a:p>
          <a:p>
            <a:r>
              <a:rPr lang="en-US" sz="2800" dirty="0" smtClean="0"/>
              <a:t>  border-style: solid;</a:t>
            </a:r>
          </a:p>
          <a:p>
            <a:r>
              <a:rPr lang="en-US" sz="2800" dirty="0" smtClean="0"/>
              <a:t>  border-color: red;</a:t>
            </a:r>
          </a:p>
          <a:p>
            <a:r>
              <a:rPr lang="en-US" sz="2800" dirty="0" smtClean="0"/>
              <a:t>}</a:t>
            </a:r>
          </a:p>
          <a:p>
            <a:endParaRPr lang="en-US" sz="2800" dirty="0" smtClean="0"/>
          </a:p>
          <a:p>
            <a:r>
              <a:rPr lang="en-US" sz="2800" dirty="0" err="1" smtClean="0"/>
              <a:t>p.two</a:t>
            </a:r>
            <a:r>
              <a:rPr lang="en-US" sz="2800" dirty="0" smtClean="0"/>
              <a:t> {</a:t>
            </a:r>
          </a:p>
          <a:p>
            <a:r>
              <a:rPr lang="en-US" sz="2800" dirty="0" smtClean="0"/>
              <a:t>  border-style: solid;</a:t>
            </a:r>
          </a:p>
          <a:p>
            <a:r>
              <a:rPr lang="en-US" sz="2800" dirty="0" smtClean="0"/>
              <a:t>  border-color: green;</a:t>
            </a:r>
          </a:p>
          <a:p>
            <a:r>
              <a:rPr lang="en-US" sz="2800" dirty="0" smtClean="0"/>
              <a:t>}</a:t>
            </a:r>
          </a:p>
          <a:p>
            <a:endParaRPr lang="en-US" sz="2800" dirty="0" smtClean="0"/>
          </a:p>
          <a:p>
            <a:r>
              <a:rPr lang="en-US" sz="2800" dirty="0" err="1" smtClean="0"/>
              <a:t>p.three</a:t>
            </a:r>
            <a:r>
              <a:rPr lang="en-US" sz="2800" dirty="0" smtClean="0"/>
              <a:t> {</a:t>
            </a:r>
          </a:p>
          <a:p>
            <a:r>
              <a:rPr lang="en-US" sz="2800" dirty="0" smtClean="0"/>
              <a:t>  border-style: solid;</a:t>
            </a:r>
          </a:p>
          <a:p>
            <a:r>
              <a:rPr lang="en-US" sz="2800" dirty="0" smtClean="0"/>
              <a:t>  border-color: red green blue yellow;</a:t>
            </a:r>
          </a:p>
          <a:p>
            <a:r>
              <a:rPr lang="en-US" sz="2800" dirty="0" smtClean="0"/>
              <a:t>}</a:t>
            </a:r>
            <a:endParaRPr lang="en-US" sz="2800" dirty="0"/>
          </a:p>
        </p:txBody>
      </p:sp>
      <p:sp>
        <p:nvSpPr>
          <p:cNvPr id="4" name="Cloud Callout 3"/>
          <p:cNvSpPr/>
          <p:nvPr/>
        </p:nvSpPr>
        <p:spPr>
          <a:xfrm rot="684207">
            <a:off x="5090613" y="3343224"/>
            <a:ext cx="4612943" cy="2033516"/>
          </a:xfrm>
          <a:prstGeom prst="cloudCallou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977718" y="3698543"/>
            <a:ext cx="3493827" cy="1077218"/>
          </a:xfrm>
          <a:prstGeom prst="rect">
            <a:avLst/>
          </a:prstGeom>
        </p:spPr>
        <p:txBody>
          <a:bodyPr wrap="square">
            <a:spAutoFit/>
          </a:bodyPr>
          <a:lstStyle/>
          <a:p>
            <a:r>
              <a:rPr lang="en-US" sz="3200" b="1" dirty="0" smtClean="0">
                <a:solidFill>
                  <a:srgbClr val="FF0000"/>
                </a:solidFill>
              </a:rPr>
              <a:t>Four sides with different colors</a:t>
            </a:r>
            <a:endParaRPr lang="en-US" sz="3200" b="1" dirty="0">
              <a:solidFill>
                <a:srgbClr val="FF0000"/>
              </a:solidFill>
            </a:endParaRPr>
          </a:p>
        </p:txBody>
      </p:sp>
    </p:spTree>
    <p:extLst>
      <p:ext uri="{BB962C8B-B14F-4D97-AF65-F5344CB8AC3E}">
        <p14:creationId xmlns:p14="http://schemas.microsoft.com/office/powerpoint/2010/main" val="10600974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967" y="313899"/>
            <a:ext cx="11013744" cy="3108543"/>
          </a:xfrm>
          <a:prstGeom prst="rect">
            <a:avLst/>
          </a:prstGeom>
        </p:spPr>
        <p:txBody>
          <a:bodyPr wrap="square">
            <a:spAutoFit/>
          </a:bodyPr>
          <a:lstStyle/>
          <a:p>
            <a:pPr algn="ctr"/>
            <a:r>
              <a:rPr lang="en-US" sz="3600" dirty="0" smtClean="0">
                <a:solidFill>
                  <a:srgbClr val="0070C0"/>
                </a:solidFill>
              </a:rPr>
              <a:t>Border - Individual Sides</a:t>
            </a:r>
          </a:p>
          <a:p>
            <a:r>
              <a:rPr lang="en-US" sz="3200" dirty="0" smtClean="0"/>
              <a:t>From the examples above you have seen that it is possible to specify a different border for each side.</a:t>
            </a:r>
          </a:p>
          <a:p>
            <a:endParaRPr lang="en-US" sz="3200" dirty="0" smtClean="0"/>
          </a:p>
          <a:p>
            <a:r>
              <a:rPr lang="en-US" sz="3200" dirty="0" smtClean="0"/>
              <a:t>In CSS, there are also properties for specifying each of the borders (top, right, bottom, and left):</a:t>
            </a:r>
            <a:endParaRPr lang="en-US" sz="3200" dirty="0"/>
          </a:p>
        </p:txBody>
      </p:sp>
      <p:sp>
        <p:nvSpPr>
          <p:cNvPr id="3" name="Rectangle 2"/>
          <p:cNvSpPr/>
          <p:nvPr/>
        </p:nvSpPr>
        <p:spPr>
          <a:xfrm>
            <a:off x="504967" y="3422442"/>
            <a:ext cx="5513696" cy="3046988"/>
          </a:xfrm>
          <a:prstGeom prst="rect">
            <a:avLst/>
          </a:prstGeom>
        </p:spPr>
        <p:txBody>
          <a:bodyPr wrap="square">
            <a:spAutoFit/>
          </a:bodyPr>
          <a:lstStyle/>
          <a:p>
            <a:r>
              <a:rPr lang="en-US" sz="3200" dirty="0" smtClean="0"/>
              <a:t>p {</a:t>
            </a:r>
          </a:p>
          <a:p>
            <a:r>
              <a:rPr lang="en-US" sz="3200" dirty="0" smtClean="0"/>
              <a:t>  border-top-style: dotted;</a:t>
            </a:r>
          </a:p>
          <a:p>
            <a:r>
              <a:rPr lang="en-US" sz="3200" dirty="0" smtClean="0"/>
              <a:t>  border-right-style: solid;</a:t>
            </a:r>
          </a:p>
          <a:p>
            <a:r>
              <a:rPr lang="en-US" sz="3200" dirty="0" smtClean="0"/>
              <a:t>  border-bottom-style: dotted;</a:t>
            </a:r>
          </a:p>
          <a:p>
            <a:r>
              <a:rPr lang="en-US" sz="3200" dirty="0" smtClean="0"/>
              <a:t>  border-left-style: solid;</a:t>
            </a:r>
          </a:p>
          <a:p>
            <a:r>
              <a:rPr lang="en-US" sz="3200" dirty="0" smtClean="0"/>
              <a:t>}</a:t>
            </a:r>
            <a:endParaRPr lang="en-US" sz="3200" dirty="0"/>
          </a:p>
        </p:txBody>
      </p:sp>
      <p:sp>
        <p:nvSpPr>
          <p:cNvPr id="4" name="Rectangle 3"/>
          <p:cNvSpPr/>
          <p:nvPr/>
        </p:nvSpPr>
        <p:spPr>
          <a:xfrm>
            <a:off x="6391701" y="4037995"/>
            <a:ext cx="6096000" cy="2062103"/>
          </a:xfrm>
          <a:prstGeom prst="rect">
            <a:avLst/>
          </a:prstGeom>
        </p:spPr>
        <p:txBody>
          <a:bodyPr>
            <a:spAutoFit/>
          </a:bodyPr>
          <a:lstStyle/>
          <a:p>
            <a:r>
              <a:rPr lang="en-US" sz="3200" dirty="0" smtClean="0">
                <a:solidFill>
                  <a:srgbClr val="FF0000"/>
                </a:solidFill>
              </a:rPr>
              <a:t>p {</a:t>
            </a:r>
          </a:p>
          <a:p>
            <a:r>
              <a:rPr lang="en-US" sz="3200" dirty="0" smtClean="0">
                <a:solidFill>
                  <a:srgbClr val="FF0000"/>
                </a:solidFill>
              </a:rPr>
              <a:t>  border-left: 6px solid red;</a:t>
            </a:r>
          </a:p>
          <a:p>
            <a:r>
              <a:rPr lang="en-US" sz="3200" dirty="0" smtClean="0">
                <a:solidFill>
                  <a:srgbClr val="FF0000"/>
                </a:solidFill>
              </a:rPr>
              <a:t>  background-color: </a:t>
            </a:r>
            <a:r>
              <a:rPr lang="en-US" sz="3200" dirty="0" err="1" smtClean="0">
                <a:solidFill>
                  <a:srgbClr val="FF0000"/>
                </a:solidFill>
              </a:rPr>
              <a:t>lightgrey</a:t>
            </a:r>
            <a:r>
              <a:rPr lang="en-US" sz="3200" dirty="0" smtClean="0">
                <a:solidFill>
                  <a:srgbClr val="FF0000"/>
                </a:solidFill>
              </a:rPr>
              <a:t>;</a:t>
            </a:r>
          </a:p>
          <a:p>
            <a:r>
              <a:rPr lang="en-US" sz="3200" dirty="0" smtClean="0">
                <a:solidFill>
                  <a:srgbClr val="FF0000"/>
                </a:solidFill>
              </a:rPr>
              <a:t>}</a:t>
            </a:r>
            <a:endParaRPr lang="en-US" sz="3200" dirty="0">
              <a:solidFill>
                <a:srgbClr val="FF0000"/>
              </a:solidFill>
            </a:endParaRPr>
          </a:p>
        </p:txBody>
      </p:sp>
    </p:spTree>
    <p:extLst>
      <p:ext uri="{BB962C8B-B14F-4D97-AF65-F5344CB8AC3E}">
        <p14:creationId xmlns:p14="http://schemas.microsoft.com/office/powerpoint/2010/main" val="3679045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532263"/>
            <a:ext cx="10563367" cy="646331"/>
          </a:xfrm>
          <a:prstGeom prst="rect">
            <a:avLst/>
          </a:prstGeom>
        </p:spPr>
        <p:txBody>
          <a:bodyPr wrap="square">
            <a:spAutoFit/>
          </a:bodyPr>
          <a:lstStyle/>
          <a:p>
            <a:r>
              <a:rPr lang="en-US" sz="3600" dirty="0" smtClean="0"/>
              <a:t>selector { property: value }</a:t>
            </a:r>
            <a:endParaRPr lang="en-US" sz="3600" dirty="0"/>
          </a:p>
        </p:txBody>
      </p:sp>
      <p:pic>
        <p:nvPicPr>
          <p:cNvPr id="3" name="Picture 2"/>
          <p:cNvPicPr>
            <a:picLocks noChangeAspect="1"/>
          </p:cNvPicPr>
          <p:nvPr/>
        </p:nvPicPr>
        <p:blipFill>
          <a:blip r:embed="rId2"/>
          <a:stretch>
            <a:fillRect/>
          </a:stretch>
        </p:blipFill>
        <p:spPr>
          <a:xfrm>
            <a:off x="907650" y="1487605"/>
            <a:ext cx="10830158" cy="3357349"/>
          </a:xfrm>
          <a:prstGeom prst="rect">
            <a:avLst/>
          </a:prstGeom>
        </p:spPr>
      </p:pic>
    </p:spTree>
    <p:extLst>
      <p:ext uri="{BB962C8B-B14F-4D97-AF65-F5344CB8AC3E}">
        <p14:creationId xmlns:p14="http://schemas.microsoft.com/office/powerpoint/2010/main" val="7975863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3163" y="0"/>
            <a:ext cx="11268501" cy="3600986"/>
          </a:xfrm>
          <a:prstGeom prst="rect">
            <a:avLst/>
          </a:prstGeom>
        </p:spPr>
        <p:txBody>
          <a:bodyPr wrap="square">
            <a:spAutoFit/>
          </a:bodyPr>
          <a:lstStyle/>
          <a:p>
            <a:pPr algn="ctr"/>
            <a:r>
              <a:rPr lang="en-US" sz="3600" dirty="0" smtClean="0">
                <a:solidFill>
                  <a:srgbClr val="0070C0"/>
                </a:solidFill>
              </a:rPr>
              <a:t>CSS Margins</a:t>
            </a:r>
          </a:p>
          <a:p>
            <a:r>
              <a:rPr lang="en-US" sz="3200" dirty="0" smtClean="0"/>
              <a:t>The CSS margin properties are used to create space around elements, outside of any defined borders.</a:t>
            </a:r>
          </a:p>
          <a:p>
            <a:endParaRPr lang="en-US" sz="3200" dirty="0" smtClean="0"/>
          </a:p>
          <a:p>
            <a:r>
              <a:rPr lang="en-US" sz="3200" dirty="0" smtClean="0"/>
              <a:t>With CSS, you have full control over the margins. There are properties for setting the margin for each side of an element (top, right, bottom, and left).</a:t>
            </a:r>
            <a:endParaRPr lang="en-US" sz="3200" dirty="0"/>
          </a:p>
        </p:txBody>
      </p:sp>
      <p:sp>
        <p:nvSpPr>
          <p:cNvPr id="3" name="Rectangle 2"/>
          <p:cNvSpPr/>
          <p:nvPr/>
        </p:nvSpPr>
        <p:spPr>
          <a:xfrm>
            <a:off x="523163" y="3600986"/>
            <a:ext cx="9944668" cy="3293209"/>
          </a:xfrm>
          <a:prstGeom prst="rect">
            <a:avLst/>
          </a:prstGeom>
        </p:spPr>
        <p:txBody>
          <a:bodyPr wrap="square">
            <a:spAutoFit/>
          </a:bodyPr>
          <a:lstStyle/>
          <a:p>
            <a:r>
              <a:rPr lang="en-US" sz="3200" dirty="0" smtClean="0"/>
              <a:t>CSS has properties for specifying the margin for each side of an element:</a:t>
            </a:r>
          </a:p>
          <a:p>
            <a:endParaRPr lang="en-US" sz="3200" dirty="0" smtClean="0"/>
          </a:p>
          <a:p>
            <a:pPr marL="342900" indent="-342900">
              <a:buFont typeface="Arial" panose="020B0604020202020204" pitchFamily="34" charset="0"/>
              <a:buChar char="•"/>
            </a:pPr>
            <a:r>
              <a:rPr lang="en-US" sz="2800" dirty="0" smtClean="0"/>
              <a:t>margin-top</a:t>
            </a:r>
          </a:p>
          <a:p>
            <a:pPr marL="342900" indent="-342900">
              <a:buFont typeface="Arial" panose="020B0604020202020204" pitchFamily="34" charset="0"/>
              <a:buChar char="•"/>
            </a:pPr>
            <a:r>
              <a:rPr lang="en-US" sz="2800" dirty="0" smtClean="0"/>
              <a:t>margin-right</a:t>
            </a:r>
          </a:p>
          <a:p>
            <a:pPr marL="342900" indent="-342900">
              <a:buFont typeface="Arial" panose="020B0604020202020204" pitchFamily="34" charset="0"/>
              <a:buChar char="•"/>
            </a:pPr>
            <a:r>
              <a:rPr lang="en-US" sz="2800" dirty="0" smtClean="0"/>
              <a:t>margin-bottom</a:t>
            </a:r>
          </a:p>
          <a:p>
            <a:pPr marL="342900" indent="-342900">
              <a:buFont typeface="Arial" panose="020B0604020202020204" pitchFamily="34" charset="0"/>
              <a:buChar char="•"/>
            </a:pPr>
            <a:r>
              <a:rPr lang="en-US" sz="2800" dirty="0" smtClean="0"/>
              <a:t>margin-left</a:t>
            </a:r>
            <a:endParaRPr lang="en-US" sz="2800" dirty="0"/>
          </a:p>
        </p:txBody>
      </p:sp>
    </p:spTree>
    <p:extLst>
      <p:ext uri="{BB962C8B-B14F-4D97-AF65-F5344CB8AC3E}">
        <p14:creationId xmlns:p14="http://schemas.microsoft.com/office/powerpoint/2010/main" val="5502298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2" y="547637"/>
            <a:ext cx="6096000" cy="3046988"/>
          </a:xfrm>
          <a:prstGeom prst="rect">
            <a:avLst/>
          </a:prstGeom>
        </p:spPr>
        <p:txBody>
          <a:bodyPr>
            <a:spAutoFit/>
          </a:bodyPr>
          <a:lstStyle/>
          <a:p>
            <a:r>
              <a:rPr lang="en-US" sz="3200" dirty="0" smtClean="0"/>
              <a:t>margin: 25px 50px 75px 100px;</a:t>
            </a:r>
          </a:p>
          <a:p>
            <a:endParaRPr lang="en-US" sz="3200" dirty="0" smtClean="0"/>
          </a:p>
          <a:p>
            <a:r>
              <a:rPr lang="en-US" sz="3200" dirty="0" smtClean="0"/>
              <a:t>top margin is 25px</a:t>
            </a:r>
          </a:p>
          <a:p>
            <a:r>
              <a:rPr lang="en-US" sz="3200" dirty="0" smtClean="0"/>
              <a:t>right margin is 50px</a:t>
            </a:r>
          </a:p>
          <a:p>
            <a:r>
              <a:rPr lang="en-US" sz="3200" dirty="0" smtClean="0"/>
              <a:t>bottom margin is 75px</a:t>
            </a:r>
          </a:p>
          <a:p>
            <a:r>
              <a:rPr lang="en-US" sz="3200" dirty="0" smtClean="0"/>
              <a:t>left margin is 100px</a:t>
            </a:r>
            <a:endParaRPr lang="en-US" sz="3200" dirty="0"/>
          </a:p>
        </p:txBody>
      </p:sp>
      <p:sp>
        <p:nvSpPr>
          <p:cNvPr id="3" name="Rectangle 2"/>
          <p:cNvSpPr/>
          <p:nvPr/>
        </p:nvSpPr>
        <p:spPr>
          <a:xfrm>
            <a:off x="5954973" y="2544254"/>
            <a:ext cx="6096000" cy="2308324"/>
          </a:xfrm>
          <a:prstGeom prst="rect">
            <a:avLst/>
          </a:prstGeom>
        </p:spPr>
        <p:txBody>
          <a:bodyPr>
            <a:spAutoFit/>
          </a:bodyPr>
          <a:lstStyle/>
          <a:p>
            <a:r>
              <a:rPr lang="en-US" sz="3600" b="1" dirty="0" smtClean="0">
                <a:solidFill>
                  <a:srgbClr val="FF0000"/>
                </a:solidFill>
              </a:rPr>
              <a:t>p {</a:t>
            </a:r>
          </a:p>
          <a:p>
            <a:r>
              <a:rPr lang="en-US" sz="3600" b="1" dirty="0" smtClean="0">
                <a:solidFill>
                  <a:srgbClr val="FF0000"/>
                </a:solidFill>
              </a:rPr>
              <a:t>  margin: 25px 50px 75px 100px;</a:t>
            </a:r>
          </a:p>
          <a:p>
            <a:r>
              <a:rPr lang="en-US" sz="3600" b="1" dirty="0" smtClean="0">
                <a:solidFill>
                  <a:srgbClr val="FF0000"/>
                </a:solidFill>
              </a:rPr>
              <a:t>}</a:t>
            </a:r>
            <a:endParaRPr lang="en-US" sz="3600" b="1" dirty="0">
              <a:solidFill>
                <a:srgbClr val="FF0000"/>
              </a:solidFill>
            </a:endParaRPr>
          </a:p>
        </p:txBody>
      </p:sp>
    </p:spTree>
    <p:extLst>
      <p:ext uri="{BB962C8B-B14F-4D97-AF65-F5344CB8AC3E}">
        <p14:creationId xmlns:p14="http://schemas.microsoft.com/office/powerpoint/2010/main" val="27391109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8" y="311583"/>
            <a:ext cx="11377683" cy="2862322"/>
          </a:xfrm>
          <a:prstGeom prst="rect">
            <a:avLst/>
          </a:prstGeom>
        </p:spPr>
        <p:txBody>
          <a:bodyPr wrap="square">
            <a:spAutoFit/>
          </a:bodyPr>
          <a:lstStyle/>
          <a:p>
            <a:pPr algn="ctr"/>
            <a:r>
              <a:rPr lang="en-US" sz="4000" dirty="0" smtClean="0">
                <a:solidFill>
                  <a:srgbClr val="0070C0"/>
                </a:solidFill>
              </a:rPr>
              <a:t>The auto Value</a:t>
            </a:r>
          </a:p>
          <a:p>
            <a:r>
              <a:rPr lang="en-US" sz="2800" dirty="0" smtClean="0"/>
              <a:t>You can set the margin property to auto to horizontally center the element within its container.</a:t>
            </a:r>
          </a:p>
          <a:p>
            <a:endParaRPr lang="en-US" sz="2800" dirty="0" smtClean="0"/>
          </a:p>
          <a:p>
            <a:r>
              <a:rPr lang="en-US" sz="2800" dirty="0" smtClean="0"/>
              <a:t>The element will then take up the specified width, and the remaining space will be split equally between the left and right margins:</a:t>
            </a:r>
            <a:endParaRPr lang="en-US" sz="2800" dirty="0"/>
          </a:p>
        </p:txBody>
      </p:sp>
      <p:sp>
        <p:nvSpPr>
          <p:cNvPr id="3" name="Rectangle 2"/>
          <p:cNvSpPr/>
          <p:nvPr/>
        </p:nvSpPr>
        <p:spPr>
          <a:xfrm>
            <a:off x="2010770" y="3577441"/>
            <a:ext cx="6096000" cy="2554545"/>
          </a:xfrm>
          <a:prstGeom prst="rect">
            <a:avLst/>
          </a:prstGeom>
        </p:spPr>
        <p:txBody>
          <a:bodyPr>
            <a:spAutoFit/>
          </a:bodyPr>
          <a:lstStyle/>
          <a:p>
            <a:r>
              <a:rPr lang="en-US" sz="3200" b="1" dirty="0" smtClean="0">
                <a:solidFill>
                  <a:srgbClr val="FF0000"/>
                </a:solidFill>
              </a:rPr>
              <a:t>div {</a:t>
            </a:r>
          </a:p>
          <a:p>
            <a:r>
              <a:rPr lang="en-US" sz="3200" b="1" dirty="0" smtClean="0">
                <a:solidFill>
                  <a:srgbClr val="FF0000"/>
                </a:solidFill>
              </a:rPr>
              <a:t>  width: 300px;</a:t>
            </a:r>
          </a:p>
          <a:p>
            <a:r>
              <a:rPr lang="en-US" sz="3200" b="1" dirty="0" smtClean="0">
                <a:solidFill>
                  <a:srgbClr val="FF0000"/>
                </a:solidFill>
              </a:rPr>
              <a:t>  margin: auto;</a:t>
            </a:r>
          </a:p>
          <a:p>
            <a:r>
              <a:rPr lang="en-US" sz="3200" b="1" dirty="0" smtClean="0">
                <a:solidFill>
                  <a:srgbClr val="FF0000"/>
                </a:solidFill>
              </a:rPr>
              <a:t>  border: 1px solid red;</a:t>
            </a:r>
          </a:p>
          <a:p>
            <a:r>
              <a:rPr lang="en-US" sz="3200" b="1" dirty="0" smtClean="0">
                <a:solidFill>
                  <a:srgbClr val="FF0000"/>
                </a:solidFill>
              </a:rPr>
              <a:t>}</a:t>
            </a:r>
            <a:endParaRPr lang="en-US" sz="3200" b="1" dirty="0">
              <a:solidFill>
                <a:srgbClr val="FF0000"/>
              </a:solidFill>
            </a:endParaRPr>
          </a:p>
        </p:txBody>
      </p:sp>
    </p:spTree>
    <p:extLst>
      <p:ext uri="{BB962C8B-B14F-4D97-AF65-F5344CB8AC3E}">
        <p14:creationId xmlns:p14="http://schemas.microsoft.com/office/powerpoint/2010/main" val="37789425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824" y="434413"/>
            <a:ext cx="11009194" cy="3354765"/>
          </a:xfrm>
          <a:prstGeom prst="rect">
            <a:avLst/>
          </a:prstGeom>
        </p:spPr>
        <p:txBody>
          <a:bodyPr wrap="square">
            <a:spAutoFit/>
          </a:bodyPr>
          <a:lstStyle/>
          <a:p>
            <a:pPr algn="ctr"/>
            <a:r>
              <a:rPr lang="en-US" sz="4400" dirty="0" smtClean="0">
                <a:solidFill>
                  <a:srgbClr val="0070C0"/>
                </a:solidFill>
              </a:rPr>
              <a:t>CSS Padding</a:t>
            </a:r>
          </a:p>
          <a:p>
            <a:r>
              <a:rPr lang="en-US" sz="2800" dirty="0" smtClean="0"/>
              <a:t>The CSS padding properties are used to generate space around an element's content, inside of any defined borders.</a:t>
            </a:r>
          </a:p>
          <a:p>
            <a:endParaRPr lang="en-US" sz="2800" dirty="0" smtClean="0"/>
          </a:p>
          <a:p>
            <a:r>
              <a:rPr lang="en-US" sz="2800" dirty="0" smtClean="0"/>
              <a:t>With CSS, you have full control over the padding. There are properties for setting the padding for each side of an element (top, right, bottom, and left).</a:t>
            </a:r>
            <a:endParaRPr lang="en-US" sz="2800" dirty="0"/>
          </a:p>
        </p:txBody>
      </p:sp>
      <p:sp>
        <p:nvSpPr>
          <p:cNvPr id="3" name="Rectangle 2"/>
          <p:cNvSpPr/>
          <p:nvPr/>
        </p:nvSpPr>
        <p:spPr>
          <a:xfrm>
            <a:off x="2088108" y="3518807"/>
            <a:ext cx="9689910" cy="3108543"/>
          </a:xfrm>
          <a:prstGeom prst="rect">
            <a:avLst/>
          </a:prstGeom>
        </p:spPr>
        <p:txBody>
          <a:bodyPr wrap="square">
            <a:spAutoFit/>
          </a:bodyPr>
          <a:lstStyle/>
          <a:p>
            <a:r>
              <a:rPr lang="en-US" sz="2800" dirty="0" smtClean="0">
                <a:solidFill>
                  <a:srgbClr val="FF0000"/>
                </a:solidFill>
              </a:rPr>
              <a:t>CSS has properties for specifying the padding for each side of an element:</a:t>
            </a:r>
          </a:p>
          <a:p>
            <a:endParaRPr lang="en-US" sz="2800" dirty="0" smtClean="0">
              <a:solidFill>
                <a:srgbClr val="FF0000"/>
              </a:solidFill>
            </a:endParaRPr>
          </a:p>
          <a:p>
            <a:pPr marL="457200" indent="-457200">
              <a:buFont typeface="Arial" panose="020B0604020202020204" pitchFamily="34" charset="0"/>
              <a:buChar char="•"/>
            </a:pPr>
            <a:r>
              <a:rPr lang="en-US" sz="2800" dirty="0" smtClean="0">
                <a:solidFill>
                  <a:srgbClr val="FF0000"/>
                </a:solidFill>
              </a:rPr>
              <a:t>padding-top</a:t>
            </a:r>
          </a:p>
          <a:p>
            <a:pPr marL="457200" indent="-457200">
              <a:buFont typeface="Arial" panose="020B0604020202020204" pitchFamily="34" charset="0"/>
              <a:buChar char="•"/>
            </a:pPr>
            <a:r>
              <a:rPr lang="en-US" sz="2800" dirty="0" smtClean="0">
                <a:solidFill>
                  <a:srgbClr val="FF0000"/>
                </a:solidFill>
              </a:rPr>
              <a:t>padding-right</a:t>
            </a:r>
          </a:p>
          <a:p>
            <a:pPr marL="457200" indent="-457200">
              <a:buFont typeface="Arial" panose="020B0604020202020204" pitchFamily="34" charset="0"/>
              <a:buChar char="•"/>
            </a:pPr>
            <a:r>
              <a:rPr lang="en-US" sz="2800" dirty="0" smtClean="0">
                <a:solidFill>
                  <a:srgbClr val="FF0000"/>
                </a:solidFill>
              </a:rPr>
              <a:t>padding-bottom</a:t>
            </a:r>
          </a:p>
          <a:p>
            <a:pPr marL="457200" indent="-457200">
              <a:buFont typeface="Arial" panose="020B0604020202020204" pitchFamily="34" charset="0"/>
              <a:buChar char="•"/>
            </a:pPr>
            <a:r>
              <a:rPr lang="en-US" sz="2800" dirty="0" smtClean="0">
                <a:solidFill>
                  <a:srgbClr val="FF0000"/>
                </a:solidFill>
              </a:rPr>
              <a:t>padding-left</a:t>
            </a:r>
            <a:endParaRPr lang="en-US" sz="2800" dirty="0">
              <a:solidFill>
                <a:srgbClr val="FF0000"/>
              </a:solidFill>
            </a:endParaRPr>
          </a:p>
        </p:txBody>
      </p:sp>
    </p:spTree>
    <p:extLst>
      <p:ext uri="{BB962C8B-B14F-4D97-AF65-F5344CB8AC3E}">
        <p14:creationId xmlns:p14="http://schemas.microsoft.com/office/powerpoint/2010/main" val="25648531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108" y="368195"/>
            <a:ext cx="6096000" cy="3046988"/>
          </a:xfrm>
          <a:prstGeom prst="rect">
            <a:avLst/>
          </a:prstGeom>
        </p:spPr>
        <p:txBody>
          <a:bodyPr>
            <a:spAutoFit/>
          </a:bodyPr>
          <a:lstStyle/>
          <a:p>
            <a:r>
              <a:rPr lang="en-US" sz="3200" dirty="0" smtClean="0"/>
              <a:t>div {</a:t>
            </a:r>
          </a:p>
          <a:p>
            <a:r>
              <a:rPr lang="en-US" sz="3200" dirty="0" smtClean="0"/>
              <a:t>  padding-top: 50px;</a:t>
            </a:r>
          </a:p>
          <a:p>
            <a:r>
              <a:rPr lang="en-US" sz="3200" dirty="0" smtClean="0"/>
              <a:t>  padding-right: 30px;</a:t>
            </a:r>
          </a:p>
          <a:p>
            <a:r>
              <a:rPr lang="en-US" sz="3200" dirty="0" smtClean="0"/>
              <a:t>  padding-bottom: 50px;</a:t>
            </a:r>
          </a:p>
          <a:p>
            <a:r>
              <a:rPr lang="en-US" sz="3200" dirty="0" smtClean="0"/>
              <a:t>  padding-left: 80px;</a:t>
            </a:r>
          </a:p>
          <a:p>
            <a:r>
              <a:rPr lang="en-US" sz="3200" dirty="0" smtClean="0"/>
              <a:t>}</a:t>
            </a:r>
            <a:endParaRPr lang="en-US" sz="3200" dirty="0"/>
          </a:p>
        </p:txBody>
      </p:sp>
      <p:sp>
        <p:nvSpPr>
          <p:cNvPr id="3" name="Rectangle 2"/>
          <p:cNvSpPr/>
          <p:nvPr/>
        </p:nvSpPr>
        <p:spPr>
          <a:xfrm>
            <a:off x="6241577" y="3762443"/>
            <a:ext cx="6096000" cy="2246769"/>
          </a:xfrm>
          <a:prstGeom prst="rect">
            <a:avLst/>
          </a:prstGeom>
        </p:spPr>
        <p:txBody>
          <a:bodyPr>
            <a:spAutoFit/>
          </a:bodyPr>
          <a:lstStyle/>
          <a:p>
            <a:endParaRPr lang="en-US" sz="2800" dirty="0" smtClean="0"/>
          </a:p>
          <a:p>
            <a:r>
              <a:rPr lang="en-US" sz="2800" dirty="0" smtClean="0"/>
              <a:t>top padding is 25px</a:t>
            </a:r>
          </a:p>
          <a:p>
            <a:r>
              <a:rPr lang="en-US" sz="2800" dirty="0" smtClean="0"/>
              <a:t>right padding is 50px</a:t>
            </a:r>
          </a:p>
          <a:p>
            <a:r>
              <a:rPr lang="en-US" sz="2800" dirty="0" smtClean="0"/>
              <a:t>bottom padding is 75px</a:t>
            </a:r>
          </a:p>
          <a:p>
            <a:r>
              <a:rPr lang="en-US" sz="2800" dirty="0" smtClean="0"/>
              <a:t>left padding is 100px</a:t>
            </a:r>
            <a:endParaRPr lang="en-US" sz="2800" dirty="0"/>
          </a:p>
        </p:txBody>
      </p:sp>
      <p:sp>
        <p:nvSpPr>
          <p:cNvPr id="4" name="Rectangle 3"/>
          <p:cNvSpPr/>
          <p:nvPr/>
        </p:nvSpPr>
        <p:spPr>
          <a:xfrm>
            <a:off x="5791200" y="715455"/>
            <a:ext cx="6096000" cy="1384995"/>
          </a:xfrm>
          <a:prstGeom prst="rect">
            <a:avLst/>
          </a:prstGeom>
        </p:spPr>
        <p:txBody>
          <a:bodyPr>
            <a:spAutoFit/>
          </a:bodyPr>
          <a:lstStyle/>
          <a:p>
            <a:r>
              <a:rPr lang="en-US" sz="2800" b="1" dirty="0" smtClean="0">
                <a:solidFill>
                  <a:srgbClr val="FF0000"/>
                </a:solidFill>
              </a:rPr>
              <a:t>div {</a:t>
            </a:r>
          </a:p>
          <a:p>
            <a:r>
              <a:rPr lang="en-US" sz="2800" b="1" dirty="0" smtClean="0">
                <a:solidFill>
                  <a:srgbClr val="FF0000"/>
                </a:solidFill>
              </a:rPr>
              <a:t>  padding: 25px 50px 75px 100px;</a:t>
            </a:r>
          </a:p>
          <a:p>
            <a:r>
              <a:rPr lang="en-US" sz="2800" b="1" dirty="0" smtClean="0">
                <a:solidFill>
                  <a:srgbClr val="FF0000"/>
                </a:solidFill>
              </a:rPr>
              <a:t>}</a:t>
            </a:r>
            <a:endParaRPr lang="en-US" sz="2800" b="1" dirty="0">
              <a:solidFill>
                <a:srgbClr val="FF0000"/>
              </a:solidFill>
            </a:endParaRPr>
          </a:p>
        </p:txBody>
      </p:sp>
      <p:sp>
        <p:nvSpPr>
          <p:cNvPr id="5" name="Down Arrow 4"/>
          <p:cNvSpPr/>
          <p:nvPr/>
        </p:nvSpPr>
        <p:spPr>
          <a:xfrm>
            <a:off x="7465325" y="2100450"/>
            <a:ext cx="1665027" cy="16619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014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5" y="146292"/>
            <a:ext cx="10946802" cy="523220"/>
          </a:xfrm>
          <a:prstGeom prst="rect">
            <a:avLst/>
          </a:prstGeom>
        </p:spPr>
        <p:txBody>
          <a:bodyPr wrap="square">
            <a:spAutoFit/>
          </a:bodyPr>
          <a:lstStyle/>
          <a:p>
            <a:pPr algn="ctr"/>
            <a:r>
              <a:rPr lang="en-US" sz="2800" dirty="0" smtClean="0">
                <a:solidFill>
                  <a:srgbClr val="0070C0"/>
                </a:solidFill>
              </a:rPr>
              <a:t>Padding and Element Width</a:t>
            </a:r>
            <a:endParaRPr lang="en-US" sz="2800" dirty="0">
              <a:solidFill>
                <a:srgbClr val="0070C0"/>
              </a:solidFill>
            </a:endParaRPr>
          </a:p>
        </p:txBody>
      </p:sp>
      <p:sp>
        <p:nvSpPr>
          <p:cNvPr id="3" name="Rectangle 2"/>
          <p:cNvSpPr/>
          <p:nvPr/>
        </p:nvSpPr>
        <p:spPr>
          <a:xfrm>
            <a:off x="359390" y="906523"/>
            <a:ext cx="11514162" cy="1384995"/>
          </a:xfrm>
          <a:prstGeom prst="rect">
            <a:avLst/>
          </a:prstGeom>
        </p:spPr>
        <p:txBody>
          <a:bodyPr wrap="square">
            <a:spAutoFit/>
          </a:bodyPr>
          <a:lstStyle/>
          <a:p>
            <a:r>
              <a:rPr lang="en-US" sz="2800" dirty="0" smtClean="0"/>
              <a:t>The CSS width property specifies the width of the element's content area. The content area is the portion inside the padding, border, and margin of an element (the box model).</a:t>
            </a:r>
            <a:endParaRPr lang="en-US" sz="2800" dirty="0"/>
          </a:p>
        </p:txBody>
      </p:sp>
      <p:sp>
        <p:nvSpPr>
          <p:cNvPr id="4" name="Rectangle 3"/>
          <p:cNvSpPr/>
          <p:nvPr/>
        </p:nvSpPr>
        <p:spPr>
          <a:xfrm>
            <a:off x="3048000" y="2828836"/>
            <a:ext cx="6096000" cy="2554545"/>
          </a:xfrm>
          <a:prstGeom prst="rect">
            <a:avLst/>
          </a:prstGeom>
        </p:spPr>
        <p:txBody>
          <a:bodyPr>
            <a:spAutoFit/>
          </a:bodyPr>
          <a:lstStyle/>
          <a:p>
            <a:r>
              <a:rPr lang="en-US" sz="4000" dirty="0" smtClean="0"/>
              <a:t>div {</a:t>
            </a:r>
          </a:p>
          <a:p>
            <a:r>
              <a:rPr lang="en-US" sz="4000" dirty="0" smtClean="0"/>
              <a:t>  width: 300px;</a:t>
            </a:r>
          </a:p>
          <a:p>
            <a:r>
              <a:rPr lang="en-US" sz="4000" dirty="0" smtClean="0"/>
              <a:t>  padding: 25px;</a:t>
            </a:r>
          </a:p>
          <a:p>
            <a:r>
              <a:rPr lang="en-US" sz="4000" dirty="0" smtClean="0"/>
              <a:t>}</a:t>
            </a:r>
            <a:endParaRPr lang="en-US" sz="4000" dirty="0"/>
          </a:p>
        </p:txBody>
      </p:sp>
    </p:spTree>
    <p:extLst>
      <p:ext uri="{BB962C8B-B14F-4D97-AF65-F5344CB8AC3E}">
        <p14:creationId xmlns:p14="http://schemas.microsoft.com/office/powerpoint/2010/main" val="29744337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7879" y="459685"/>
            <a:ext cx="10981899" cy="4031873"/>
          </a:xfrm>
          <a:prstGeom prst="rect">
            <a:avLst/>
          </a:prstGeom>
        </p:spPr>
        <p:txBody>
          <a:bodyPr wrap="square">
            <a:spAutoFit/>
          </a:bodyPr>
          <a:lstStyle/>
          <a:p>
            <a:pPr algn="ctr"/>
            <a:r>
              <a:rPr lang="en-US" sz="3200" b="1" dirty="0" smtClean="0">
                <a:solidFill>
                  <a:srgbClr val="0070C0"/>
                </a:solidFill>
              </a:rPr>
              <a:t>Setting height and width</a:t>
            </a:r>
          </a:p>
          <a:p>
            <a:r>
              <a:rPr lang="en-US" sz="3200" dirty="0" smtClean="0"/>
              <a:t>The height and width properties are used to set the height and width of an element.</a:t>
            </a:r>
          </a:p>
          <a:p>
            <a:endParaRPr lang="en-US" sz="3200" dirty="0" smtClean="0"/>
          </a:p>
          <a:p>
            <a:r>
              <a:rPr lang="en-US" sz="3200" dirty="0" smtClean="0"/>
              <a:t>The height and width can be set to auto (this is default. Means that the browser calculates the height and width), or be specified in length values, like </a:t>
            </a:r>
            <a:r>
              <a:rPr lang="en-US" sz="3200" dirty="0" err="1" smtClean="0"/>
              <a:t>px</a:t>
            </a:r>
            <a:r>
              <a:rPr lang="en-US" sz="3200" dirty="0" smtClean="0"/>
              <a:t>, cm, etc., or in percent (%) of the containing block.</a:t>
            </a:r>
            <a:endParaRPr lang="en-US" sz="3200" dirty="0"/>
          </a:p>
        </p:txBody>
      </p:sp>
    </p:spTree>
    <p:extLst>
      <p:ext uri="{BB962C8B-B14F-4D97-AF65-F5344CB8AC3E}">
        <p14:creationId xmlns:p14="http://schemas.microsoft.com/office/powerpoint/2010/main" val="8083909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0" y="411160"/>
            <a:ext cx="7651845" cy="2862322"/>
          </a:xfrm>
          <a:prstGeom prst="rect">
            <a:avLst/>
          </a:prstGeom>
        </p:spPr>
        <p:txBody>
          <a:bodyPr wrap="square">
            <a:spAutoFit/>
          </a:bodyPr>
          <a:lstStyle/>
          <a:p>
            <a:r>
              <a:rPr lang="en-US" sz="3600" dirty="0" smtClean="0"/>
              <a:t>div {</a:t>
            </a:r>
          </a:p>
          <a:p>
            <a:r>
              <a:rPr lang="en-US" sz="3600" dirty="0" smtClean="0"/>
              <a:t>  height: 200px;</a:t>
            </a:r>
          </a:p>
          <a:p>
            <a:r>
              <a:rPr lang="en-US" sz="3600" dirty="0" smtClean="0"/>
              <a:t>  width: 50%;</a:t>
            </a:r>
          </a:p>
          <a:p>
            <a:r>
              <a:rPr lang="en-US" sz="3600" dirty="0" smtClean="0"/>
              <a:t>  background-color: </a:t>
            </a:r>
            <a:r>
              <a:rPr lang="en-US" sz="3600" dirty="0" err="1" smtClean="0"/>
              <a:t>powderblue</a:t>
            </a:r>
            <a:r>
              <a:rPr lang="en-US" sz="3600" dirty="0" smtClean="0"/>
              <a:t>;</a:t>
            </a:r>
          </a:p>
          <a:p>
            <a:r>
              <a:rPr lang="en-US" sz="3600" dirty="0" smtClean="0"/>
              <a:t>}</a:t>
            </a:r>
            <a:endParaRPr lang="en-US" sz="3600" dirty="0"/>
          </a:p>
        </p:txBody>
      </p:sp>
      <p:sp>
        <p:nvSpPr>
          <p:cNvPr id="3" name="Rectangle 2"/>
          <p:cNvSpPr/>
          <p:nvPr/>
        </p:nvSpPr>
        <p:spPr>
          <a:xfrm>
            <a:off x="4649336" y="3154361"/>
            <a:ext cx="6418997" cy="2862322"/>
          </a:xfrm>
          <a:prstGeom prst="rect">
            <a:avLst/>
          </a:prstGeom>
        </p:spPr>
        <p:txBody>
          <a:bodyPr wrap="square">
            <a:spAutoFit/>
          </a:bodyPr>
          <a:lstStyle/>
          <a:p>
            <a:r>
              <a:rPr lang="en-US" sz="3600" dirty="0" smtClean="0"/>
              <a:t>div {</a:t>
            </a:r>
          </a:p>
          <a:p>
            <a:r>
              <a:rPr lang="en-US" sz="3600" dirty="0" smtClean="0"/>
              <a:t>  height: 100px;</a:t>
            </a:r>
          </a:p>
          <a:p>
            <a:r>
              <a:rPr lang="en-US" sz="3600" dirty="0" smtClean="0"/>
              <a:t>  width: 500px;</a:t>
            </a:r>
          </a:p>
          <a:p>
            <a:r>
              <a:rPr lang="en-US" sz="3600" dirty="0" smtClean="0"/>
              <a:t>  background-color: </a:t>
            </a:r>
            <a:r>
              <a:rPr lang="en-US" sz="3600" dirty="0" err="1" smtClean="0"/>
              <a:t>powderblue</a:t>
            </a:r>
            <a:r>
              <a:rPr lang="en-US" sz="3600" dirty="0" smtClean="0"/>
              <a:t>;</a:t>
            </a:r>
          </a:p>
          <a:p>
            <a:r>
              <a:rPr lang="en-US" sz="3600" dirty="0" smtClean="0"/>
              <a:t>}</a:t>
            </a:r>
            <a:endParaRPr lang="en-US" sz="3600" dirty="0"/>
          </a:p>
        </p:txBody>
      </p:sp>
    </p:spTree>
    <p:extLst>
      <p:ext uri="{BB962C8B-B14F-4D97-AF65-F5344CB8AC3E}">
        <p14:creationId xmlns:p14="http://schemas.microsoft.com/office/powerpoint/2010/main" val="2600998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58" y="403073"/>
            <a:ext cx="11286699" cy="3785652"/>
          </a:xfrm>
          <a:prstGeom prst="rect">
            <a:avLst/>
          </a:prstGeom>
        </p:spPr>
        <p:txBody>
          <a:bodyPr wrap="square">
            <a:spAutoFit/>
          </a:bodyPr>
          <a:lstStyle/>
          <a:p>
            <a:pPr algn="ctr"/>
            <a:r>
              <a:rPr lang="en-US" sz="4400" b="1" dirty="0" smtClean="0">
                <a:solidFill>
                  <a:srgbClr val="0070C0"/>
                </a:solidFill>
              </a:rPr>
              <a:t>The CSS Box Model</a:t>
            </a:r>
          </a:p>
          <a:p>
            <a:r>
              <a:rPr lang="en-US" sz="2800" dirty="0" smtClean="0"/>
              <a:t>All HTML elements can be considered as boxes. In CSS, the term "box model" is used when talking about design and layout.</a:t>
            </a:r>
          </a:p>
          <a:p>
            <a:endParaRPr lang="en-US" sz="2800" dirty="0" smtClean="0"/>
          </a:p>
          <a:p>
            <a:r>
              <a:rPr lang="en-US" sz="2800" dirty="0" smtClean="0"/>
              <a:t>The CSS box model is essentially a box that wraps around every HTML element. It consists of: margins, borders, padding, and the actual content. The image below illustrates the box model:</a:t>
            </a:r>
          </a:p>
          <a:p>
            <a:endParaRPr lang="en-US" sz="2800" dirty="0"/>
          </a:p>
        </p:txBody>
      </p:sp>
      <p:sp>
        <p:nvSpPr>
          <p:cNvPr id="3" name="Rectangle 2"/>
          <p:cNvSpPr/>
          <p:nvPr/>
        </p:nvSpPr>
        <p:spPr>
          <a:xfrm>
            <a:off x="768823" y="3828661"/>
            <a:ext cx="11172968" cy="2677656"/>
          </a:xfrm>
          <a:prstGeom prst="rect">
            <a:avLst/>
          </a:prstGeom>
        </p:spPr>
        <p:txBody>
          <a:bodyPr wrap="square">
            <a:spAutoFit/>
          </a:bodyPr>
          <a:lstStyle/>
          <a:p>
            <a:r>
              <a:rPr lang="en-US" sz="2800" dirty="0" smtClean="0">
                <a:solidFill>
                  <a:srgbClr val="FF0000"/>
                </a:solidFill>
              </a:rPr>
              <a:t>Explanation of the different parts:</a:t>
            </a:r>
          </a:p>
          <a:p>
            <a:endParaRPr lang="en-US" sz="2800" dirty="0" smtClean="0">
              <a:solidFill>
                <a:srgbClr val="FF0000"/>
              </a:solidFill>
            </a:endParaRPr>
          </a:p>
          <a:p>
            <a:pPr marL="285750" indent="-285750">
              <a:buFont typeface="Arial" panose="020B0604020202020204" pitchFamily="34" charset="0"/>
              <a:buChar char="•"/>
            </a:pPr>
            <a:r>
              <a:rPr lang="en-US" sz="2800" dirty="0" smtClean="0">
                <a:solidFill>
                  <a:srgbClr val="FF0000"/>
                </a:solidFill>
              </a:rPr>
              <a:t>Content - The content of the box, where text and images appear</a:t>
            </a:r>
          </a:p>
          <a:p>
            <a:pPr marL="285750" indent="-285750">
              <a:buFont typeface="Arial" panose="020B0604020202020204" pitchFamily="34" charset="0"/>
              <a:buChar char="•"/>
            </a:pPr>
            <a:r>
              <a:rPr lang="en-US" sz="2800" dirty="0" smtClean="0">
                <a:solidFill>
                  <a:srgbClr val="FF0000"/>
                </a:solidFill>
              </a:rPr>
              <a:t>Padding - Clears an area around the content. The padding is transparent</a:t>
            </a:r>
          </a:p>
          <a:p>
            <a:pPr marL="285750" indent="-285750">
              <a:buFont typeface="Arial" panose="020B0604020202020204" pitchFamily="34" charset="0"/>
              <a:buChar char="•"/>
            </a:pPr>
            <a:r>
              <a:rPr lang="en-US" sz="2800" dirty="0" smtClean="0">
                <a:solidFill>
                  <a:srgbClr val="FF0000"/>
                </a:solidFill>
              </a:rPr>
              <a:t>Border - A border that goes around the padding and content</a:t>
            </a:r>
          </a:p>
          <a:p>
            <a:pPr marL="285750" indent="-285750">
              <a:buFont typeface="Arial" panose="020B0604020202020204" pitchFamily="34" charset="0"/>
              <a:buChar char="•"/>
            </a:pPr>
            <a:r>
              <a:rPr lang="en-US" sz="2800" dirty="0" smtClean="0">
                <a:solidFill>
                  <a:srgbClr val="FF0000"/>
                </a:solidFill>
              </a:rPr>
              <a:t>Margin - Clears an area outside the border. The margin is transparent</a:t>
            </a:r>
            <a:endParaRPr lang="en-US" sz="2800" dirty="0">
              <a:solidFill>
                <a:srgbClr val="FF0000"/>
              </a:solidFill>
            </a:endParaRPr>
          </a:p>
        </p:txBody>
      </p:sp>
    </p:spTree>
    <p:extLst>
      <p:ext uri="{BB962C8B-B14F-4D97-AF65-F5344CB8AC3E}">
        <p14:creationId xmlns:p14="http://schemas.microsoft.com/office/powerpoint/2010/main" val="2607444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3" y="463730"/>
            <a:ext cx="6096000" cy="3416320"/>
          </a:xfrm>
          <a:prstGeom prst="rect">
            <a:avLst/>
          </a:prstGeom>
        </p:spPr>
        <p:txBody>
          <a:bodyPr>
            <a:spAutoFit/>
          </a:bodyPr>
          <a:lstStyle/>
          <a:p>
            <a:r>
              <a:rPr lang="en-US" sz="3600" dirty="0" smtClean="0"/>
              <a:t>div {</a:t>
            </a:r>
          </a:p>
          <a:p>
            <a:r>
              <a:rPr lang="en-US" sz="3600" dirty="0" smtClean="0"/>
              <a:t>  width: 300px;</a:t>
            </a:r>
          </a:p>
          <a:p>
            <a:r>
              <a:rPr lang="en-US" sz="3600" dirty="0" smtClean="0"/>
              <a:t>  border: 25px solid green;</a:t>
            </a:r>
          </a:p>
          <a:p>
            <a:r>
              <a:rPr lang="en-US" sz="3600" dirty="0" smtClean="0"/>
              <a:t>  padding: 25px;</a:t>
            </a:r>
          </a:p>
          <a:p>
            <a:r>
              <a:rPr lang="en-US" sz="3600" dirty="0" smtClean="0"/>
              <a:t>  margin: 25px;</a:t>
            </a:r>
          </a:p>
          <a:p>
            <a:r>
              <a:rPr lang="en-US" sz="3600" dirty="0" smtClean="0"/>
              <a:t>}</a:t>
            </a:r>
            <a:endParaRPr lang="en-US" sz="3600" dirty="0"/>
          </a:p>
        </p:txBody>
      </p:sp>
    </p:spTree>
    <p:extLst>
      <p:ext uri="{BB962C8B-B14F-4D97-AF65-F5344CB8AC3E}">
        <p14:creationId xmlns:p14="http://schemas.microsoft.com/office/powerpoint/2010/main" val="2755635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798" y="368490"/>
            <a:ext cx="4094328" cy="5262979"/>
          </a:xfrm>
          <a:prstGeom prst="rect">
            <a:avLst/>
          </a:prstGeom>
        </p:spPr>
        <p:txBody>
          <a:bodyPr wrap="square">
            <a:spAutoFit/>
          </a:bodyPr>
          <a:lstStyle/>
          <a:p>
            <a:r>
              <a:rPr lang="en-US" sz="2800" dirty="0" smtClean="0"/>
              <a:t>The Type Selectors</a:t>
            </a:r>
          </a:p>
          <a:p>
            <a:endParaRPr lang="en-US" sz="2800" dirty="0"/>
          </a:p>
          <a:p>
            <a:r>
              <a:rPr lang="en-US" sz="2800" dirty="0" smtClean="0"/>
              <a:t>h1 {</a:t>
            </a:r>
          </a:p>
          <a:p>
            <a:r>
              <a:rPr lang="en-US" sz="2800" dirty="0" smtClean="0"/>
              <a:t>   color: #36CFFF; </a:t>
            </a:r>
          </a:p>
          <a:p>
            <a:r>
              <a:rPr lang="en-US" sz="2800" dirty="0" smtClean="0"/>
              <a:t>}</a:t>
            </a:r>
          </a:p>
          <a:p>
            <a:endParaRPr lang="en-US" sz="2800" dirty="0"/>
          </a:p>
          <a:p>
            <a:endParaRPr lang="en-US" sz="2800" b="1" dirty="0" smtClean="0">
              <a:solidFill>
                <a:srgbClr val="FF0000"/>
              </a:solidFill>
            </a:endParaRPr>
          </a:p>
          <a:p>
            <a:r>
              <a:rPr lang="en-US" sz="2800" b="1" dirty="0" smtClean="0">
                <a:solidFill>
                  <a:srgbClr val="FF0000"/>
                </a:solidFill>
              </a:rPr>
              <a:t>The </a:t>
            </a:r>
            <a:r>
              <a:rPr lang="en-US" sz="2800" b="1" dirty="0">
                <a:solidFill>
                  <a:srgbClr val="FF0000"/>
                </a:solidFill>
              </a:rPr>
              <a:t>Universal Selectors</a:t>
            </a:r>
          </a:p>
          <a:p>
            <a:r>
              <a:rPr lang="en-US" sz="2800" b="1" dirty="0" smtClean="0">
                <a:solidFill>
                  <a:srgbClr val="FF0000"/>
                </a:solidFill>
              </a:rPr>
              <a:t>* { </a:t>
            </a:r>
          </a:p>
          <a:p>
            <a:r>
              <a:rPr lang="en-US" sz="2800" b="1" dirty="0" smtClean="0">
                <a:solidFill>
                  <a:srgbClr val="FF0000"/>
                </a:solidFill>
              </a:rPr>
              <a:t>   color: #000000; </a:t>
            </a:r>
          </a:p>
          <a:p>
            <a:r>
              <a:rPr lang="en-US" sz="2800" b="1" dirty="0" smtClean="0">
                <a:solidFill>
                  <a:srgbClr val="FF0000"/>
                </a:solidFill>
              </a:rPr>
              <a:t>}</a:t>
            </a:r>
          </a:p>
          <a:p>
            <a:endParaRPr lang="en-US" sz="2800" dirty="0"/>
          </a:p>
        </p:txBody>
      </p:sp>
      <p:sp>
        <p:nvSpPr>
          <p:cNvPr id="5" name="Rectangle 4"/>
          <p:cNvSpPr/>
          <p:nvPr/>
        </p:nvSpPr>
        <p:spPr>
          <a:xfrm>
            <a:off x="5463653" y="606273"/>
            <a:ext cx="6464489" cy="3970318"/>
          </a:xfrm>
          <a:prstGeom prst="rect">
            <a:avLst/>
          </a:prstGeom>
        </p:spPr>
        <p:txBody>
          <a:bodyPr wrap="square">
            <a:spAutoFit/>
          </a:bodyPr>
          <a:lstStyle/>
          <a:p>
            <a:r>
              <a:rPr lang="en-US" sz="2800" b="1" dirty="0" smtClean="0">
                <a:solidFill>
                  <a:srgbClr val="002060"/>
                </a:solidFill>
              </a:rPr>
              <a:t>The Descendant Selectors</a:t>
            </a:r>
          </a:p>
          <a:p>
            <a:endParaRPr lang="en-US" sz="2800" b="1" dirty="0" smtClean="0">
              <a:solidFill>
                <a:srgbClr val="002060"/>
              </a:solidFill>
            </a:endParaRPr>
          </a:p>
          <a:p>
            <a:r>
              <a:rPr lang="en-US" sz="2800" b="1" dirty="0" smtClean="0">
                <a:solidFill>
                  <a:srgbClr val="002060"/>
                </a:solidFill>
              </a:rPr>
              <a:t>Suppose you want to apply a style rule to a particular element only when it lies inside a particular element.</a:t>
            </a:r>
          </a:p>
          <a:p>
            <a:endParaRPr lang="en-US" sz="2800" b="1" dirty="0">
              <a:solidFill>
                <a:srgbClr val="002060"/>
              </a:solidFill>
            </a:endParaRPr>
          </a:p>
          <a:p>
            <a:r>
              <a:rPr lang="en-US" sz="2800" b="1" dirty="0" err="1" smtClean="0">
                <a:solidFill>
                  <a:srgbClr val="002060"/>
                </a:solidFill>
              </a:rPr>
              <a:t>ul</a:t>
            </a:r>
            <a:r>
              <a:rPr lang="en-US" sz="2800" b="1" dirty="0" smtClean="0">
                <a:solidFill>
                  <a:srgbClr val="002060"/>
                </a:solidFill>
              </a:rPr>
              <a:t> </a:t>
            </a:r>
            <a:r>
              <a:rPr lang="en-US" sz="2800" b="1" dirty="0" err="1" smtClean="0">
                <a:solidFill>
                  <a:srgbClr val="002060"/>
                </a:solidFill>
              </a:rPr>
              <a:t>em</a:t>
            </a:r>
            <a:r>
              <a:rPr lang="en-US" sz="2800" b="1" dirty="0" smtClean="0">
                <a:solidFill>
                  <a:srgbClr val="002060"/>
                </a:solidFill>
              </a:rPr>
              <a:t> {</a:t>
            </a:r>
          </a:p>
          <a:p>
            <a:r>
              <a:rPr lang="en-US" sz="2800" b="1" dirty="0" smtClean="0">
                <a:solidFill>
                  <a:srgbClr val="002060"/>
                </a:solidFill>
              </a:rPr>
              <a:t>   color: #000000; </a:t>
            </a:r>
          </a:p>
          <a:p>
            <a:r>
              <a:rPr lang="en-US" sz="2800" b="1" dirty="0" smtClean="0">
                <a:solidFill>
                  <a:srgbClr val="002060"/>
                </a:solidFill>
              </a:rPr>
              <a:t>}</a:t>
            </a:r>
            <a:endParaRPr lang="en-US" sz="2800" b="1" dirty="0">
              <a:solidFill>
                <a:srgbClr val="002060"/>
              </a:solidFill>
            </a:endParaRPr>
          </a:p>
        </p:txBody>
      </p:sp>
    </p:spTree>
    <p:extLst>
      <p:ext uri="{BB962C8B-B14F-4D97-AF65-F5344CB8AC3E}">
        <p14:creationId xmlns:p14="http://schemas.microsoft.com/office/powerpoint/2010/main" val="5224809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512760"/>
            <a:ext cx="11350388" cy="1138773"/>
          </a:xfrm>
          <a:prstGeom prst="rect">
            <a:avLst/>
          </a:prstGeom>
        </p:spPr>
        <p:txBody>
          <a:bodyPr wrap="square">
            <a:spAutoFit/>
          </a:bodyPr>
          <a:lstStyle/>
          <a:p>
            <a:pPr algn="ctr"/>
            <a:r>
              <a:rPr lang="en-US" sz="4000" dirty="0" smtClean="0">
                <a:solidFill>
                  <a:srgbClr val="0070C0"/>
                </a:solidFill>
              </a:rPr>
              <a:t>The display Property</a:t>
            </a:r>
          </a:p>
          <a:p>
            <a:r>
              <a:rPr lang="en-US" sz="2800" dirty="0" smtClean="0"/>
              <a:t>The display property specifies if/how an element is displayed.</a:t>
            </a:r>
            <a:endParaRPr lang="en-US" sz="2800" dirty="0"/>
          </a:p>
        </p:txBody>
      </p:sp>
      <p:sp>
        <p:nvSpPr>
          <p:cNvPr id="3" name="Rectangle 2"/>
          <p:cNvSpPr/>
          <p:nvPr/>
        </p:nvSpPr>
        <p:spPr>
          <a:xfrm>
            <a:off x="782472" y="2257652"/>
            <a:ext cx="6096000" cy="1754326"/>
          </a:xfrm>
          <a:prstGeom prst="rect">
            <a:avLst/>
          </a:prstGeom>
        </p:spPr>
        <p:txBody>
          <a:bodyPr>
            <a:spAutoFit/>
          </a:bodyPr>
          <a:lstStyle/>
          <a:p>
            <a:r>
              <a:rPr lang="en-US" sz="3600" dirty="0" smtClean="0"/>
              <a:t>li {</a:t>
            </a:r>
          </a:p>
          <a:p>
            <a:r>
              <a:rPr lang="en-US" sz="3600" dirty="0" smtClean="0"/>
              <a:t>  display: inline;</a:t>
            </a:r>
          </a:p>
          <a:p>
            <a:r>
              <a:rPr lang="en-US" sz="3600" dirty="0" smtClean="0"/>
              <a:t>}</a:t>
            </a:r>
            <a:endParaRPr lang="en-US" sz="3600" dirty="0"/>
          </a:p>
        </p:txBody>
      </p:sp>
      <p:sp>
        <p:nvSpPr>
          <p:cNvPr id="4" name="Rectangle 3"/>
          <p:cNvSpPr/>
          <p:nvPr/>
        </p:nvSpPr>
        <p:spPr>
          <a:xfrm>
            <a:off x="4412776" y="3510101"/>
            <a:ext cx="6096000" cy="1754326"/>
          </a:xfrm>
          <a:prstGeom prst="rect">
            <a:avLst/>
          </a:prstGeom>
        </p:spPr>
        <p:txBody>
          <a:bodyPr>
            <a:spAutoFit/>
          </a:bodyPr>
          <a:lstStyle/>
          <a:p>
            <a:r>
              <a:rPr lang="en-US" sz="3600" dirty="0" smtClean="0"/>
              <a:t>span {</a:t>
            </a:r>
          </a:p>
          <a:p>
            <a:r>
              <a:rPr lang="en-US" sz="3600" dirty="0" smtClean="0"/>
              <a:t>  display: block;</a:t>
            </a:r>
          </a:p>
          <a:p>
            <a:r>
              <a:rPr lang="en-US" sz="3600" dirty="0" smtClean="0"/>
              <a:t>}</a:t>
            </a:r>
            <a:endParaRPr lang="en-US" sz="3600" dirty="0"/>
          </a:p>
        </p:txBody>
      </p:sp>
      <p:sp>
        <p:nvSpPr>
          <p:cNvPr id="5" name="Rectangle 4"/>
          <p:cNvSpPr/>
          <p:nvPr/>
        </p:nvSpPr>
        <p:spPr>
          <a:xfrm>
            <a:off x="7838364" y="4433431"/>
            <a:ext cx="3598460" cy="1754326"/>
          </a:xfrm>
          <a:prstGeom prst="rect">
            <a:avLst/>
          </a:prstGeom>
        </p:spPr>
        <p:txBody>
          <a:bodyPr wrap="square">
            <a:spAutoFit/>
          </a:bodyPr>
          <a:lstStyle/>
          <a:p>
            <a:r>
              <a:rPr lang="en-US" sz="3600" dirty="0" smtClean="0"/>
              <a:t>a {</a:t>
            </a:r>
          </a:p>
          <a:p>
            <a:r>
              <a:rPr lang="en-US" sz="3600" dirty="0" smtClean="0"/>
              <a:t>  display: block;</a:t>
            </a:r>
          </a:p>
          <a:p>
            <a:r>
              <a:rPr lang="en-US" sz="3600" dirty="0" smtClean="0"/>
              <a:t>}</a:t>
            </a:r>
            <a:endParaRPr lang="en-US" sz="3600" dirty="0"/>
          </a:p>
        </p:txBody>
      </p:sp>
    </p:spTree>
    <p:extLst>
      <p:ext uri="{BB962C8B-B14F-4D97-AF65-F5344CB8AC3E}">
        <p14:creationId xmlns:p14="http://schemas.microsoft.com/office/powerpoint/2010/main" val="34518045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1" y="409645"/>
            <a:ext cx="6096000" cy="3416320"/>
          </a:xfrm>
          <a:prstGeom prst="rect">
            <a:avLst/>
          </a:prstGeom>
        </p:spPr>
        <p:txBody>
          <a:bodyPr>
            <a:spAutoFit/>
          </a:bodyPr>
          <a:lstStyle/>
          <a:p>
            <a:r>
              <a:rPr lang="en-US" sz="2400" dirty="0" err="1" smtClean="0"/>
              <a:t>span.a</a:t>
            </a:r>
            <a:r>
              <a:rPr lang="en-US" sz="2400" dirty="0" smtClean="0"/>
              <a:t> {</a:t>
            </a:r>
          </a:p>
          <a:p>
            <a:r>
              <a:rPr lang="en-US" sz="2400" dirty="0" smtClean="0"/>
              <a:t>  display: inline; /* the default for span */</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p>
          <a:p>
            <a:endParaRPr lang="en-US" sz="2400" dirty="0" smtClean="0"/>
          </a:p>
        </p:txBody>
      </p:sp>
      <p:sp>
        <p:nvSpPr>
          <p:cNvPr id="3" name="Rectangle 2"/>
          <p:cNvSpPr/>
          <p:nvPr/>
        </p:nvSpPr>
        <p:spPr>
          <a:xfrm>
            <a:off x="6455391" y="236773"/>
            <a:ext cx="6096000" cy="3416320"/>
          </a:xfrm>
          <a:prstGeom prst="rect">
            <a:avLst/>
          </a:prstGeom>
        </p:spPr>
        <p:txBody>
          <a:bodyPr>
            <a:spAutoFit/>
          </a:bodyPr>
          <a:lstStyle/>
          <a:p>
            <a:r>
              <a:rPr lang="en-US" sz="2400" dirty="0" err="1" smtClean="0"/>
              <a:t>span.b</a:t>
            </a:r>
            <a:r>
              <a:rPr lang="en-US" sz="2400" dirty="0" smtClean="0"/>
              <a:t> {</a:t>
            </a:r>
          </a:p>
          <a:p>
            <a:r>
              <a:rPr lang="en-US" sz="2400" dirty="0" smtClean="0"/>
              <a:t>  display: inline-block;</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p>
          <a:p>
            <a:endParaRPr lang="en-US" sz="2400" dirty="0" smtClean="0"/>
          </a:p>
        </p:txBody>
      </p:sp>
      <p:sp>
        <p:nvSpPr>
          <p:cNvPr id="4" name="Rectangle 3"/>
          <p:cNvSpPr/>
          <p:nvPr/>
        </p:nvSpPr>
        <p:spPr>
          <a:xfrm>
            <a:off x="4126173" y="3161943"/>
            <a:ext cx="6096000" cy="3046988"/>
          </a:xfrm>
          <a:prstGeom prst="rect">
            <a:avLst/>
          </a:prstGeom>
        </p:spPr>
        <p:txBody>
          <a:bodyPr>
            <a:spAutoFit/>
          </a:bodyPr>
          <a:lstStyle/>
          <a:p>
            <a:r>
              <a:rPr lang="en-US" sz="2400" dirty="0" err="1" smtClean="0"/>
              <a:t>span.c</a:t>
            </a:r>
            <a:r>
              <a:rPr lang="en-US" sz="2400" dirty="0" smtClean="0"/>
              <a:t> {</a:t>
            </a:r>
          </a:p>
          <a:p>
            <a:r>
              <a:rPr lang="en-US" sz="2400" dirty="0" smtClean="0"/>
              <a:t>  display: block;</a:t>
            </a:r>
          </a:p>
          <a:p>
            <a:r>
              <a:rPr lang="en-US" sz="2400" dirty="0" smtClean="0"/>
              <a:t>  width: 100px;</a:t>
            </a:r>
          </a:p>
          <a:p>
            <a:r>
              <a:rPr lang="en-US" sz="2400" dirty="0" smtClean="0"/>
              <a:t>  height: 100px;</a:t>
            </a:r>
          </a:p>
          <a:p>
            <a:r>
              <a:rPr lang="en-US" sz="2400" dirty="0" smtClean="0"/>
              <a:t>  padding: 5px;</a:t>
            </a:r>
          </a:p>
          <a:p>
            <a:r>
              <a:rPr lang="en-US" sz="2400" dirty="0" smtClean="0"/>
              <a:t>  border: 1px solid blue; </a:t>
            </a:r>
          </a:p>
          <a:p>
            <a:r>
              <a:rPr lang="en-US" sz="2400" dirty="0" smtClean="0"/>
              <a:t>  background-color: yellow; </a:t>
            </a:r>
          </a:p>
          <a:p>
            <a:r>
              <a:rPr lang="en-US" sz="2400" dirty="0" smtClean="0"/>
              <a:t>}</a:t>
            </a:r>
            <a:endParaRPr lang="en-US" sz="2400" dirty="0"/>
          </a:p>
        </p:txBody>
      </p:sp>
    </p:spTree>
    <p:extLst>
      <p:ext uri="{BB962C8B-B14F-4D97-AF65-F5344CB8AC3E}">
        <p14:creationId xmlns:p14="http://schemas.microsoft.com/office/powerpoint/2010/main" val="37604576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841" y="553703"/>
            <a:ext cx="11354937" cy="1138773"/>
          </a:xfrm>
          <a:prstGeom prst="rect">
            <a:avLst/>
          </a:prstGeom>
        </p:spPr>
        <p:txBody>
          <a:bodyPr wrap="square">
            <a:spAutoFit/>
          </a:bodyPr>
          <a:lstStyle/>
          <a:p>
            <a:pPr algn="ctr"/>
            <a:r>
              <a:rPr lang="en-US" sz="4400" b="1" dirty="0" smtClean="0">
                <a:solidFill>
                  <a:srgbClr val="0070C0"/>
                </a:solidFill>
              </a:rPr>
              <a:t>CSS Links</a:t>
            </a:r>
          </a:p>
          <a:p>
            <a:r>
              <a:rPr lang="en-US" sz="2400" dirty="0" smtClean="0"/>
              <a:t>With CSS, links can be styled in different ways.</a:t>
            </a:r>
            <a:endParaRPr lang="en-US" sz="2400" dirty="0"/>
          </a:p>
        </p:txBody>
      </p:sp>
      <p:pic>
        <p:nvPicPr>
          <p:cNvPr id="3" name="Picture 2"/>
          <p:cNvPicPr>
            <a:picLocks noChangeAspect="1"/>
          </p:cNvPicPr>
          <p:nvPr/>
        </p:nvPicPr>
        <p:blipFill>
          <a:blip r:embed="rId2"/>
          <a:stretch>
            <a:fillRect/>
          </a:stretch>
        </p:blipFill>
        <p:spPr>
          <a:xfrm>
            <a:off x="712702" y="1869744"/>
            <a:ext cx="10975696" cy="1897038"/>
          </a:xfrm>
          <a:prstGeom prst="rect">
            <a:avLst/>
          </a:prstGeom>
        </p:spPr>
      </p:pic>
    </p:spTree>
    <p:extLst>
      <p:ext uri="{BB962C8B-B14F-4D97-AF65-F5344CB8AC3E}">
        <p14:creationId xmlns:p14="http://schemas.microsoft.com/office/powerpoint/2010/main" val="6686121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11206" y="455361"/>
            <a:ext cx="11728120" cy="4416889"/>
          </a:xfrm>
          <a:prstGeom prst="rect">
            <a:avLst/>
          </a:prstGeom>
        </p:spPr>
      </p:pic>
      <p:sp>
        <p:nvSpPr>
          <p:cNvPr id="3" name="Explosion 2 2"/>
          <p:cNvSpPr/>
          <p:nvPr/>
        </p:nvSpPr>
        <p:spPr>
          <a:xfrm>
            <a:off x="7206019" y="1351128"/>
            <a:ext cx="4933308" cy="534992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Pseudo code used here</a:t>
            </a:r>
          </a:p>
          <a:p>
            <a:pPr algn="ctr"/>
            <a:r>
              <a:rPr lang="en-US" sz="3200" b="1" dirty="0" smtClean="0">
                <a:solidFill>
                  <a:srgbClr val="FF0000"/>
                </a:solidFill>
              </a:rPr>
              <a:t>A:Link</a:t>
            </a:r>
            <a:r>
              <a:rPr lang="en-US" sz="2800" dirty="0" smtClean="0">
                <a:solidFill>
                  <a:srgbClr val="FF0000"/>
                </a:solidFill>
              </a:rPr>
              <a:t>, </a:t>
            </a:r>
            <a:r>
              <a:rPr lang="en-US" sz="2800" dirty="0" smtClean="0">
                <a:solidFill>
                  <a:schemeClr val="tx1"/>
                </a:solidFill>
              </a:rPr>
              <a:t>will be discussed in next slide</a:t>
            </a:r>
            <a:endParaRPr lang="en-US" sz="2800" dirty="0">
              <a:solidFill>
                <a:schemeClr val="tx1"/>
              </a:solidFill>
            </a:endParaRPr>
          </a:p>
        </p:txBody>
      </p:sp>
    </p:spTree>
    <p:extLst>
      <p:ext uri="{BB962C8B-B14F-4D97-AF65-F5344CB8AC3E}">
        <p14:creationId xmlns:p14="http://schemas.microsoft.com/office/powerpoint/2010/main" val="269933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642" y="191786"/>
            <a:ext cx="3707642" cy="5632311"/>
          </a:xfrm>
          <a:prstGeom prst="rect">
            <a:avLst/>
          </a:prstGeom>
        </p:spPr>
        <p:txBody>
          <a:bodyPr wrap="square">
            <a:spAutoFit/>
          </a:bodyPr>
          <a:lstStyle/>
          <a:p>
            <a:r>
              <a:rPr lang="en-US" sz="3600" dirty="0" smtClean="0"/>
              <a:t>/* unvisited link */</a:t>
            </a:r>
          </a:p>
          <a:p>
            <a:r>
              <a:rPr lang="en-US" sz="3600" dirty="0" smtClean="0"/>
              <a:t>a:link {</a:t>
            </a:r>
          </a:p>
          <a:p>
            <a:r>
              <a:rPr lang="en-US" sz="3600" dirty="0" smtClean="0"/>
              <a:t>  color: red;</a:t>
            </a:r>
          </a:p>
          <a:p>
            <a:r>
              <a:rPr lang="en-US" sz="3600" dirty="0" smtClean="0"/>
              <a:t>}</a:t>
            </a:r>
          </a:p>
          <a:p>
            <a:endParaRPr lang="en-US" sz="3600" dirty="0" smtClean="0"/>
          </a:p>
          <a:p>
            <a:r>
              <a:rPr lang="en-US" sz="3600" dirty="0" smtClean="0"/>
              <a:t>/* visited link */</a:t>
            </a:r>
          </a:p>
          <a:p>
            <a:r>
              <a:rPr lang="en-US" sz="3600" dirty="0" smtClean="0"/>
              <a:t>a:visited {</a:t>
            </a:r>
          </a:p>
          <a:p>
            <a:r>
              <a:rPr lang="en-US" sz="3600" dirty="0" smtClean="0"/>
              <a:t>  color: green;</a:t>
            </a:r>
          </a:p>
          <a:p>
            <a:r>
              <a:rPr lang="en-US" sz="3600" dirty="0" smtClean="0"/>
              <a:t>}</a:t>
            </a:r>
          </a:p>
          <a:p>
            <a:endParaRPr lang="en-US" sz="3600" dirty="0" smtClean="0"/>
          </a:p>
        </p:txBody>
      </p:sp>
      <p:sp>
        <p:nvSpPr>
          <p:cNvPr id="3" name="Rectangle 2"/>
          <p:cNvSpPr/>
          <p:nvPr/>
        </p:nvSpPr>
        <p:spPr>
          <a:xfrm>
            <a:off x="5559188" y="1099726"/>
            <a:ext cx="6096000" cy="5078313"/>
          </a:xfrm>
          <a:prstGeom prst="rect">
            <a:avLst/>
          </a:prstGeom>
        </p:spPr>
        <p:txBody>
          <a:bodyPr>
            <a:spAutoFit/>
          </a:bodyPr>
          <a:lstStyle/>
          <a:p>
            <a:r>
              <a:rPr lang="en-US" sz="3600" dirty="0" smtClean="0"/>
              <a:t>/* mouse over link */</a:t>
            </a:r>
          </a:p>
          <a:p>
            <a:r>
              <a:rPr lang="en-US" sz="3600" dirty="0" smtClean="0"/>
              <a:t>a:hover {</a:t>
            </a:r>
          </a:p>
          <a:p>
            <a:r>
              <a:rPr lang="en-US" sz="3600" dirty="0" smtClean="0"/>
              <a:t>  color: </a:t>
            </a:r>
            <a:r>
              <a:rPr lang="en-US" sz="3600" dirty="0" err="1" smtClean="0"/>
              <a:t>hotpink</a:t>
            </a:r>
            <a:r>
              <a:rPr lang="en-US" sz="3600" dirty="0" smtClean="0"/>
              <a:t>;</a:t>
            </a:r>
          </a:p>
          <a:p>
            <a:r>
              <a:rPr lang="en-US" sz="3600" dirty="0" smtClean="0"/>
              <a:t>}</a:t>
            </a:r>
          </a:p>
          <a:p>
            <a:endParaRPr lang="en-US" sz="3600" dirty="0" smtClean="0"/>
          </a:p>
          <a:p>
            <a:r>
              <a:rPr lang="en-US" sz="3600" dirty="0" smtClean="0"/>
              <a:t>/* selected link */</a:t>
            </a:r>
          </a:p>
          <a:p>
            <a:r>
              <a:rPr lang="en-US" sz="3600" dirty="0" smtClean="0"/>
              <a:t>a:active {</a:t>
            </a:r>
          </a:p>
          <a:p>
            <a:r>
              <a:rPr lang="en-US" sz="3600" dirty="0" smtClean="0"/>
              <a:t>  color: blue;</a:t>
            </a:r>
          </a:p>
          <a:p>
            <a:r>
              <a:rPr lang="en-US" sz="3600" dirty="0" smtClean="0"/>
              <a:t>}</a:t>
            </a:r>
            <a:endParaRPr lang="en-US" sz="3600" dirty="0"/>
          </a:p>
        </p:txBody>
      </p:sp>
    </p:spTree>
    <p:extLst>
      <p:ext uri="{BB962C8B-B14F-4D97-AF65-F5344CB8AC3E}">
        <p14:creationId xmlns:p14="http://schemas.microsoft.com/office/powerpoint/2010/main" val="18149239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095" y="343302"/>
            <a:ext cx="4612944" cy="4524315"/>
          </a:xfrm>
          <a:prstGeom prst="rect">
            <a:avLst/>
          </a:prstGeom>
        </p:spPr>
        <p:txBody>
          <a:bodyPr wrap="square">
            <a:spAutoFit/>
          </a:bodyPr>
          <a:lstStyle/>
          <a:p>
            <a:r>
              <a:rPr lang="en-US" sz="3600" dirty="0" smtClean="0"/>
              <a:t>a:link {</a:t>
            </a:r>
          </a:p>
          <a:p>
            <a:r>
              <a:rPr lang="en-US" sz="3600" dirty="0" smtClean="0"/>
              <a:t>  text-decoration: none;</a:t>
            </a:r>
          </a:p>
          <a:p>
            <a:r>
              <a:rPr lang="en-US" sz="3600" dirty="0" smtClean="0"/>
              <a:t>}</a:t>
            </a:r>
          </a:p>
          <a:p>
            <a:endParaRPr lang="en-US" sz="3600" dirty="0" smtClean="0"/>
          </a:p>
          <a:p>
            <a:r>
              <a:rPr lang="en-US" sz="3600" dirty="0" smtClean="0"/>
              <a:t>a:visited {</a:t>
            </a:r>
          </a:p>
          <a:p>
            <a:r>
              <a:rPr lang="en-US" sz="3600" dirty="0" smtClean="0"/>
              <a:t>  text-decoration: none;</a:t>
            </a:r>
          </a:p>
          <a:p>
            <a:r>
              <a:rPr lang="en-US" sz="3600" dirty="0" smtClean="0"/>
              <a:t>}</a:t>
            </a:r>
          </a:p>
          <a:p>
            <a:endParaRPr lang="en-US" sz="3600" dirty="0" smtClean="0"/>
          </a:p>
        </p:txBody>
      </p:sp>
      <p:sp>
        <p:nvSpPr>
          <p:cNvPr id="3" name="Rectangle 2"/>
          <p:cNvSpPr/>
          <p:nvPr/>
        </p:nvSpPr>
        <p:spPr>
          <a:xfrm>
            <a:off x="5354472" y="1321517"/>
            <a:ext cx="6096000" cy="3970318"/>
          </a:xfrm>
          <a:prstGeom prst="rect">
            <a:avLst/>
          </a:prstGeom>
        </p:spPr>
        <p:txBody>
          <a:bodyPr>
            <a:spAutoFit/>
          </a:bodyPr>
          <a:lstStyle/>
          <a:p>
            <a:r>
              <a:rPr lang="en-US" sz="3600" dirty="0" smtClean="0"/>
              <a:t>a:hover {</a:t>
            </a:r>
          </a:p>
          <a:p>
            <a:r>
              <a:rPr lang="en-US" sz="3600" dirty="0" smtClean="0"/>
              <a:t>  text-decoration: underline;</a:t>
            </a:r>
          </a:p>
          <a:p>
            <a:r>
              <a:rPr lang="en-US" sz="3600" dirty="0" smtClean="0"/>
              <a:t>}</a:t>
            </a:r>
          </a:p>
          <a:p>
            <a:endParaRPr lang="en-US" sz="3600" dirty="0" smtClean="0"/>
          </a:p>
          <a:p>
            <a:r>
              <a:rPr lang="en-US" sz="3600" dirty="0" smtClean="0"/>
              <a:t>a:active {</a:t>
            </a:r>
          </a:p>
          <a:p>
            <a:r>
              <a:rPr lang="en-US" sz="3600" dirty="0" smtClean="0"/>
              <a:t>  text-decoration: underline;</a:t>
            </a:r>
          </a:p>
          <a:p>
            <a:r>
              <a:rPr lang="en-US" sz="3600" dirty="0" smtClean="0"/>
              <a:t>}</a:t>
            </a:r>
            <a:endParaRPr lang="en-US" sz="3600" dirty="0"/>
          </a:p>
        </p:txBody>
      </p:sp>
    </p:spTree>
    <p:extLst>
      <p:ext uri="{BB962C8B-B14F-4D97-AF65-F5344CB8AC3E}">
        <p14:creationId xmlns:p14="http://schemas.microsoft.com/office/powerpoint/2010/main" val="24020492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12" y="472828"/>
            <a:ext cx="4935940" cy="4031873"/>
          </a:xfrm>
          <a:prstGeom prst="rect">
            <a:avLst/>
          </a:prstGeom>
        </p:spPr>
        <p:txBody>
          <a:bodyPr wrap="square">
            <a:spAutoFit/>
          </a:bodyPr>
          <a:lstStyle/>
          <a:p>
            <a:r>
              <a:rPr lang="en-US" sz="3200" dirty="0" smtClean="0"/>
              <a:t>a:link {</a:t>
            </a:r>
          </a:p>
          <a:p>
            <a:r>
              <a:rPr lang="en-US" sz="3200" dirty="0" smtClean="0"/>
              <a:t>  background-color: yellow;</a:t>
            </a:r>
          </a:p>
          <a:p>
            <a:r>
              <a:rPr lang="en-US" sz="3200" dirty="0" smtClean="0"/>
              <a:t>}</a:t>
            </a:r>
          </a:p>
          <a:p>
            <a:endParaRPr lang="en-US" sz="3200" dirty="0" smtClean="0"/>
          </a:p>
          <a:p>
            <a:r>
              <a:rPr lang="en-US" sz="3200" dirty="0" smtClean="0"/>
              <a:t>a:visited {</a:t>
            </a:r>
          </a:p>
          <a:p>
            <a:r>
              <a:rPr lang="en-US" sz="3200" dirty="0" smtClean="0"/>
              <a:t>  background-color: cyan;</a:t>
            </a:r>
          </a:p>
          <a:p>
            <a:r>
              <a:rPr lang="en-US" sz="3200" dirty="0" smtClean="0"/>
              <a:t>}</a:t>
            </a:r>
          </a:p>
          <a:p>
            <a:endParaRPr lang="en-US" sz="3200" dirty="0" smtClean="0"/>
          </a:p>
        </p:txBody>
      </p:sp>
      <p:sp>
        <p:nvSpPr>
          <p:cNvPr id="3" name="Rectangle 2"/>
          <p:cNvSpPr/>
          <p:nvPr/>
        </p:nvSpPr>
        <p:spPr>
          <a:xfrm>
            <a:off x="5941325" y="2372396"/>
            <a:ext cx="6014113" cy="3539430"/>
          </a:xfrm>
          <a:prstGeom prst="rect">
            <a:avLst/>
          </a:prstGeom>
        </p:spPr>
        <p:txBody>
          <a:bodyPr wrap="square">
            <a:spAutoFit/>
          </a:bodyPr>
          <a:lstStyle/>
          <a:p>
            <a:r>
              <a:rPr lang="en-US" sz="3200" dirty="0" smtClean="0"/>
              <a:t>a:hover {</a:t>
            </a:r>
          </a:p>
          <a:p>
            <a:r>
              <a:rPr lang="en-US" sz="3200" dirty="0" smtClean="0"/>
              <a:t>  background-color: </a:t>
            </a:r>
            <a:r>
              <a:rPr lang="en-US" sz="3200" dirty="0" err="1" smtClean="0"/>
              <a:t>lightgreen</a:t>
            </a:r>
            <a:r>
              <a:rPr lang="en-US" sz="3200" dirty="0" smtClean="0"/>
              <a:t>;</a:t>
            </a:r>
          </a:p>
          <a:p>
            <a:r>
              <a:rPr lang="en-US" sz="3200" dirty="0" smtClean="0"/>
              <a:t>}</a:t>
            </a:r>
          </a:p>
          <a:p>
            <a:endParaRPr lang="en-US" sz="3200" dirty="0" smtClean="0"/>
          </a:p>
          <a:p>
            <a:r>
              <a:rPr lang="en-US" sz="3200" dirty="0" smtClean="0"/>
              <a:t>a:active {</a:t>
            </a:r>
          </a:p>
          <a:p>
            <a:r>
              <a:rPr lang="en-US" sz="3200" dirty="0" smtClean="0"/>
              <a:t>  background-color: </a:t>
            </a:r>
            <a:r>
              <a:rPr lang="en-US" sz="3200" dirty="0" err="1" smtClean="0"/>
              <a:t>hotpink</a:t>
            </a:r>
            <a:r>
              <a:rPr lang="en-US" sz="3200" dirty="0" smtClean="0"/>
              <a:t>;</a:t>
            </a:r>
          </a:p>
          <a:p>
            <a:r>
              <a:rPr lang="en-US" sz="3200" dirty="0" smtClean="0"/>
              <a:t>} </a:t>
            </a:r>
            <a:endParaRPr lang="en-US" sz="3200" dirty="0"/>
          </a:p>
        </p:txBody>
      </p:sp>
    </p:spTree>
    <p:extLst>
      <p:ext uri="{BB962C8B-B14F-4D97-AF65-F5344CB8AC3E}">
        <p14:creationId xmlns:p14="http://schemas.microsoft.com/office/powerpoint/2010/main" val="21100271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2972" y="424303"/>
            <a:ext cx="9480645" cy="6186309"/>
          </a:xfrm>
          <a:prstGeom prst="rect">
            <a:avLst/>
          </a:prstGeom>
        </p:spPr>
        <p:txBody>
          <a:bodyPr wrap="square">
            <a:spAutoFit/>
          </a:bodyPr>
          <a:lstStyle/>
          <a:p>
            <a:r>
              <a:rPr lang="en-US" sz="3600" dirty="0" smtClean="0"/>
              <a:t>a:link, a:visited {</a:t>
            </a:r>
          </a:p>
          <a:p>
            <a:r>
              <a:rPr lang="en-US" sz="3600" dirty="0" smtClean="0"/>
              <a:t>  background-color: #f44336;</a:t>
            </a:r>
          </a:p>
          <a:p>
            <a:r>
              <a:rPr lang="en-US" sz="3600" dirty="0" smtClean="0"/>
              <a:t>  color: white;</a:t>
            </a:r>
          </a:p>
          <a:p>
            <a:r>
              <a:rPr lang="en-US" sz="3600" dirty="0" smtClean="0"/>
              <a:t>  padding: 14px 25px;</a:t>
            </a:r>
          </a:p>
          <a:p>
            <a:r>
              <a:rPr lang="en-US" sz="3600" dirty="0" smtClean="0"/>
              <a:t>  text-align: center; </a:t>
            </a:r>
          </a:p>
          <a:p>
            <a:r>
              <a:rPr lang="en-US" sz="3600" dirty="0" smtClean="0"/>
              <a:t>  text-decoration: none;</a:t>
            </a:r>
          </a:p>
          <a:p>
            <a:r>
              <a:rPr lang="en-US" sz="3600" dirty="0" smtClean="0"/>
              <a:t>  display: inline-block;</a:t>
            </a:r>
          </a:p>
          <a:p>
            <a:r>
              <a:rPr lang="en-US" sz="3600" dirty="0" smtClean="0"/>
              <a:t>}</a:t>
            </a:r>
          </a:p>
          <a:p>
            <a:r>
              <a:rPr lang="en-US" sz="3600" dirty="0" smtClean="0"/>
              <a:t>a:hover, a:active {</a:t>
            </a:r>
          </a:p>
          <a:p>
            <a:r>
              <a:rPr lang="en-US" sz="3600" dirty="0" smtClean="0"/>
              <a:t>  background-color: red;</a:t>
            </a:r>
          </a:p>
          <a:p>
            <a:r>
              <a:rPr lang="en-US" sz="3600" dirty="0" smtClean="0"/>
              <a:t>}</a:t>
            </a:r>
            <a:endParaRPr lang="en-US" sz="3600" dirty="0"/>
          </a:p>
        </p:txBody>
      </p:sp>
    </p:spTree>
    <p:extLst>
      <p:ext uri="{BB962C8B-B14F-4D97-AF65-F5344CB8AC3E}">
        <p14:creationId xmlns:p14="http://schemas.microsoft.com/office/powerpoint/2010/main" val="7621352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1379" y="764275"/>
            <a:ext cx="7151427" cy="1077218"/>
          </a:xfrm>
          <a:prstGeom prst="rect">
            <a:avLst/>
          </a:prstGeom>
          <a:noFill/>
        </p:spPr>
        <p:txBody>
          <a:bodyPr wrap="square" rtlCol="0">
            <a:spAutoFit/>
          </a:bodyPr>
          <a:lstStyle/>
          <a:p>
            <a:r>
              <a:rPr lang="en-US" sz="3200" dirty="0" smtClean="0"/>
              <a:t>Task:</a:t>
            </a:r>
          </a:p>
          <a:p>
            <a:r>
              <a:rPr lang="en-US" sz="3200" dirty="0" smtClean="0"/>
              <a:t>Create a navigation link as below</a:t>
            </a:r>
            <a:endParaRPr lang="en-US" sz="3200" dirty="0"/>
          </a:p>
        </p:txBody>
      </p:sp>
      <p:pic>
        <p:nvPicPr>
          <p:cNvPr id="3" name="Picture 2"/>
          <p:cNvPicPr>
            <a:picLocks noChangeAspect="1"/>
          </p:cNvPicPr>
          <p:nvPr/>
        </p:nvPicPr>
        <p:blipFill>
          <a:blip r:embed="rId2"/>
          <a:stretch>
            <a:fillRect/>
          </a:stretch>
        </p:blipFill>
        <p:spPr>
          <a:xfrm>
            <a:off x="1244604" y="2240772"/>
            <a:ext cx="10690551" cy="2822547"/>
          </a:xfrm>
          <a:prstGeom prst="rect">
            <a:avLst/>
          </a:prstGeom>
        </p:spPr>
      </p:pic>
    </p:spTree>
    <p:extLst>
      <p:ext uri="{BB962C8B-B14F-4D97-AF65-F5344CB8AC3E}">
        <p14:creationId xmlns:p14="http://schemas.microsoft.com/office/powerpoint/2010/main" val="41361658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17" y="337361"/>
            <a:ext cx="11464119" cy="584775"/>
          </a:xfrm>
          <a:prstGeom prst="rect">
            <a:avLst/>
          </a:prstGeom>
        </p:spPr>
        <p:txBody>
          <a:bodyPr wrap="square">
            <a:spAutoFit/>
          </a:bodyPr>
          <a:lstStyle/>
          <a:p>
            <a:pPr algn="ctr"/>
            <a:r>
              <a:rPr lang="en-US" sz="3200" b="1" dirty="0" smtClean="0">
                <a:solidFill>
                  <a:srgbClr val="0070C0"/>
                </a:solidFill>
              </a:rPr>
              <a:t>CSS Pseudo-classes</a:t>
            </a:r>
            <a:endParaRPr lang="en-US" sz="3200" b="1" dirty="0">
              <a:solidFill>
                <a:srgbClr val="0070C0"/>
              </a:solidFill>
            </a:endParaRPr>
          </a:p>
        </p:txBody>
      </p:sp>
      <p:sp>
        <p:nvSpPr>
          <p:cNvPr id="3" name="Rectangle 2"/>
          <p:cNvSpPr/>
          <p:nvPr/>
        </p:nvSpPr>
        <p:spPr>
          <a:xfrm>
            <a:off x="386686" y="1021266"/>
            <a:ext cx="10927307" cy="4524315"/>
          </a:xfrm>
          <a:prstGeom prst="rect">
            <a:avLst/>
          </a:prstGeom>
        </p:spPr>
        <p:txBody>
          <a:bodyPr wrap="square">
            <a:spAutoFit/>
          </a:bodyPr>
          <a:lstStyle/>
          <a:p>
            <a:r>
              <a:rPr lang="en-US" sz="3600" dirty="0" smtClean="0"/>
              <a:t>A pseudo-class is used to define a special state of an element.</a:t>
            </a:r>
          </a:p>
          <a:p>
            <a:endParaRPr lang="en-US" sz="3600" dirty="0" smtClean="0"/>
          </a:p>
          <a:p>
            <a:r>
              <a:rPr lang="en-US" sz="3600" dirty="0" smtClean="0"/>
              <a:t>For example, it can be used to:</a:t>
            </a:r>
          </a:p>
          <a:p>
            <a:endParaRPr lang="en-US" sz="3600" dirty="0" smtClean="0"/>
          </a:p>
          <a:p>
            <a:r>
              <a:rPr lang="en-US" sz="3600" dirty="0" smtClean="0"/>
              <a:t>Style an element when a user </a:t>
            </a:r>
            <a:r>
              <a:rPr lang="en-US" sz="3600" dirty="0" err="1" smtClean="0"/>
              <a:t>mouses</a:t>
            </a:r>
            <a:r>
              <a:rPr lang="en-US" sz="3600" dirty="0" smtClean="0"/>
              <a:t> over it</a:t>
            </a:r>
          </a:p>
          <a:p>
            <a:r>
              <a:rPr lang="en-US" sz="3600" dirty="0" smtClean="0"/>
              <a:t>Style visited and unvisited links differently</a:t>
            </a:r>
          </a:p>
          <a:p>
            <a:r>
              <a:rPr lang="en-US" sz="3600" dirty="0" smtClean="0"/>
              <a:t>Style an element when it gets focus</a:t>
            </a:r>
            <a:endParaRPr lang="en-US" sz="3600" dirty="0"/>
          </a:p>
        </p:txBody>
      </p:sp>
    </p:spTree>
    <p:extLst>
      <p:ext uri="{BB962C8B-B14F-4D97-AF65-F5344CB8AC3E}">
        <p14:creationId xmlns:p14="http://schemas.microsoft.com/office/powerpoint/2010/main" val="1011682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081" y="477672"/>
            <a:ext cx="11382232" cy="7848302"/>
          </a:xfrm>
          <a:prstGeom prst="rect">
            <a:avLst/>
          </a:prstGeom>
        </p:spPr>
        <p:txBody>
          <a:bodyPr wrap="square">
            <a:spAutoFit/>
          </a:bodyPr>
          <a:lstStyle/>
          <a:p>
            <a:r>
              <a:rPr lang="en-US" sz="2400" dirty="0" smtClean="0"/>
              <a:t>The Class Selectors</a:t>
            </a:r>
          </a:p>
          <a:p>
            <a:endParaRPr lang="en-US" sz="2400" dirty="0" smtClean="0"/>
          </a:p>
          <a:p>
            <a:r>
              <a:rPr lang="en-US" sz="2400" dirty="0" smtClean="0"/>
              <a:t>You can define style rules based on the class attribute of the elements. All the elements having that class will be formatted according to the defined rule.</a:t>
            </a:r>
          </a:p>
          <a:p>
            <a:endParaRPr lang="en-US" sz="2400" dirty="0"/>
          </a:p>
          <a:p>
            <a:r>
              <a:rPr lang="en-US" sz="2400" dirty="0" smtClean="0"/>
              <a:t>.black {</a:t>
            </a:r>
          </a:p>
          <a:p>
            <a:r>
              <a:rPr lang="en-US" sz="2400" dirty="0" smtClean="0"/>
              <a:t>   color: #000000; </a:t>
            </a:r>
          </a:p>
          <a:p>
            <a:r>
              <a:rPr lang="en-US" sz="2400" dirty="0" smtClean="0"/>
              <a:t>}</a:t>
            </a:r>
          </a:p>
          <a:p>
            <a:endParaRPr lang="en-US" sz="2400" dirty="0"/>
          </a:p>
          <a:p>
            <a:endParaRPr lang="en-US" sz="2400" dirty="0" smtClean="0"/>
          </a:p>
          <a:p>
            <a:r>
              <a:rPr lang="en-US" sz="2400" b="1" dirty="0" smtClean="0">
                <a:solidFill>
                  <a:srgbClr val="FF0000"/>
                </a:solidFill>
              </a:rPr>
              <a:t>h1.black {</a:t>
            </a:r>
          </a:p>
          <a:p>
            <a:r>
              <a:rPr lang="en-US" sz="2400" b="1" dirty="0" smtClean="0">
                <a:solidFill>
                  <a:srgbClr val="FF0000"/>
                </a:solidFill>
              </a:rPr>
              <a:t>   color: #000000; </a:t>
            </a:r>
          </a:p>
          <a:p>
            <a:r>
              <a:rPr lang="en-US" sz="2400" b="1" dirty="0" smtClean="0">
                <a:solidFill>
                  <a:srgbClr val="FF0000"/>
                </a:solidFill>
              </a:rPr>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p:txBody>
      </p:sp>
    </p:spTree>
    <p:extLst>
      <p:ext uri="{BB962C8B-B14F-4D97-AF65-F5344CB8AC3E}">
        <p14:creationId xmlns:p14="http://schemas.microsoft.com/office/powerpoint/2010/main" val="26218816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1278" y="401557"/>
            <a:ext cx="6096000" cy="2123658"/>
          </a:xfrm>
          <a:prstGeom prst="rect">
            <a:avLst/>
          </a:prstGeom>
        </p:spPr>
        <p:txBody>
          <a:bodyPr>
            <a:spAutoFit/>
          </a:bodyPr>
          <a:lstStyle/>
          <a:p>
            <a:r>
              <a:rPr lang="en-US" sz="4400" dirty="0" err="1" smtClean="0"/>
              <a:t>selector:pseudo-class</a:t>
            </a:r>
            <a:r>
              <a:rPr lang="en-US" sz="4400" dirty="0" smtClean="0"/>
              <a:t> {</a:t>
            </a:r>
          </a:p>
          <a:p>
            <a:r>
              <a:rPr lang="en-US" sz="4400" dirty="0" smtClean="0"/>
              <a:t>  </a:t>
            </a:r>
            <a:r>
              <a:rPr lang="en-US" sz="4400" dirty="0" err="1" smtClean="0"/>
              <a:t>property:value</a:t>
            </a:r>
            <a:r>
              <a:rPr lang="en-US" sz="4400" dirty="0" smtClean="0"/>
              <a:t>;</a:t>
            </a:r>
          </a:p>
          <a:p>
            <a:r>
              <a:rPr lang="en-US" sz="4400" dirty="0" smtClean="0"/>
              <a:t>}</a:t>
            </a:r>
            <a:endParaRPr lang="en-US" sz="4400" dirty="0"/>
          </a:p>
        </p:txBody>
      </p:sp>
      <p:sp>
        <p:nvSpPr>
          <p:cNvPr id="4" name="Rectangle 3"/>
          <p:cNvSpPr/>
          <p:nvPr/>
        </p:nvSpPr>
        <p:spPr>
          <a:xfrm>
            <a:off x="5258937" y="3452421"/>
            <a:ext cx="6096000" cy="1938992"/>
          </a:xfrm>
          <a:prstGeom prst="rect">
            <a:avLst/>
          </a:prstGeom>
        </p:spPr>
        <p:txBody>
          <a:bodyPr>
            <a:spAutoFit/>
          </a:bodyPr>
          <a:lstStyle/>
          <a:p>
            <a:r>
              <a:rPr lang="en-US" sz="4000" dirty="0" err="1" smtClean="0"/>
              <a:t>a.highlight:hover</a:t>
            </a:r>
            <a:r>
              <a:rPr lang="en-US" sz="4000" dirty="0" smtClean="0"/>
              <a:t> {</a:t>
            </a:r>
          </a:p>
          <a:p>
            <a:r>
              <a:rPr lang="en-US" sz="4000" dirty="0" smtClean="0"/>
              <a:t>  color: #ff0000;</a:t>
            </a:r>
          </a:p>
          <a:p>
            <a:r>
              <a:rPr lang="en-US" sz="4000" dirty="0" smtClean="0"/>
              <a:t>}</a:t>
            </a:r>
            <a:endParaRPr lang="en-US" sz="4000" dirty="0"/>
          </a:p>
        </p:txBody>
      </p:sp>
    </p:spTree>
    <p:extLst>
      <p:ext uri="{BB962C8B-B14F-4D97-AF65-F5344CB8AC3E}">
        <p14:creationId xmlns:p14="http://schemas.microsoft.com/office/powerpoint/2010/main" val="3939654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290" y="117693"/>
            <a:ext cx="8375176" cy="6740307"/>
          </a:xfrm>
          <a:prstGeom prst="rect">
            <a:avLst/>
          </a:prstGeom>
        </p:spPr>
        <p:txBody>
          <a:bodyPr wrap="square">
            <a:spAutoFit/>
          </a:bodyPr>
          <a:lstStyle/>
          <a:p>
            <a:r>
              <a:rPr lang="en-US" sz="3600" dirty="0" smtClean="0"/>
              <a:t>&lt;style&gt;</a:t>
            </a:r>
          </a:p>
          <a:p>
            <a:r>
              <a:rPr lang="en-US" sz="3600" dirty="0" smtClean="0"/>
              <a:t>div {</a:t>
            </a:r>
          </a:p>
          <a:p>
            <a:r>
              <a:rPr lang="en-US" sz="3600" dirty="0" smtClean="0"/>
              <a:t>  background-color: green;</a:t>
            </a:r>
          </a:p>
          <a:p>
            <a:r>
              <a:rPr lang="en-US" sz="3600" dirty="0" smtClean="0"/>
              <a:t>  color: white;</a:t>
            </a:r>
          </a:p>
          <a:p>
            <a:r>
              <a:rPr lang="en-US" sz="3600" dirty="0" smtClean="0"/>
              <a:t>  padding: 25px;</a:t>
            </a:r>
          </a:p>
          <a:p>
            <a:r>
              <a:rPr lang="en-US" sz="3600" dirty="0" smtClean="0"/>
              <a:t>  text-align: center;</a:t>
            </a:r>
          </a:p>
          <a:p>
            <a:r>
              <a:rPr lang="en-US" sz="3600" dirty="0" smtClean="0"/>
              <a:t>}</a:t>
            </a:r>
          </a:p>
          <a:p>
            <a:endParaRPr lang="en-US" sz="3600" dirty="0" smtClean="0"/>
          </a:p>
          <a:p>
            <a:r>
              <a:rPr lang="en-US" sz="3600" dirty="0" err="1" smtClean="0"/>
              <a:t>div:hover</a:t>
            </a:r>
            <a:r>
              <a:rPr lang="en-US" sz="3600" dirty="0" smtClean="0"/>
              <a:t> {</a:t>
            </a:r>
          </a:p>
          <a:p>
            <a:r>
              <a:rPr lang="en-US" sz="3600" dirty="0" smtClean="0"/>
              <a:t>  background-color: blue;</a:t>
            </a:r>
          </a:p>
          <a:p>
            <a:r>
              <a:rPr lang="en-US" sz="3600" dirty="0" smtClean="0"/>
              <a:t>}</a:t>
            </a:r>
          </a:p>
          <a:p>
            <a:r>
              <a:rPr lang="en-US" sz="3600" dirty="0" smtClean="0"/>
              <a:t>&lt;/style&gt;</a:t>
            </a:r>
            <a:endParaRPr lang="en-US" sz="3600" dirty="0"/>
          </a:p>
        </p:txBody>
      </p:sp>
    </p:spTree>
    <p:extLst>
      <p:ext uri="{BB962C8B-B14F-4D97-AF65-F5344CB8AC3E}">
        <p14:creationId xmlns:p14="http://schemas.microsoft.com/office/powerpoint/2010/main" val="7960968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6370" y="289848"/>
            <a:ext cx="6096000" cy="6186309"/>
          </a:xfrm>
          <a:prstGeom prst="rect">
            <a:avLst/>
          </a:prstGeom>
        </p:spPr>
        <p:txBody>
          <a:bodyPr>
            <a:spAutoFit/>
          </a:bodyPr>
          <a:lstStyle/>
          <a:p>
            <a:r>
              <a:rPr lang="en-US" sz="3600" dirty="0" smtClean="0"/>
              <a:t>&lt;style&gt;</a:t>
            </a:r>
          </a:p>
          <a:p>
            <a:r>
              <a:rPr lang="en-US" sz="3600" dirty="0" smtClean="0"/>
              <a:t>p {</a:t>
            </a:r>
          </a:p>
          <a:p>
            <a:r>
              <a:rPr lang="en-US" sz="3600" dirty="0" smtClean="0"/>
              <a:t>  display: none;</a:t>
            </a:r>
          </a:p>
          <a:p>
            <a:r>
              <a:rPr lang="en-US" sz="3600" dirty="0" smtClean="0"/>
              <a:t>  background-color: yellow;</a:t>
            </a:r>
          </a:p>
          <a:p>
            <a:r>
              <a:rPr lang="en-US" sz="3600" dirty="0" smtClean="0"/>
              <a:t>  padding: 20px;</a:t>
            </a:r>
          </a:p>
          <a:p>
            <a:r>
              <a:rPr lang="en-US" sz="3600" dirty="0" smtClean="0"/>
              <a:t>}</a:t>
            </a:r>
          </a:p>
          <a:p>
            <a:endParaRPr lang="en-US" sz="3600" dirty="0" smtClean="0"/>
          </a:p>
          <a:p>
            <a:r>
              <a:rPr lang="en-US" sz="3600" dirty="0" err="1" smtClean="0"/>
              <a:t>div:hover</a:t>
            </a:r>
            <a:r>
              <a:rPr lang="en-US" sz="3600" dirty="0" smtClean="0"/>
              <a:t> p {</a:t>
            </a:r>
          </a:p>
          <a:p>
            <a:r>
              <a:rPr lang="en-US" sz="3600" dirty="0" smtClean="0"/>
              <a:t>  display: block;</a:t>
            </a:r>
          </a:p>
          <a:p>
            <a:r>
              <a:rPr lang="en-US" sz="3600" dirty="0" smtClean="0"/>
              <a:t>}</a:t>
            </a:r>
          </a:p>
          <a:p>
            <a:r>
              <a:rPr lang="en-US" sz="3600" dirty="0" smtClean="0"/>
              <a:t>&lt;/style&gt;</a:t>
            </a:r>
            <a:endParaRPr lang="en-US" sz="3600" dirty="0"/>
          </a:p>
        </p:txBody>
      </p:sp>
    </p:spTree>
    <p:extLst>
      <p:ext uri="{BB962C8B-B14F-4D97-AF65-F5344CB8AC3E}">
        <p14:creationId xmlns:p14="http://schemas.microsoft.com/office/powerpoint/2010/main" val="10334544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2" y="487487"/>
            <a:ext cx="11382232" cy="646331"/>
          </a:xfrm>
          <a:prstGeom prst="rect">
            <a:avLst/>
          </a:prstGeom>
        </p:spPr>
        <p:txBody>
          <a:bodyPr wrap="square">
            <a:spAutoFit/>
          </a:bodyPr>
          <a:lstStyle/>
          <a:p>
            <a:pPr algn="ctr"/>
            <a:r>
              <a:rPr lang="en-US" sz="3600" b="1" dirty="0" smtClean="0">
                <a:solidFill>
                  <a:srgbClr val="0070C0"/>
                </a:solidFill>
              </a:rPr>
              <a:t>CSS Pseudo-elements</a:t>
            </a:r>
            <a:endParaRPr lang="en-US" sz="3600" b="1" dirty="0">
              <a:solidFill>
                <a:srgbClr val="0070C0"/>
              </a:solidFill>
            </a:endParaRPr>
          </a:p>
        </p:txBody>
      </p:sp>
      <p:sp>
        <p:nvSpPr>
          <p:cNvPr id="3" name="Rectangle 2"/>
          <p:cNvSpPr/>
          <p:nvPr/>
        </p:nvSpPr>
        <p:spPr>
          <a:xfrm>
            <a:off x="618698" y="1417052"/>
            <a:ext cx="10927307" cy="3539430"/>
          </a:xfrm>
          <a:prstGeom prst="rect">
            <a:avLst/>
          </a:prstGeom>
        </p:spPr>
        <p:txBody>
          <a:bodyPr wrap="square">
            <a:spAutoFit/>
          </a:bodyPr>
          <a:lstStyle/>
          <a:p>
            <a:r>
              <a:rPr lang="en-US" sz="3200" dirty="0" smtClean="0"/>
              <a:t>A CSS pseudo-element is used to style specified parts of an element.</a:t>
            </a:r>
          </a:p>
          <a:p>
            <a:endParaRPr lang="en-US" sz="3200" dirty="0" smtClean="0"/>
          </a:p>
          <a:p>
            <a:r>
              <a:rPr lang="en-US" sz="3200" dirty="0" smtClean="0"/>
              <a:t>For example, it can be used to:</a:t>
            </a:r>
          </a:p>
          <a:p>
            <a:endParaRPr lang="en-US" sz="3200" dirty="0" smtClean="0"/>
          </a:p>
          <a:p>
            <a:r>
              <a:rPr lang="en-US" sz="3200" dirty="0" smtClean="0"/>
              <a:t>Style the first letter, or line, of an element</a:t>
            </a:r>
          </a:p>
          <a:p>
            <a:r>
              <a:rPr lang="en-US" sz="3200" dirty="0" smtClean="0"/>
              <a:t>Insert content before, or after, the content of an element</a:t>
            </a:r>
            <a:endParaRPr lang="en-US" sz="3200" dirty="0"/>
          </a:p>
        </p:txBody>
      </p:sp>
    </p:spTree>
    <p:extLst>
      <p:ext uri="{BB962C8B-B14F-4D97-AF65-F5344CB8AC3E}">
        <p14:creationId xmlns:p14="http://schemas.microsoft.com/office/powerpoint/2010/main" val="1252786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40" y="251431"/>
            <a:ext cx="6096000" cy="1754326"/>
          </a:xfrm>
          <a:prstGeom prst="rect">
            <a:avLst/>
          </a:prstGeom>
        </p:spPr>
        <p:txBody>
          <a:bodyPr>
            <a:spAutoFit/>
          </a:bodyPr>
          <a:lstStyle/>
          <a:p>
            <a:r>
              <a:rPr lang="en-US" sz="3600" dirty="0" smtClean="0"/>
              <a:t>selector::pseudo-element {</a:t>
            </a:r>
          </a:p>
          <a:p>
            <a:r>
              <a:rPr lang="en-US" sz="3600" dirty="0" smtClean="0"/>
              <a:t>  </a:t>
            </a:r>
            <a:r>
              <a:rPr lang="en-US" sz="3600" dirty="0" err="1" smtClean="0"/>
              <a:t>property:value</a:t>
            </a:r>
            <a:r>
              <a:rPr lang="en-US" sz="3600" dirty="0" smtClean="0"/>
              <a:t>;</a:t>
            </a:r>
          </a:p>
          <a:p>
            <a:r>
              <a:rPr lang="en-US" sz="3600" dirty="0" smtClean="0"/>
              <a:t>}</a:t>
            </a:r>
            <a:endParaRPr lang="en-US" sz="3600" dirty="0"/>
          </a:p>
        </p:txBody>
      </p:sp>
      <p:sp>
        <p:nvSpPr>
          <p:cNvPr id="3" name="Rectangle 2"/>
          <p:cNvSpPr/>
          <p:nvPr/>
        </p:nvSpPr>
        <p:spPr>
          <a:xfrm>
            <a:off x="482221" y="2561893"/>
            <a:ext cx="6096000" cy="2062103"/>
          </a:xfrm>
          <a:prstGeom prst="rect">
            <a:avLst/>
          </a:prstGeom>
        </p:spPr>
        <p:txBody>
          <a:bodyPr>
            <a:spAutoFit/>
          </a:bodyPr>
          <a:lstStyle/>
          <a:p>
            <a:r>
              <a:rPr lang="en-US" sz="3200" dirty="0" smtClean="0"/>
              <a:t>p::first-line {</a:t>
            </a:r>
          </a:p>
          <a:p>
            <a:r>
              <a:rPr lang="en-US" sz="3200" dirty="0" smtClean="0"/>
              <a:t>  color: #ff0000;</a:t>
            </a:r>
          </a:p>
          <a:p>
            <a:r>
              <a:rPr lang="en-US" sz="3200" dirty="0" smtClean="0"/>
              <a:t>  font-variant: small-caps;</a:t>
            </a:r>
          </a:p>
          <a:p>
            <a:r>
              <a:rPr lang="en-US" sz="3200" dirty="0" smtClean="0"/>
              <a:t>}</a:t>
            </a:r>
            <a:endParaRPr lang="en-US" sz="3200" dirty="0"/>
          </a:p>
        </p:txBody>
      </p:sp>
      <p:sp>
        <p:nvSpPr>
          <p:cNvPr id="4" name="Rectangle 3"/>
          <p:cNvSpPr/>
          <p:nvPr/>
        </p:nvSpPr>
        <p:spPr>
          <a:xfrm>
            <a:off x="5722962" y="4623996"/>
            <a:ext cx="6096000" cy="2062103"/>
          </a:xfrm>
          <a:prstGeom prst="rect">
            <a:avLst/>
          </a:prstGeom>
        </p:spPr>
        <p:txBody>
          <a:bodyPr>
            <a:spAutoFit/>
          </a:bodyPr>
          <a:lstStyle/>
          <a:p>
            <a:r>
              <a:rPr lang="en-US" sz="3200" dirty="0" smtClean="0"/>
              <a:t>p::first-letter {</a:t>
            </a:r>
          </a:p>
          <a:p>
            <a:r>
              <a:rPr lang="en-US" sz="3200" dirty="0" smtClean="0"/>
              <a:t>  color: #ff0000;</a:t>
            </a:r>
          </a:p>
          <a:p>
            <a:r>
              <a:rPr lang="en-US" sz="3200" dirty="0" smtClean="0"/>
              <a:t>  font-size: xx-large;</a:t>
            </a:r>
          </a:p>
          <a:p>
            <a:r>
              <a:rPr lang="en-US" sz="3200" dirty="0" smtClean="0"/>
              <a:t>}</a:t>
            </a:r>
            <a:endParaRPr lang="en-US" sz="3200" dirty="0"/>
          </a:p>
        </p:txBody>
      </p:sp>
    </p:spTree>
    <p:extLst>
      <p:ext uri="{BB962C8B-B14F-4D97-AF65-F5344CB8AC3E}">
        <p14:creationId xmlns:p14="http://schemas.microsoft.com/office/powerpoint/2010/main" val="11765408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6690" y="1426655"/>
            <a:ext cx="8881709" cy="5078313"/>
          </a:xfrm>
          <a:prstGeom prst="rect">
            <a:avLst/>
          </a:prstGeom>
        </p:spPr>
        <p:txBody>
          <a:bodyPr wrap="square">
            <a:spAutoFit/>
          </a:bodyPr>
          <a:lstStyle/>
          <a:p>
            <a:r>
              <a:rPr lang="en-US" sz="3600" dirty="0" smtClean="0"/>
              <a:t>p::first-letter {</a:t>
            </a:r>
          </a:p>
          <a:p>
            <a:r>
              <a:rPr lang="en-US" sz="3600" dirty="0" smtClean="0"/>
              <a:t>  color: #ff0000;</a:t>
            </a:r>
          </a:p>
          <a:p>
            <a:r>
              <a:rPr lang="en-US" sz="3600" dirty="0" smtClean="0"/>
              <a:t>  font-size: xx-large;</a:t>
            </a:r>
          </a:p>
          <a:p>
            <a:r>
              <a:rPr lang="en-US" sz="3600" dirty="0" smtClean="0"/>
              <a:t>}</a:t>
            </a:r>
          </a:p>
          <a:p>
            <a:endParaRPr lang="en-US" sz="3600" dirty="0" smtClean="0"/>
          </a:p>
          <a:p>
            <a:r>
              <a:rPr lang="en-US" sz="3600" dirty="0" smtClean="0"/>
              <a:t>p::first-line {</a:t>
            </a:r>
          </a:p>
          <a:p>
            <a:r>
              <a:rPr lang="en-US" sz="3600" dirty="0" smtClean="0"/>
              <a:t>  color: #0000ff;</a:t>
            </a:r>
          </a:p>
          <a:p>
            <a:r>
              <a:rPr lang="en-US" sz="3600" dirty="0" smtClean="0"/>
              <a:t>  font-variant: small-caps;</a:t>
            </a:r>
          </a:p>
          <a:p>
            <a:r>
              <a:rPr lang="en-US" sz="3600" dirty="0" smtClean="0"/>
              <a:t>}</a:t>
            </a:r>
            <a:endParaRPr lang="en-US" sz="3600" dirty="0"/>
          </a:p>
        </p:txBody>
      </p:sp>
      <p:sp>
        <p:nvSpPr>
          <p:cNvPr id="3" name="Rectangle 2"/>
          <p:cNvSpPr/>
          <p:nvPr/>
        </p:nvSpPr>
        <p:spPr>
          <a:xfrm>
            <a:off x="2721036" y="514782"/>
            <a:ext cx="4674485" cy="584775"/>
          </a:xfrm>
          <a:prstGeom prst="rect">
            <a:avLst/>
          </a:prstGeom>
        </p:spPr>
        <p:txBody>
          <a:bodyPr wrap="none">
            <a:spAutoFit/>
          </a:bodyPr>
          <a:lstStyle/>
          <a:p>
            <a:r>
              <a:rPr lang="en-US" sz="3200" b="1" dirty="0" smtClean="0">
                <a:solidFill>
                  <a:srgbClr val="0070C0"/>
                </a:solidFill>
              </a:rPr>
              <a:t>Multiple Pseudo-elements</a:t>
            </a:r>
            <a:endParaRPr lang="en-US" sz="3200" b="1" dirty="0">
              <a:solidFill>
                <a:srgbClr val="0070C0"/>
              </a:solidFill>
            </a:endParaRPr>
          </a:p>
        </p:txBody>
      </p:sp>
    </p:spTree>
    <p:extLst>
      <p:ext uri="{BB962C8B-B14F-4D97-AF65-F5344CB8AC3E}">
        <p14:creationId xmlns:p14="http://schemas.microsoft.com/office/powerpoint/2010/main" val="23875639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176" y="770045"/>
            <a:ext cx="4280848" cy="1384995"/>
          </a:xfrm>
          <a:prstGeom prst="rect">
            <a:avLst/>
          </a:prstGeom>
        </p:spPr>
        <p:txBody>
          <a:bodyPr wrap="square">
            <a:spAutoFit/>
          </a:bodyPr>
          <a:lstStyle/>
          <a:p>
            <a:r>
              <a:rPr lang="en-US" sz="2800" dirty="0" smtClean="0"/>
              <a:t>h1::before {</a:t>
            </a:r>
          </a:p>
          <a:p>
            <a:r>
              <a:rPr lang="en-US" sz="2800" dirty="0" smtClean="0"/>
              <a:t>  content: </a:t>
            </a:r>
            <a:r>
              <a:rPr lang="en-US" sz="2800" dirty="0" err="1" smtClean="0"/>
              <a:t>url</a:t>
            </a:r>
            <a:r>
              <a:rPr lang="en-US" sz="2800" dirty="0" smtClean="0"/>
              <a:t>(smiley.gif);</a:t>
            </a:r>
          </a:p>
          <a:p>
            <a:r>
              <a:rPr lang="en-US" sz="2800" dirty="0" smtClean="0"/>
              <a:t>}</a:t>
            </a:r>
            <a:endParaRPr lang="en-US" sz="2800" dirty="0"/>
          </a:p>
        </p:txBody>
      </p:sp>
      <p:sp>
        <p:nvSpPr>
          <p:cNvPr id="3" name="Rectangle 2"/>
          <p:cNvSpPr/>
          <p:nvPr/>
        </p:nvSpPr>
        <p:spPr>
          <a:xfrm>
            <a:off x="7719685" y="770045"/>
            <a:ext cx="4099276" cy="1569660"/>
          </a:xfrm>
          <a:prstGeom prst="rect">
            <a:avLst/>
          </a:prstGeom>
        </p:spPr>
        <p:txBody>
          <a:bodyPr wrap="square">
            <a:spAutoFit/>
          </a:bodyPr>
          <a:lstStyle/>
          <a:p>
            <a:r>
              <a:rPr lang="en-US" sz="3200" dirty="0" smtClean="0"/>
              <a:t>insert some content before the content of an element.</a:t>
            </a:r>
            <a:endParaRPr lang="en-US" sz="3200" dirty="0"/>
          </a:p>
        </p:txBody>
      </p:sp>
      <p:sp>
        <p:nvSpPr>
          <p:cNvPr id="4" name="Right Arrow 3"/>
          <p:cNvSpPr/>
          <p:nvPr/>
        </p:nvSpPr>
        <p:spPr>
          <a:xfrm>
            <a:off x="5554639" y="1064525"/>
            <a:ext cx="1337480" cy="805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55176" y="2828365"/>
            <a:ext cx="4089779" cy="1384995"/>
          </a:xfrm>
          <a:prstGeom prst="rect">
            <a:avLst/>
          </a:prstGeom>
        </p:spPr>
        <p:txBody>
          <a:bodyPr wrap="square">
            <a:spAutoFit/>
          </a:bodyPr>
          <a:lstStyle/>
          <a:p>
            <a:r>
              <a:rPr lang="en-US" sz="2800" dirty="0" smtClean="0"/>
              <a:t>h1::after {</a:t>
            </a:r>
          </a:p>
          <a:p>
            <a:r>
              <a:rPr lang="en-US" sz="2800" dirty="0" smtClean="0"/>
              <a:t>  content: </a:t>
            </a:r>
            <a:r>
              <a:rPr lang="en-US" sz="2800" dirty="0" err="1" smtClean="0"/>
              <a:t>url</a:t>
            </a:r>
            <a:r>
              <a:rPr lang="en-US" sz="2800" dirty="0" smtClean="0"/>
              <a:t>(smiley.gif);</a:t>
            </a:r>
          </a:p>
          <a:p>
            <a:r>
              <a:rPr lang="en-US" sz="2800" dirty="0" smtClean="0"/>
              <a:t>}</a:t>
            </a:r>
            <a:endParaRPr lang="en-US" sz="2800" dirty="0"/>
          </a:p>
        </p:txBody>
      </p:sp>
      <p:sp>
        <p:nvSpPr>
          <p:cNvPr id="6" name="Rectangle 5"/>
          <p:cNvSpPr/>
          <p:nvPr/>
        </p:nvSpPr>
        <p:spPr>
          <a:xfrm>
            <a:off x="7719685" y="2828365"/>
            <a:ext cx="4208458" cy="1569660"/>
          </a:xfrm>
          <a:prstGeom prst="rect">
            <a:avLst/>
          </a:prstGeom>
        </p:spPr>
        <p:txBody>
          <a:bodyPr wrap="square">
            <a:spAutoFit/>
          </a:bodyPr>
          <a:lstStyle/>
          <a:p>
            <a:r>
              <a:rPr lang="en-US" sz="3200" dirty="0" smtClean="0"/>
              <a:t> insert some content after the content of an element.</a:t>
            </a:r>
            <a:endParaRPr lang="en-US" sz="3200" dirty="0"/>
          </a:p>
        </p:txBody>
      </p:sp>
      <p:sp>
        <p:nvSpPr>
          <p:cNvPr id="7" name="Right Arrow 6"/>
          <p:cNvSpPr/>
          <p:nvPr/>
        </p:nvSpPr>
        <p:spPr>
          <a:xfrm>
            <a:off x="5554639" y="3136492"/>
            <a:ext cx="1337480" cy="818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5175" y="4858139"/>
            <a:ext cx="4089779" cy="1815882"/>
          </a:xfrm>
          <a:prstGeom prst="rect">
            <a:avLst/>
          </a:prstGeom>
        </p:spPr>
        <p:txBody>
          <a:bodyPr wrap="square">
            <a:spAutoFit/>
          </a:bodyPr>
          <a:lstStyle/>
          <a:p>
            <a:r>
              <a:rPr lang="en-US" sz="2800" dirty="0" smtClean="0"/>
              <a:t>::selection {</a:t>
            </a:r>
          </a:p>
          <a:p>
            <a:r>
              <a:rPr lang="en-US" sz="2800" dirty="0" smtClean="0"/>
              <a:t>  color: red; </a:t>
            </a:r>
          </a:p>
          <a:p>
            <a:r>
              <a:rPr lang="en-US" sz="2800" dirty="0" smtClean="0"/>
              <a:t>  background: yellow;</a:t>
            </a:r>
          </a:p>
          <a:p>
            <a:r>
              <a:rPr lang="en-US" sz="2800" dirty="0" smtClean="0"/>
              <a:t>}</a:t>
            </a:r>
            <a:endParaRPr lang="en-US" sz="2800" dirty="0"/>
          </a:p>
        </p:txBody>
      </p:sp>
      <p:sp>
        <p:nvSpPr>
          <p:cNvPr id="9" name="Rectangle 8"/>
          <p:cNvSpPr/>
          <p:nvPr/>
        </p:nvSpPr>
        <p:spPr>
          <a:xfrm>
            <a:off x="7719685" y="5073582"/>
            <a:ext cx="3949151" cy="1569660"/>
          </a:xfrm>
          <a:prstGeom prst="rect">
            <a:avLst/>
          </a:prstGeom>
        </p:spPr>
        <p:txBody>
          <a:bodyPr wrap="square">
            <a:spAutoFit/>
          </a:bodyPr>
          <a:lstStyle/>
          <a:p>
            <a:r>
              <a:rPr lang="en-US" sz="3200" dirty="0" smtClean="0"/>
              <a:t>Highlight the portion of an element that is selected by a user.</a:t>
            </a:r>
            <a:endParaRPr lang="en-US" sz="3200" dirty="0"/>
          </a:p>
        </p:txBody>
      </p:sp>
      <p:sp>
        <p:nvSpPr>
          <p:cNvPr id="10" name="Right Arrow 9"/>
          <p:cNvSpPr/>
          <p:nvPr/>
        </p:nvSpPr>
        <p:spPr>
          <a:xfrm>
            <a:off x="5554639" y="5356647"/>
            <a:ext cx="1337480" cy="8188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91913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6399" y="446543"/>
            <a:ext cx="4813112" cy="584775"/>
          </a:xfrm>
          <a:prstGeom prst="rect">
            <a:avLst/>
          </a:prstGeom>
        </p:spPr>
        <p:txBody>
          <a:bodyPr wrap="none">
            <a:spAutoFit/>
          </a:bodyPr>
          <a:lstStyle/>
          <a:p>
            <a:r>
              <a:rPr lang="en-US" sz="3200" b="1" dirty="0" smtClean="0">
                <a:solidFill>
                  <a:srgbClr val="0070C0"/>
                </a:solidFill>
              </a:rPr>
              <a:t>CSS Opacity / Transparency</a:t>
            </a:r>
            <a:endParaRPr lang="en-US" sz="3200" b="1" dirty="0">
              <a:solidFill>
                <a:srgbClr val="0070C0"/>
              </a:solidFill>
            </a:endParaRPr>
          </a:p>
        </p:txBody>
      </p:sp>
      <p:sp>
        <p:nvSpPr>
          <p:cNvPr id="3" name="Rectangle 2"/>
          <p:cNvSpPr/>
          <p:nvPr/>
        </p:nvSpPr>
        <p:spPr>
          <a:xfrm>
            <a:off x="509516" y="1586889"/>
            <a:ext cx="6096000" cy="1815882"/>
          </a:xfrm>
          <a:prstGeom prst="rect">
            <a:avLst/>
          </a:prstGeom>
        </p:spPr>
        <p:txBody>
          <a:bodyPr>
            <a:spAutoFit/>
          </a:bodyPr>
          <a:lstStyle/>
          <a:p>
            <a:r>
              <a:rPr lang="en-US" sz="2800" dirty="0" err="1" smtClean="0"/>
              <a:t>img</a:t>
            </a:r>
            <a:r>
              <a:rPr lang="en-US" sz="2800" dirty="0" smtClean="0"/>
              <a:t> {</a:t>
            </a:r>
          </a:p>
          <a:p>
            <a:r>
              <a:rPr lang="en-US" sz="2800" dirty="0" smtClean="0"/>
              <a:t>  opacity: 0.5;</a:t>
            </a:r>
          </a:p>
          <a:p>
            <a:r>
              <a:rPr lang="en-US" sz="2800" dirty="0" smtClean="0"/>
              <a:t>  filter: alpha(opacity=50);</a:t>
            </a:r>
          </a:p>
          <a:p>
            <a:r>
              <a:rPr lang="en-US" sz="2800" dirty="0" smtClean="0"/>
              <a:t>}</a:t>
            </a:r>
            <a:endParaRPr lang="en-US" sz="2800" dirty="0"/>
          </a:p>
        </p:txBody>
      </p:sp>
      <p:sp>
        <p:nvSpPr>
          <p:cNvPr id="4" name="Rectangle 3"/>
          <p:cNvSpPr/>
          <p:nvPr/>
        </p:nvSpPr>
        <p:spPr>
          <a:xfrm>
            <a:off x="5204345" y="2096461"/>
            <a:ext cx="6096000" cy="4154984"/>
          </a:xfrm>
          <a:prstGeom prst="rect">
            <a:avLst/>
          </a:prstGeom>
        </p:spPr>
        <p:txBody>
          <a:bodyPr>
            <a:spAutoFit/>
          </a:bodyPr>
          <a:lstStyle/>
          <a:p>
            <a:r>
              <a:rPr lang="en-US" sz="2400" dirty="0" err="1" smtClean="0"/>
              <a:t>img</a:t>
            </a:r>
            <a:r>
              <a:rPr lang="en-US" sz="2400" dirty="0" smtClean="0"/>
              <a:t> {</a:t>
            </a:r>
          </a:p>
          <a:p>
            <a:r>
              <a:rPr lang="en-US" sz="2400" dirty="0" smtClean="0"/>
              <a:t>  opacity: 0.5;</a:t>
            </a:r>
          </a:p>
          <a:p>
            <a:r>
              <a:rPr lang="en-US" sz="2400" dirty="0" smtClean="0"/>
              <a:t>  filter: alpha(opacity=50); /* For IE8 and earlier */</a:t>
            </a:r>
          </a:p>
          <a:p>
            <a:r>
              <a:rPr lang="en-US" sz="2400" dirty="0" smtClean="0"/>
              <a:t>}</a:t>
            </a:r>
          </a:p>
          <a:p>
            <a:endParaRPr lang="en-US" sz="2400" dirty="0" smtClean="0"/>
          </a:p>
          <a:p>
            <a:r>
              <a:rPr lang="en-US" sz="2400" dirty="0" err="1" smtClean="0"/>
              <a:t>img:hover</a:t>
            </a:r>
            <a:r>
              <a:rPr lang="en-US" sz="2400" dirty="0" smtClean="0"/>
              <a:t> {</a:t>
            </a:r>
          </a:p>
          <a:p>
            <a:r>
              <a:rPr lang="en-US" sz="2400" dirty="0" smtClean="0"/>
              <a:t>  opacity: 1.0;</a:t>
            </a:r>
          </a:p>
          <a:p>
            <a:r>
              <a:rPr lang="en-US" sz="2400" dirty="0" smtClean="0"/>
              <a:t>  filter: alpha(opacity=100); /* For IE8 and earlier */</a:t>
            </a:r>
          </a:p>
          <a:p>
            <a:r>
              <a:rPr lang="en-US" sz="2400" dirty="0" smtClean="0"/>
              <a:t>}</a:t>
            </a:r>
            <a:endParaRPr lang="en-US" sz="2400" dirty="0"/>
          </a:p>
        </p:txBody>
      </p:sp>
    </p:spTree>
    <p:extLst>
      <p:ext uri="{BB962C8B-B14F-4D97-AF65-F5344CB8AC3E}">
        <p14:creationId xmlns:p14="http://schemas.microsoft.com/office/powerpoint/2010/main" val="35658829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502" y="208466"/>
            <a:ext cx="11609697" cy="1138773"/>
          </a:xfrm>
          <a:prstGeom prst="rect">
            <a:avLst/>
          </a:prstGeom>
        </p:spPr>
        <p:txBody>
          <a:bodyPr wrap="square">
            <a:spAutoFit/>
          </a:bodyPr>
          <a:lstStyle/>
          <a:p>
            <a:pPr algn="ctr"/>
            <a:r>
              <a:rPr lang="en-US" sz="3200" b="1" dirty="0" smtClean="0">
                <a:solidFill>
                  <a:srgbClr val="0070C0"/>
                </a:solidFill>
              </a:rPr>
              <a:t>Transparent Box</a:t>
            </a:r>
          </a:p>
          <a:p>
            <a:r>
              <a:rPr lang="en-US" dirty="0" smtClean="0"/>
              <a:t>When using the opacity property to add transparency to the background of an element, all of its child elements inherit the same transparency. </a:t>
            </a:r>
            <a:endParaRPr lang="en-US" dirty="0"/>
          </a:p>
        </p:txBody>
      </p:sp>
      <p:sp>
        <p:nvSpPr>
          <p:cNvPr id="3" name="Rectangle 2"/>
          <p:cNvSpPr/>
          <p:nvPr/>
        </p:nvSpPr>
        <p:spPr>
          <a:xfrm>
            <a:off x="509516" y="1620757"/>
            <a:ext cx="7365242" cy="5262979"/>
          </a:xfrm>
          <a:prstGeom prst="rect">
            <a:avLst/>
          </a:prstGeom>
        </p:spPr>
        <p:txBody>
          <a:bodyPr wrap="square">
            <a:spAutoFit/>
          </a:bodyPr>
          <a:lstStyle/>
          <a:p>
            <a:r>
              <a:rPr lang="en-US" sz="2800" dirty="0" smtClean="0"/>
              <a:t>&lt;style&gt;</a:t>
            </a:r>
          </a:p>
          <a:p>
            <a:r>
              <a:rPr lang="en-US" sz="2800" dirty="0" smtClean="0"/>
              <a:t>div {</a:t>
            </a:r>
          </a:p>
          <a:p>
            <a:r>
              <a:rPr lang="en-US" sz="2800" dirty="0" smtClean="0"/>
              <a:t>  background-color: #4CAF50;</a:t>
            </a:r>
          </a:p>
          <a:p>
            <a:r>
              <a:rPr lang="en-US" sz="2800" dirty="0" smtClean="0"/>
              <a:t>  padding: 10px;</a:t>
            </a:r>
          </a:p>
          <a:p>
            <a:r>
              <a:rPr lang="en-US" sz="2800" dirty="0" smtClean="0"/>
              <a:t>}</a:t>
            </a:r>
          </a:p>
          <a:p>
            <a:endParaRPr lang="en-US" sz="2800" dirty="0" smtClean="0"/>
          </a:p>
          <a:p>
            <a:r>
              <a:rPr lang="en-US" sz="2800" dirty="0" err="1" smtClean="0"/>
              <a:t>div.first</a:t>
            </a:r>
            <a:r>
              <a:rPr lang="en-US" sz="2800" dirty="0" smtClean="0"/>
              <a:t> {</a:t>
            </a:r>
          </a:p>
          <a:p>
            <a:r>
              <a:rPr lang="en-US" sz="2800" dirty="0" smtClean="0"/>
              <a:t>  opacity: 0.1;</a:t>
            </a:r>
          </a:p>
          <a:p>
            <a:r>
              <a:rPr lang="en-US" sz="2800" dirty="0" smtClean="0"/>
              <a:t>  filter: alpha(opacity=10); /* For IE8 and earlier */</a:t>
            </a:r>
          </a:p>
          <a:p>
            <a:r>
              <a:rPr lang="en-US" sz="2800" dirty="0" smtClean="0"/>
              <a:t>}</a:t>
            </a:r>
          </a:p>
          <a:p>
            <a:endParaRPr lang="en-US" sz="2800" dirty="0" smtClean="0"/>
          </a:p>
        </p:txBody>
      </p:sp>
    </p:spTree>
    <p:extLst>
      <p:ext uri="{BB962C8B-B14F-4D97-AF65-F5344CB8AC3E}">
        <p14:creationId xmlns:p14="http://schemas.microsoft.com/office/powerpoint/2010/main" val="181346881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221" y="141743"/>
            <a:ext cx="4581100" cy="3539430"/>
          </a:xfrm>
          <a:prstGeom prst="rect">
            <a:avLst/>
          </a:prstGeom>
        </p:spPr>
        <p:txBody>
          <a:bodyPr wrap="square">
            <a:spAutoFit/>
          </a:bodyPr>
          <a:lstStyle/>
          <a:p>
            <a:r>
              <a:rPr lang="en-US" sz="2800" dirty="0" err="1" smtClean="0"/>
              <a:t>div.second</a:t>
            </a:r>
            <a:r>
              <a:rPr lang="en-US" sz="2800" dirty="0" smtClean="0"/>
              <a:t> {</a:t>
            </a:r>
          </a:p>
          <a:p>
            <a:r>
              <a:rPr lang="en-US" sz="2800" dirty="0" smtClean="0"/>
              <a:t>  opacity: 0.3;</a:t>
            </a:r>
          </a:p>
          <a:p>
            <a:r>
              <a:rPr lang="en-US" sz="2800" dirty="0" smtClean="0"/>
              <a:t>  filter: alpha(opacity=30);}</a:t>
            </a:r>
          </a:p>
          <a:p>
            <a:endParaRPr lang="en-US" sz="2800" dirty="0" smtClean="0"/>
          </a:p>
          <a:p>
            <a:r>
              <a:rPr lang="en-US" sz="2800" dirty="0" err="1" smtClean="0"/>
              <a:t>div.third</a:t>
            </a:r>
            <a:r>
              <a:rPr lang="en-US" sz="2800" dirty="0" smtClean="0"/>
              <a:t> {</a:t>
            </a:r>
          </a:p>
          <a:p>
            <a:r>
              <a:rPr lang="en-US" sz="2800" dirty="0" smtClean="0"/>
              <a:t>  opacity: 0.6;</a:t>
            </a:r>
          </a:p>
          <a:p>
            <a:r>
              <a:rPr lang="en-US" sz="2800" dirty="0" smtClean="0"/>
              <a:t>  filter: alpha(opacity=60);}</a:t>
            </a:r>
          </a:p>
          <a:p>
            <a:r>
              <a:rPr lang="en-US" sz="2800" dirty="0" smtClean="0"/>
              <a:t>&lt;/style&gt;</a:t>
            </a:r>
            <a:endParaRPr lang="en-US" sz="2800" dirty="0"/>
          </a:p>
        </p:txBody>
      </p:sp>
      <p:sp>
        <p:nvSpPr>
          <p:cNvPr id="3" name="Rectangle 2"/>
          <p:cNvSpPr/>
          <p:nvPr/>
        </p:nvSpPr>
        <p:spPr>
          <a:xfrm>
            <a:off x="3753134" y="4698579"/>
            <a:ext cx="7911154" cy="1815882"/>
          </a:xfrm>
          <a:prstGeom prst="rect">
            <a:avLst/>
          </a:prstGeom>
        </p:spPr>
        <p:txBody>
          <a:bodyPr wrap="square">
            <a:spAutoFit/>
          </a:bodyPr>
          <a:lstStyle/>
          <a:p>
            <a:r>
              <a:rPr lang="en-US" sz="2800" dirty="0" smtClean="0"/>
              <a:t>&lt;div class="first"&gt;&lt;p&gt;opacity 0.1&lt;/p&gt;&lt;/div&gt;</a:t>
            </a:r>
          </a:p>
          <a:p>
            <a:r>
              <a:rPr lang="en-US" sz="2800" dirty="0" smtClean="0"/>
              <a:t>&lt;div class="second"&gt;&lt;p&gt;opacity 0.3&lt;/p&gt;&lt;/div&gt;</a:t>
            </a:r>
          </a:p>
          <a:p>
            <a:r>
              <a:rPr lang="en-US" sz="2800" dirty="0" smtClean="0"/>
              <a:t>&lt;div class="third"&gt;&lt;p&gt;opacity 0.6&lt;/p&gt;&lt;/div&gt;</a:t>
            </a:r>
          </a:p>
          <a:p>
            <a:r>
              <a:rPr lang="en-US" sz="2800" dirty="0" smtClean="0"/>
              <a:t>&lt;div&gt;&lt;p&gt;opacity 1 (default)&lt;/p&gt;&lt;/div&gt;</a:t>
            </a:r>
            <a:endParaRPr lang="en-US" sz="2800" dirty="0"/>
          </a:p>
        </p:txBody>
      </p:sp>
    </p:spTree>
    <p:extLst>
      <p:ext uri="{BB962C8B-B14F-4D97-AF65-F5344CB8AC3E}">
        <p14:creationId xmlns:p14="http://schemas.microsoft.com/office/powerpoint/2010/main" val="2505776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7671" y="313900"/>
            <a:ext cx="11341289" cy="5693866"/>
          </a:xfrm>
          <a:prstGeom prst="rect">
            <a:avLst/>
          </a:prstGeom>
        </p:spPr>
        <p:txBody>
          <a:bodyPr wrap="square">
            <a:spAutoFit/>
          </a:bodyPr>
          <a:lstStyle/>
          <a:p>
            <a:r>
              <a:rPr lang="en-US" sz="2800" dirty="0" smtClean="0"/>
              <a:t>The ID Selectors</a:t>
            </a:r>
          </a:p>
          <a:p>
            <a:endParaRPr lang="en-US" sz="2800" dirty="0" smtClean="0"/>
          </a:p>
          <a:p>
            <a:r>
              <a:rPr lang="en-US" sz="2800" dirty="0" smtClean="0"/>
              <a:t>You can define style rules based on the id attribute of the elements. All the elements having that id will be formatted according to the defined rule.</a:t>
            </a:r>
          </a:p>
          <a:p>
            <a:endParaRPr lang="en-US" sz="2800" dirty="0"/>
          </a:p>
          <a:p>
            <a:r>
              <a:rPr lang="en-US" sz="2800" dirty="0" smtClean="0"/>
              <a:t>#black {</a:t>
            </a:r>
          </a:p>
          <a:p>
            <a:r>
              <a:rPr lang="en-US" sz="2800" dirty="0" smtClean="0"/>
              <a:t>   color: #000000; </a:t>
            </a:r>
          </a:p>
          <a:p>
            <a:r>
              <a:rPr lang="en-US" sz="2800" dirty="0" smtClean="0"/>
              <a:t>}</a:t>
            </a:r>
          </a:p>
          <a:p>
            <a:endParaRPr lang="en-US" sz="2800" dirty="0" smtClean="0"/>
          </a:p>
          <a:p>
            <a:r>
              <a:rPr lang="en-US" sz="2800" b="1" dirty="0" smtClean="0">
                <a:solidFill>
                  <a:srgbClr val="FF0000"/>
                </a:solidFill>
              </a:rPr>
              <a:t>h1#black {</a:t>
            </a:r>
          </a:p>
          <a:p>
            <a:r>
              <a:rPr lang="en-US" sz="2800" b="1" dirty="0" smtClean="0">
                <a:solidFill>
                  <a:srgbClr val="FF0000"/>
                </a:solidFill>
              </a:rPr>
              <a:t>   color: #000000; </a:t>
            </a:r>
          </a:p>
          <a:p>
            <a:r>
              <a:rPr lang="en-US" sz="2800" b="1" dirty="0" smtClean="0">
                <a:solidFill>
                  <a:srgbClr val="FF0000"/>
                </a:solidFill>
              </a:rPr>
              <a:t>}</a:t>
            </a:r>
            <a:endParaRPr lang="en-US" sz="2800" b="1" dirty="0">
              <a:solidFill>
                <a:srgbClr val="FF0000"/>
              </a:solidFill>
            </a:endParaRPr>
          </a:p>
          <a:p>
            <a:endParaRPr lang="en-US" sz="2800" dirty="0"/>
          </a:p>
        </p:txBody>
      </p:sp>
    </p:spTree>
    <p:extLst>
      <p:ext uri="{BB962C8B-B14F-4D97-AF65-F5344CB8AC3E}">
        <p14:creationId xmlns:p14="http://schemas.microsoft.com/office/powerpoint/2010/main" val="40588245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8440" y="117693"/>
            <a:ext cx="7365243" cy="6740307"/>
          </a:xfrm>
          <a:prstGeom prst="rect">
            <a:avLst/>
          </a:prstGeom>
        </p:spPr>
        <p:txBody>
          <a:bodyPr wrap="square">
            <a:spAutoFit/>
          </a:bodyPr>
          <a:lstStyle/>
          <a:p>
            <a:r>
              <a:rPr lang="en-US" sz="2400" dirty="0" smtClean="0"/>
              <a:t>&lt;style&gt;</a:t>
            </a:r>
          </a:p>
          <a:p>
            <a:r>
              <a:rPr lang="en-US" sz="2400" dirty="0" smtClean="0"/>
              <a:t>div {</a:t>
            </a:r>
          </a:p>
          <a:p>
            <a:r>
              <a:rPr lang="en-US" sz="2400" dirty="0" smtClean="0"/>
              <a:t>  background: </a:t>
            </a:r>
            <a:r>
              <a:rPr lang="en-US" sz="2400" dirty="0" err="1" smtClean="0"/>
              <a:t>rgb</a:t>
            </a:r>
            <a:r>
              <a:rPr lang="en-US" sz="2400" dirty="0" smtClean="0"/>
              <a:t>(76, 175, 80);</a:t>
            </a:r>
          </a:p>
          <a:p>
            <a:r>
              <a:rPr lang="en-US" sz="2400" dirty="0" smtClean="0"/>
              <a:t>  padding: 10px;</a:t>
            </a:r>
          </a:p>
          <a:p>
            <a:r>
              <a:rPr lang="en-US" sz="2400" dirty="0" smtClean="0"/>
              <a:t>}</a:t>
            </a:r>
          </a:p>
          <a:p>
            <a:endParaRPr lang="en-US" sz="2400" dirty="0" smtClean="0"/>
          </a:p>
          <a:p>
            <a:r>
              <a:rPr lang="en-US" sz="2400" dirty="0" err="1" smtClean="0"/>
              <a:t>div.first</a:t>
            </a:r>
            <a:r>
              <a:rPr lang="en-US" sz="2400" dirty="0" smtClean="0"/>
              <a:t> {</a:t>
            </a:r>
          </a:p>
          <a:p>
            <a:r>
              <a:rPr lang="en-US" sz="2400" dirty="0" smtClean="0"/>
              <a:t>  background: </a:t>
            </a:r>
            <a:r>
              <a:rPr lang="en-US" sz="2400" dirty="0" err="1" smtClean="0"/>
              <a:t>rgba</a:t>
            </a:r>
            <a:r>
              <a:rPr lang="en-US" sz="2400" dirty="0" smtClean="0"/>
              <a:t>(76, 175, 80, 0.1);</a:t>
            </a:r>
          </a:p>
          <a:p>
            <a:r>
              <a:rPr lang="en-US" sz="2400" dirty="0" smtClean="0"/>
              <a:t>}</a:t>
            </a:r>
          </a:p>
          <a:p>
            <a:endParaRPr lang="en-US" sz="2400" dirty="0" smtClean="0"/>
          </a:p>
          <a:p>
            <a:r>
              <a:rPr lang="en-US" sz="2400" dirty="0" err="1" smtClean="0"/>
              <a:t>div.second</a:t>
            </a:r>
            <a:r>
              <a:rPr lang="en-US" sz="2400" dirty="0" smtClean="0"/>
              <a:t> {</a:t>
            </a:r>
          </a:p>
          <a:p>
            <a:r>
              <a:rPr lang="en-US" sz="2400" dirty="0" smtClean="0"/>
              <a:t>  background: </a:t>
            </a:r>
            <a:r>
              <a:rPr lang="en-US" sz="2400" dirty="0" err="1" smtClean="0"/>
              <a:t>rgba</a:t>
            </a:r>
            <a:r>
              <a:rPr lang="en-US" sz="2400" dirty="0" smtClean="0"/>
              <a:t>(76, 175, 80, 0.3);</a:t>
            </a:r>
          </a:p>
          <a:p>
            <a:r>
              <a:rPr lang="en-US" sz="2400" dirty="0" smtClean="0"/>
              <a:t>}</a:t>
            </a:r>
          </a:p>
          <a:p>
            <a:endParaRPr lang="en-US" sz="2400" dirty="0" smtClean="0"/>
          </a:p>
          <a:p>
            <a:r>
              <a:rPr lang="en-US" sz="2400" dirty="0" err="1" smtClean="0"/>
              <a:t>div.third</a:t>
            </a:r>
            <a:r>
              <a:rPr lang="en-US" sz="2400" dirty="0" smtClean="0"/>
              <a:t> {</a:t>
            </a:r>
          </a:p>
          <a:p>
            <a:r>
              <a:rPr lang="en-US" sz="2400" dirty="0" smtClean="0"/>
              <a:t>  background: </a:t>
            </a:r>
            <a:r>
              <a:rPr lang="en-US" sz="2400" dirty="0" err="1" smtClean="0"/>
              <a:t>rgba</a:t>
            </a:r>
            <a:r>
              <a:rPr lang="en-US" sz="2400" dirty="0" smtClean="0"/>
              <a:t>(76, 175, 80, 0.6);</a:t>
            </a:r>
          </a:p>
          <a:p>
            <a:r>
              <a:rPr lang="en-US" sz="2400" dirty="0" smtClean="0"/>
              <a:t>}</a:t>
            </a:r>
          </a:p>
          <a:p>
            <a:r>
              <a:rPr lang="en-US" sz="2400" dirty="0" smtClean="0"/>
              <a:t>&lt;/style&gt;</a:t>
            </a:r>
            <a:endParaRPr lang="en-US" sz="2400" dirty="0"/>
          </a:p>
        </p:txBody>
      </p:sp>
    </p:spTree>
    <p:extLst>
      <p:ext uri="{BB962C8B-B14F-4D97-AF65-F5344CB8AC3E}">
        <p14:creationId xmlns:p14="http://schemas.microsoft.com/office/powerpoint/2010/main" val="31332123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9208" y="2292000"/>
            <a:ext cx="10826428" cy="2348239"/>
          </a:xfrm>
          <a:prstGeom prst="rect">
            <a:avLst/>
          </a:prstGeom>
        </p:spPr>
      </p:pic>
      <p:sp>
        <p:nvSpPr>
          <p:cNvPr id="3" name="TextBox 2"/>
          <p:cNvSpPr txBox="1"/>
          <p:nvPr/>
        </p:nvSpPr>
        <p:spPr>
          <a:xfrm>
            <a:off x="689208" y="477672"/>
            <a:ext cx="8993875" cy="769441"/>
          </a:xfrm>
          <a:prstGeom prst="rect">
            <a:avLst/>
          </a:prstGeom>
          <a:noFill/>
        </p:spPr>
        <p:txBody>
          <a:bodyPr wrap="square" rtlCol="0">
            <a:spAutoFit/>
          </a:bodyPr>
          <a:lstStyle/>
          <a:p>
            <a:r>
              <a:rPr lang="en-US" sz="3200" dirty="0" smtClean="0"/>
              <a:t>Task 2:  Create a similar </a:t>
            </a:r>
            <a:r>
              <a:rPr lang="en-US" sz="4400" dirty="0" smtClean="0">
                <a:solidFill>
                  <a:srgbClr val="FF0000"/>
                </a:solidFill>
              </a:rPr>
              <a:t>div </a:t>
            </a:r>
            <a:r>
              <a:rPr lang="en-US" sz="3200" dirty="0" smtClean="0"/>
              <a:t>in your web page</a:t>
            </a:r>
            <a:endParaRPr lang="en-US" sz="3200" dirty="0"/>
          </a:p>
        </p:txBody>
      </p:sp>
    </p:spTree>
    <p:extLst>
      <p:ext uri="{BB962C8B-B14F-4D97-AF65-F5344CB8AC3E}">
        <p14:creationId xmlns:p14="http://schemas.microsoft.com/office/powerpoint/2010/main" val="271834864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540" y="253454"/>
            <a:ext cx="6096000" cy="5909310"/>
          </a:xfrm>
          <a:prstGeom prst="rect">
            <a:avLst/>
          </a:prstGeom>
        </p:spPr>
        <p:txBody>
          <a:bodyPr>
            <a:spAutoFit/>
          </a:bodyPr>
          <a:lstStyle/>
          <a:p>
            <a:r>
              <a:rPr lang="en-US" dirty="0" smtClean="0"/>
              <a:t>&lt;style&gt;</a:t>
            </a:r>
          </a:p>
          <a:p>
            <a:r>
              <a:rPr lang="en-US" dirty="0" err="1" smtClean="0"/>
              <a:t>div.background</a:t>
            </a:r>
            <a:r>
              <a:rPr lang="en-US" dirty="0" smtClean="0"/>
              <a:t> {</a:t>
            </a:r>
          </a:p>
          <a:p>
            <a:r>
              <a:rPr lang="en-US" dirty="0" smtClean="0"/>
              <a:t>  background: </a:t>
            </a:r>
            <a:r>
              <a:rPr lang="en-US" dirty="0" err="1" smtClean="0"/>
              <a:t>url</a:t>
            </a:r>
            <a:r>
              <a:rPr lang="en-US" dirty="0" smtClean="0"/>
              <a:t>(klematis.jpg) repeat;</a:t>
            </a:r>
          </a:p>
          <a:p>
            <a:r>
              <a:rPr lang="en-US" dirty="0" smtClean="0"/>
              <a:t>  border: 2px solid black;</a:t>
            </a:r>
          </a:p>
          <a:p>
            <a:r>
              <a:rPr lang="en-US" dirty="0" smtClean="0"/>
              <a:t>}</a:t>
            </a:r>
          </a:p>
          <a:p>
            <a:endParaRPr lang="en-US" dirty="0" smtClean="0"/>
          </a:p>
          <a:p>
            <a:r>
              <a:rPr lang="en-US" dirty="0" err="1" smtClean="0"/>
              <a:t>div.transbox</a:t>
            </a:r>
            <a:r>
              <a:rPr lang="en-US" dirty="0" smtClean="0"/>
              <a:t> {</a:t>
            </a:r>
          </a:p>
          <a:p>
            <a:r>
              <a:rPr lang="en-US" dirty="0" smtClean="0"/>
              <a:t>  margin: 30px;</a:t>
            </a:r>
          </a:p>
          <a:p>
            <a:r>
              <a:rPr lang="en-US" dirty="0" smtClean="0"/>
              <a:t>  background-color: #</a:t>
            </a:r>
            <a:r>
              <a:rPr lang="en-US" dirty="0" err="1" smtClean="0"/>
              <a:t>ffffff</a:t>
            </a:r>
            <a:r>
              <a:rPr lang="en-US" dirty="0" smtClean="0"/>
              <a:t>;</a:t>
            </a:r>
          </a:p>
          <a:p>
            <a:r>
              <a:rPr lang="en-US" dirty="0" smtClean="0"/>
              <a:t>  border: 1px solid black;</a:t>
            </a:r>
          </a:p>
          <a:p>
            <a:r>
              <a:rPr lang="en-US" dirty="0" smtClean="0"/>
              <a:t>  opacity: 0.6;</a:t>
            </a:r>
          </a:p>
          <a:p>
            <a:r>
              <a:rPr lang="en-US" dirty="0" smtClean="0"/>
              <a:t>  filter: alpha(opacity=60); /* For IE8 and earlier */</a:t>
            </a:r>
          </a:p>
          <a:p>
            <a:r>
              <a:rPr lang="en-US" dirty="0" smtClean="0"/>
              <a:t>}</a:t>
            </a:r>
          </a:p>
          <a:p>
            <a:endParaRPr lang="en-US" dirty="0" smtClean="0"/>
          </a:p>
          <a:p>
            <a:r>
              <a:rPr lang="en-US" dirty="0" err="1" smtClean="0"/>
              <a:t>div.transbox</a:t>
            </a:r>
            <a:r>
              <a:rPr lang="en-US" dirty="0" smtClean="0"/>
              <a:t> p {</a:t>
            </a:r>
          </a:p>
          <a:p>
            <a:r>
              <a:rPr lang="en-US" dirty="0" smtClean="0"/>
              <a:t>  margin: 5%;</a:t>
            </a:r>
          </a:p>
          <a:p>
            <a:r>
              <a:rPr lang="en-US" dirty="0" smtClean="0"/>
              <a:t>  font-weight: bold;</a:t>
            </a:r>
          </a:p>
          <a:p>
            <a:r>
              <a:rPr lang="en-US" dirty="0" smtClean="0"/>
              <a:t>  color: #000000;</a:t>
            </a:r>
          </a:p>
          <a:p>
            <a:r>
              <a:rPr lang="en-US" dirty="0" smtClean="0"/>
              <a:t>}</a:t>
            </a:r>
          </a:p>
          <a:p>
            <a:r>
              <a:rPr lang="en-US" dirty="0" smtClean="0"/>
              <a:t>&lt;/style&gt;</a:t>
            </a:r>
          </a:p>
          <a:p>
            <a:r>
              <a:rPr lang="en-US" dirty="0" smtClean="0"/>
              <a:t>&lt;/head&gt;</a:t>
            </a:r>
          </a:p>
        </p:txBody>
      </p:sp>
      <p:sp>
        <p:nvSpPr>
          <p:cNvPr id="3" name="Rectangle 2"/>
          <p:cNvSpPr/>
          <p:nvPr/>
        </p:nvSpPr>
        <p:spPr>
          <a:xfrm>
            <a:off x="6136943" y="650754"/>
            <a:ext cx="6096000" cy="2308324"/>
          </a:xfrm>
          <a:prstGeom prst="rect">
            <a:avLst/>
          </a:prstGeom>
        </p:spPr>
        <p:txBody>
          <a:bodyPr>
            <a:spAutoFit/>
          </a:bodyPr>
          <a:lstStyle/>
          <a:p>
            <a:r>
              <a:rPr lang="en-US" dirty="0" smtClean="0"/>
              <a:t>&lt;body&gt;</a:t>
            </a:r>
          </a:p>
          <a:p>
            <a:endParaRPr lang="en-US" dirty="0" smtClean="0"/>
          </a:p>
          <a:p>
            <a:r>
              <a:rPr lang="en-US" dirty="0" smtClean="0"/>
              <a:t>&lt;div class="background"&gt;</a:t>
            </a:r>
          </a:p>
          <a:p>
            <a:r>
              <a:rPr lang="en-US" dirty="0" smtClean="0"/>
              <a:t>  &lt;div class="</a:t>
            </a:r>
            <a:r>
              <a:rPr lang="en-US" dirty="0" err="1" smtClean="0"/>
              <a:t>transbox</a:t>
            </a:r>
            <a:r>
              <a:rPr lang="en-US" dirty="0" smtClean="0"/>
              <a:t>"&gt;</a:t>
            </a:r>
          </a:p>
          <a:p>
            <a:r>
              <a:rPr lang="en-US" dirty="0" smtClean="0"/>
              <a:t>    &lt;p&gt;This is some text that is placed in the transparent box.&lt;/p&gt;</a:t>
            </a:r>
          </a:p>
          <a:p>
            <a:r>
              <a:rPr lang="en-US" dirty="0" smtClean="0"/>
              <a:t>  &lt;/div&gt;</a:t>
            </a:r>
          </a:p>
          <a:p>
            <a:r>
              <a:rPr lang="en-US" dirty="0" smtClean="0"/>
              <a:t>&lt;/div&gt;</a:t>
            </a:r>
            <a:endParaRPr lang="en-US" dirty="0"/>
          </a:p>
        </p:txBody>
      </p:sp>
    </p:spTree>
    <p:extLst>
      <p:ext uri="{BB962C8B-B14F-4D97-AF65-F5344CB8AC3E}">
        <p14:creationId xmlns:p14="http://schemas.microsoft.com/office/powerpoint/2010/main" val="3311539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173588"/>
            <a:ext cx="11163868" cy="523220"/>
          </a:xfrm>
          <a:prstGeom prst="rect">
            <a:avLst/>
          </a:prstGeom>
        </p:spPr>
        <p:txBody>
          <a:bodyPr wrap="square">
            <a:spAutoFit/>
          </a:bodyPr>
          <a:lstStyle/>
          <a:p>
            <a:pPr algn="ctr"/>
            <a:r>
              <a:rPr lang="en-US" sz="2800" b="1" dirty="0">
                <a:solidFill>
                  <a:srgbClr val="0070C0"/>
                </a:solidFill>
              </a:rPr>
              <a:t>CSS Navigation Bar</a:t>
            </a:r>
          </a:p>
        </p:txBody>
      </p:sp>
      <p:pic>
        <p:nvPicPr>
          <p:cNvPr id="3" name="Picture 2"/>
          <p:cNvPicPr>
            <a:picLocks noChangeAspect="1"/>
          </p:cNvPicPr>
          <p:nvPr/>
        </p:nvPicPr>
        <p:blipFill>
          <a:blip r:embed="rId2"/>
          <a:stretch>
            <a:fillRect/>
          </a:stretch>
        </p:blipFill>
        <p:spPr>
          <a:xfrm>
            <a:off x="367972" y="1380669"/>
            <a:ext cx="11414653" cy="2577182"/>
          </a:xfrm>
          <a:prstGeom prst="rect">
            <a:avLst/>
          </a:prstGeom>
        </p:spPr>
      </p:pic>
    </p:spTree>
    <p:extLst>
      <p:ext uri="{BB962C8B-B14F-4D97-AF65-F5344CB8AC3E}">
        <p14:creationId xmlns:p14="http://schemas.microsoft.com/office/powerpoint/2010/main" val="38924671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415" y="600207"/>
            <a:ext cx="6096000" cy="2308324"/>
          </a:xfrm>
          <a:prstGeom prst="rect">
            <a:avLst/>
          </a:prstGeom>
        </p:spPr>
        <p:txBody>
          <a:bodyPr>
            <a:spAutoFit/>
          </a:bodyPr>
          <a:lstStyle/>
          <a:p>
            <a:r>
              <a:rPr lang="it-IT" sz="2400" dirty="0"/>
              <a:t>&lt;ul&gt;</a:t>
            </a:r>
          </a:p>
          <a:p>
            <a:r>
              <a:rPr lang="it-IT" sz="2400" dirty="0"/>
              <a:t>  &lt;li&gt;&lt;a href="default.asp"&gt;Home&lt;/a&gt;&lt;/li&gt;</a:t>
            </a:r>
          </a:p>
          <a:p>
            <a:r>
              <a:rPr lang="it-IT" sz="2400" dirty="0"/>
              <a:t>  &lt;li&gt;&lt;a href="news.asp"&gt;News&lt;/a&gt;&lt;/li&gt;</a:t>
            </a:r>
          </a:p>
          <a:p>
            <a:r>
              <a:rPr lang="it-IT" sz="2400" dirty="0"/>
              <a:t>  &lt;li&gt;&lt;a href="contact.asp"&gt;Contact&lt;/a&gt;&lt;/li&gt;</a:t>
            </a:r>
          </a:p>
          <a:p>
            <a:r>
              <a:rPr lang="it-IT" sz="2400" dirty="0"/>
              <a:t>  &lt;li&gt;&lt;a href="about.asp"&gt;About&lt;/a&gt;&lt;/li&gt;</a:t>
            </a:r>
          </a:p>
          <a:p>
            <a:r>
              <a:rPr lang="it-IT" sz="2400" dirty="0"/>
              <a:t>&lt;/ul&gt;</a:t>
            </a:r>
            <a:endParaRPr lang="en-US" sz="2400" dirty="0"/>
          </a:p>
        </p:txBody>
      </p:sp>
      <p:pic>
        <p:nvPicPr>
          <p:cNvPr id="3" name="Picture 2"/>
          <p:cNvPicPr>
            <a:picLocks noChangeAspect="1"/>
          </p:cNvPicPr>
          <p:nvPr/>
        </p:nvPicPr>
        <p:blipFill>
          <a:blip r:embed="rId2"/>
          <a:stretch>
            <a:fillRect/>
          </a:stretch>
        </p:blipFill>
        <p:spPr>
          <a:xfrm>
            <a:off x="8487970" y="600207"/>
            <a:ext cx="2625917" cy="2010217"/>
          </a:xfrm>
          <a:prstGeom prst="rect">
            <a:avLst/>
          </a:prstGeom>
        </p:spPr>
      </p:pic>
      <p:sp>
        <p:nvSpPr>
          <p:cNvPr id="4" name="Right Arrow 3"/>
          <p:cNvSpPr/>
          <p:nvPr/>
        </p:nvSpPr>
        <p:spPr>
          <a:xfrm>
            <a:off x="6919415" y="1228299"/>
            <a:ext cx="1378424" cy="682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23415" y="3454611"/>
            <a:ext cx="4540155" cy="2246769"/>
          </a:xfrm>
          <a:prstGeom prst="rect">
            <a:avLst/>
          </a:prstGeom>
        </p:spPr>
        <p:txBody>
          <a:bodyPr wrap="square">
            <a:spAutoFit/>
          </a:bodyPr>
          <a:lstStyle/>
          <a:p>
            <a:r>
              <a:rPr lang="pl-PL" sz="2800" dirty="0"/>
              <a:t>ul {</a:t>
            </a:r>
          </a:p>
          <a:p>
            <a:r>
              <a:rPr lang="pl-PL" sz="2800" dirty="0"/>
              <a:t>  list-style-type: none;</a:t>
            </a:r>
          </a:p>
          <a:p>
            <a:r>
              <a:rPr lang="pl-PL" sz="2800" dirty="0"/>
              <a:t>  margin: 0;</a:t>
            </a:r>
          </a:p>
          <a:p>
            <a:r>
              <a:rPr lang="pl-PL" sz="2800" dirty="0"/>
              <a:t>  padding: 0;</a:t>
            </a:r>
          </a:p>
          <a:p>
            <a:r>
              <a:rPr lang="pl-PL" sz="2800" dirty="0"/>
              <a:t>}</a:t>
            </a:r>
            <a:endParaRPr lang="en-US" sz="2800" dirty="0"/>
          </a:p>
        </p:txBody>
      </p:sp>
      <p:pic>
        <p:nvPicPr>
          <p:cNvPr id="6" name="Picture 5"/>
          <p:cNvPicPr>
            <a:picLocks noChangeAspect="1"/>
          </p:cNvPicPr>
          <p:nvPr/>
        </p:nvPicPr>
        <p:blipFill>
          <a:blip r:embed="rId3"/>
          <a:stretch>
            <a:fillRect/>
          </a:stretch>
        </p:blipFill>
        <p:spPr>
          <a:xfrm>
            <a:off x="8487969" y="4239768"/>
            <a:ext cx="2625917" cy="2288054"/>
          </a:xfrm>
          <a:prstGeom prst="rect">
            <a:avLst/>
          </a:prstGeom>
        </p:spPr>
      </p:pic>
      <p:sp>
        <p:nvSpPr>
          <p:cNvPr id="7" name="Right Arrow 6"/>
          <p:cNvSpPr/>
          <p:nvPr/>
        </p:nvSpPr>
        <p:spPr>
          <a:xfrm>
            <a:off x="6605517" y="4517409"/>
            <a:ext cx="1692322" cy="764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119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6" y="504168"/>
            <a:ext cx="6096000" cy="5693866"/>
          </a:xfrm>
          <a:prstGeom prst="rect">
            <a:avLst/>
          </a:prstGeom>
        </p:spPr>
        <p:txBody>
          <a:bodyPr>
            <a:spAutoFit/>
          </a:bodyPr>
          <a:lstStyle/>
          <a:p>
            <a:r>
              <a:rPr lang="en-US" sz="2800" dirty="0"/>
              <a:t>&lt;style&gt;</a:t>
            </a:r>
          </a:p>
          <a:p>
            <a:r>
              <a:rPr lang="en-US" sz="2800" dirty="0" err="1"/>
              <a:t>ul</a:t>
            </a:r>
            <a:r>
              <a:rPr lang="en-US" sz="2800" dirty="0"/>
              <a:t> {</a:t>
            </a:r>
          </a:p>
          <a:p>
            <a:r>
              <a:rPr lang="en-US" sz="2800" dirty="0"/>
              <a:t>  list-style-type: none;</a:t>
            </a:r>
          </a:p>
          <a:p>
            <a:r>
              <a:rPr lang="en-US" sz="2800" dirty="0"/>
              <a:t>  margin: 0;</a:t>
            </a:r>
          </a:p>
          <a:p>
            <a:r>
              <a:rPr lang="en-US" sz="2800" dirty="0"/>
              <a:t>  padding: 0;</a:t>
            </a:r>
          </a:p>
          <a:p>
            <a:r>
              <a:rPr lang="en-US" sz="2800" dirty="0"/>
              <a:t>}</a:t>
            </a:r>
          </a:p>
          <a:p>
            <a:endParaRPr lang="en-US" sz="2800" dirty="0"/>
          </a:p>
          <a:p>
            <a:r>
              <a:rPr lang="en-US" sz="2800" dirty="0"/>
              <a:t>li a {</a:t>
            </a:r>
          </a:p>
          <a:p>
            <a:r>
              <a:rPr lang="en-US" sz="2800" dirty="0"/>
              <a:t>  display: block;</a:t>
            </a:r>
          </a:p>
          <a:p>
            <a:r>
              <a:rPr lang="en-US" sz="2800" dirty="0"/>
              <a:t>  width: 60px;</a:t>
            </a:r>
          </a:p>
          <a:p>
            <a:r>
              <a:rPr lang="en-US" sz="2800" dirty="0"/>
              <a:t>  background-color: #</a:t>
            </a:r>
            <a:r>
              <a:rPr lang="en-US" sz="2800" dirty="0" err="1"/>
              <a:t>dddddd</a:t>
            </a:r>
            <a:r>
              <a:rPr lang="en-US" sz="2800" dirty="0"/>
              <a:t>;</a:t>
            </a:r>
          </a:p>
          <a:p>
            <a:r>
              <a:rPr lang="en-US" sz="2800" dirty="0"/>
              <a:t>}</a:t>
            </a:r>
          </a:p>
          <a:p>
            <a:r>
              <a:rPr lang="en-US" sz="2800" dirty="0"/>
              <a:t>&lt;/style&gt;</a:t>
            </a:r>
          </a:p>
        </p:txBody>
      </p:sp>
      <p:pic>
        <p:nvPicPr>
          <p:cNvPr id="3" name="Picture 2"/>
          <p:cNvPicPr>
            <a:picLocks noChangeAspect="1"/>
          </p:cNvPicPr>
          <p:nvPr/>
        </p:nvPicPr>
        <p:blipFill>
          <a:blip r:embed="rId2"/>
          <a:stretch>
            <a:fillRect/>
          </a:stretch>
        </p:blipFill>
        <p:spPr>
          <a:xfrm>
            <a:off x="7923868" y="1267787"/>
            <a:ext cx="4268132" cy="2541391"/>
          </a:xfrm>
          <a:prstGeom prst="rect">
            <a:avLst/>
          </a:prstGeom>
        </p:spPr>
      </p:pic>
      <p:sp>
        <p:nvSpPr>
          <p:cNvPr id="4" name="Right Arrow 3"/>
          <p:cNvSpPr/>
          <p:nvPr/>
        </p:nvSpPr>
        <p:spPr>
          <a:xfrm>
            <a:off x="5773002" y="2006221"/>
            <a:ext cx="1787857" cy="1064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1207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926" y="199368"/>
            <a:ext cx="6096000" cy="6555641"/>
          </a:xfrm>
          <a:prstGeom prst="rect">
            <a:avLst/>
          </a:prstGeom>
        </p:spPr>
        <p:txBody>
          <a:bodyPr>
            <a:spAutoFit/>
          </a:bodyPr>
          <a:lstStyle/>
          <a:p>
            <a:r>
              <a:rPr lang="en-US" sz="2000" dirty="0"/>
              <a:t>&lt;style&gt;</a:t>
            </a:r>
          </a:p>
          <a:p>
            <a:r>
              <a:rPr lang="en-US" sz="2000" dirty="0" err="1"/>
              <a:t>ul</a:t>
            </a:r>
            <a:r>
              <a:rPr lang="en-US" sz="2000" dirty="0"/>
              <a:t> {</a:t>
            </a:r>
          </a:p>
          <a:p>
            <a:r>
              <a:rPr lang="en-US" sz="2000" dirty="0"/>
              <a:t>  list-style-type: none;</a:t>
            </a:r>
          </a:p>
          <a:p>
            <a:r>
              <a:rPr lang="en-US" sz="2000" dirty="0"/>
              <a:t>  margin: 0;</a:t>
            </a:r>
          </a:p>
          <a:p>
            <a:r>
              <a:rPr lang="en-US" sz="2000" dirty="0"/>
              <a:t>  padding: 0;</a:t>
            </a:r>
          </a:p>
          <a:p>
            <a:r>
              <a:rPr lang="en-US" sz="2000" dirty="0"/>
              <a:t>  width: 200px;</a:t>
            </a:r>
          </a:p>
          <a:p>
            <a:r>
              <a:rPr lang="en-US" sz="2000" dirty="0"/>
              <a:t>  background-color: #f1f1f1;</a:t>
            </a:r>
          </a:p>
          <a:p>
            <a:r>
              <a:rPr lang="en-US" sz="2000" dirty="0"/>
              <a:t>}</a:t>
            </a:r>
          </a:p>
          <a:p>
            <a:endParaRPr lang="en-US" sz="2000" dirty="0"/>
          </a:p>
          <a:p>
            <a:r>
              <a:rPr lang="en-US" sz="2000" dirty="0"/>
              <a:t>li a {</a:t>
            </a:r>
          </a:p>
          <a:p>
            <a:r>
              <a:rPr lang="en-US" sz="2000" dirty="0"/>
              <a:t>  display: block;</a:t>
            </a:r>
          </a:p>
          <a:p>
            <a:r>
              <a:rPr lang="en-US" sz="2000" dirty="0"/>
              <a:t>  color: #000;</a:t>
            </a:r>
          </a:p>
          <a:p>
            <a:r>
              <a:rPr lang="en-US" sz="2000" dirty="0"/>
              <a:t>  padding: 8px 16px;</a:t>
            </a:r>
          </a:p>
          <a:p>
            <a:r>
              <a:rPr lang="en-US" sz="2000" dirty="0"/>
              <a:t>  text-decoration: none;</a:t>
            </a:r>
          </a:p>
          <a:p>
            <a:r>
              <a:rPr lang="en-US" sz="2000" dirty="0"/>
              <a:t>}</a:t>
            </a:r>
          </a:p>
          <a:p>
            <a:endParaRPr lang="en-US" sz="2000" dirty="0"/>
          </a:p>
          <a:p>
            <a:r>
              <a:rPr lang="en-US" sz="2000" dirty="0" smtClean="0"/>
              <a:t>li </a:t>
            </a:r>
            <a:r>
              <a:rPr lang="en-US" sz="2000" dirty="0"/>
              <a:t>a:hover {</a:t>
            </a:r>
          </a:p>
          <a:p>
            <a:r>
              <a:rPr lang="en-US" sz="2000" dirty="0"/>
              <a:t>  background-color: #555;</a:t>
            </a:r>
          </a:p>
          <a:p>
            <a:r>
              <a:rPr lang="en-US" sz="2000" dirty="0"/>
              <a:t>  color: white;</a:t>
            </a:r>
          </a:p>
          <a:p>
            <a:r>
              <a:rPr lang="en-US" sz="2000" dirty="0"/>
              <a:t>}</a:t>
            </a:r>
          </a:p>
          <a:p>
            <a:r>
              <a:rPr lang="en-US" sz="2000" dirty="0"/>
              <a:t>&lt;/style&gt;</a:t>
            </a:r>
          </a:p>
        </p:txBody>
      </p:sp>
      <p:pic>
        <p:nvPicPr>
          <p:cNvPr id="3" name="Picture 2"/>
          <p:cNvPicPr>
            <a:picLocks noChangeAspect="1"/>
          </p:cNvPicPr>
          <p:nvPr/>
        </p:nvPicPr>
        <p:blipFill>
          <a:blip r:embed="rId2"/>
          <a:stretch>
            <a:fillRect/>
          </a:stretch>
        </p:blipFill>
        <p:spPr>
          <a:xfrm>
            <a:off x="7544385" y="1657577"/>
            <a:ext cx="4390634" cy="2859831"/>
          </a:xfrm>
          <a:prstGeom prst="rect">
            <a:avLst/>
          </a:prstGeom>
        </p:spPr>
      </p:pic>
      <p:sp>
        <p:nvSpPr>
          <p:cNvPr id="4" name="Right Arrow 3"/>
          <p:cNvSpPr/>
          <p:nvPr/>
        </p:nvSpPr>
        <p:spPr>
          <a:xfrm>
            <a:off x="4612943" y="2579427"/>
            <a:ext cx="2606723" cy="7506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26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152" y="0"/>
            <a:ext cx="6096000" cy="4832092"/>
          </a:xfrm>
          <a:prstGeom prst="rect">
            <a:avLst/>
          </a:prstGeom>
        </p:spPr>
        <p:txBody>
          <a:bodyPr>
            <a:spAutoFit/>
          </a:bodyPr>
          <a:lstStyle/>
          <a:p>
            <a:r>
              <a:rPr lang="en-US" sz="2800" dirty="0" err="1"/>
              <a:t>ul</a:t>
            </a:r>
            <a:r>
              <a:rPr lang="en-US" sz="2800" dirty="0"/>
              <a:t> {</a:t>
            </a:r>
          </a:p>
          <a:p>
            <a:r>
              <a:rPr lang="en-US" sz="2800" dirty="0"/>
              <a:t>  list-style-type: none;</a:t>
            </a:r>
          </a:p>
          <a:p>
            <a:r>
              <a:rPr lang="en-US" sz="2800" dirty="0"/>
              <a:t>  margin: 0;</a:t>
            </a:r>
          </a:p>
          <a:p>
            <a:r>
              <a:rPr lang="en-US" sz="2800" dirty="0"/>
              <a:t>  padding: 0;</a:t>
            </a:r>
          </a:p>
          <a:p>
            <a:r>
              <a:rPr lang="en-US" sz="2800" dirty="0"/>
              <a:t>  overflow: hidden;</a:t>
            </a:r>
          </a:p>
          <a:p>
            <a:r>
              <a:rPr lang="en-US" sz="2800" dirty="0"/>
              <a:t>  background-color: #333;</a:t>
            </a:r>
          </a:p>
          <a:p>
            <a:r>
              <a:rPr lang="en-US" sz="2800" dirty="0"/>
              <a:t>}</a:t>
            </a:r>
          </a:p>
          <a:p>
            <a:endParaRPr lang="en-US" sz="2800" dirty="0"/>
          </a:p>
          <a:p>
            <a:r>
              <a:rPr lang="en-US" sz="2800" dirty="0"/>
              <a:t>li {</a:t>
            </a:r>
          </a:p>
          <a:p>
            <a:r>
              <a:rPr lang="en-US" sz="2800" dirty="0"/>
              <a:t>  float: left;</a:t>
            </a:r>
          </a:p>
          <a:p>
            <a:r>
              <a:rPr lang="en-US" sz="2800" dirty="0" smtClean="0"/>
              <a:t>}</a:t>
            </a:r>
            <a:endParaRPr lang="en-US" sz="2800" dirty="0"/>
          </a:p>
        </p:txBody>
      </p:sp>
      <p:sp>
        <p:nvSpPr>
          <p:cNvPr id="3" name="Rectangle 2"/>
          <p:cNvSpPr/>
          <p:nvPr/>
        </p:nvSpPr>
        <p:spPr>
          <a:xfrm>
            <a:off x="5804848" y="0"/>
            <a:ext cx="6096000" cy="5693866"/>
          </a:xfrm>
          <a:prstGeom prst="rect">
            <a:avLst/>
          </a:prstGeom>
        </p:spPr>
        <p:txBody>
          <a:bodyPr>
            <a:spAutoFit/>
          </a:bodyPr>
          <a:lstStyle/>
          <a:p>
            <a:r>
              <a:rPr lang="en-US" sz="2800" dirty="0"/>
              <a:t>li a {</a:t>
            </a:r>
          </a:p>
          <a:p>
            <a:r>
              <a:rPr lang="en-US" sz="2800" dirty="0"/>
              <a:t>  display: block;</a:t>
            </a:r>
          </a:p>
          <a:p>
            <a:r>
              <a:rPr lang="en-US" sz="2800" dirty="0"/>
              <a:t>  color: white;</a:t>
            </a:r>
          </a:p>
          <a:p>
            <a:r>
              <a:rPr lang="en-US" sz="2800" dirty="0"/>
              <a:t>  text-align: center;</a:t>
            </a:r>
          </a:p>
          <a:p>
            <a:r>
              <a:rPr lang="en-US" sz="2800" dirty="0"/>
              <a:t>  padding: 14px 16px;</a:t>
            </a:r>
          </a:p>
          <a:p>
            <a:r>
              <a:rPr lang="en-US" sz="2800" dirty="0"/>
              <a:t>  text-decoration: none;</a:t>
            </a:r>
          </a:p>
          <a:p>
            <a:r>
              <a:rPr lang="en-US" sz="2800" dirty="0"/>
              <a:t>}</a:t>
            </a:r>
          </a:p>
          <a:p>
            <a:endParaRPr lang="en-US" sz="2800" dirty="0"/>
          </a:p>
          <a:p>
            <a:r>
              <a:rPr lang="en-US" sz="2800" dirty="0"/>
              <a:t>/* Change the link color to #111 (black) on hover */</a:t>
            </a:r>
          </a:p>
          <a:p>
            <a:r>
              <a:rPr lang="en-US" sz="2800" dirty="0"/>
              <a:t>li a:hover {</a:t>
            </a:r>
          </a:p>
          <a:p>
            <a:r>
              <a:rPr lang="en-US" sz="2800" dirty="0"/>
              <a:t>  background-color: #111;</a:t>
            </a:r>
          </a:p>
          <a:p>
            <a:r>
              <a:rPr lang="en-US" sz="2800" dirty="0"/>
              <a:t>}</a:t>
            </a:r>
          </a:p>
        </p:txBody>
      </p:sp>
      <p:pic>
        <p:nvPicPr>
          <p:cNvPr id="4" name="Picture 3"/>
          <p:cNvPicPr>
            <a:picLocks noChangeAspect="1"/>
          </p:cNvPicPr>
          <p:nvPr/>
        </p:nvPicPr>
        <p:blipFill>
          <a:blip r:embed="rId2"/>
          <a:stretch>
            <a:fillRect/>
          </a:stretch>
        </p:blipFill>
        <p:spPr>
          <a:xfrm>
            <a:off x="710761" y="5693866"/>
            <a:ext cx="9818519" cy="1072678"/>
          </a:xfrm>
          <a:prstGeom prst="rect">
            <a:avLst/>
          </a:prstGeom>
        </p:spPr>
      </p:pic>
    </p:spTree>
    <p:extLst>
      <p:ext uri="{BB962C8B-B14F-4D97-AF65-F5344CB8AC3E}">
        <p14:creationId xmlns:p14="http://schemas.microsoft.com/office/powerpoint/2010/main" val="2385575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516" y="637110"/>
            <a:ext cx="6096000" cy="5509200"/>
          </a:xfrm>
          <a:prstGeom prst="rect">
            <a:avLst/>
          </a:prstGeom>
        </p:spPr>
        <p:txBody>
          <a:bodyPr>
            <a:spAutoFit/>
          </a:bodyPr>
          <a:lstStyle/>
          <a:p>
            <a:r>
              <a:rPr lang="en-US" sz="3200" dirty="0"/>
              <a:t>&lt;!DOCTYPE html&gt;</a:t>
            </a:r>
          </a:p>
          <a:p>
            <a:r>
              <a:rPr lang="en-US" sz="3200" dirty="0"/>
              <a:t>&lt;html&gt;</a:t>
            </a:r>
          </a:p>
          <a:p>
            <a:r>
              <a:rPr lang="en-US" sz="3200" dirty="0"/>
              <a:t>&lt;head&gt;</a:t>
            </a:r>
          </a:p>
          <a:p>
            <a:r>
              <a:rPr lang="en-US" sz="3200" dirty="0"/>
              <a:t>&lt;style&gt;</a:t>
            </a:r>
          </a:p>
          <a:p>
            <a:r>
              <a:rPr lang="en-US" sz="3200" dirty="0" err="1"/>
              <a:t>div.gallery</a:t>
            </a:r>
            <a:r>
              <a:rPr lang="en-US" sz="3200" dirty="0"/>
              <a:t> {</a:t>
            </a:r>
          </a:p>
          <a:p>
            <a:r>
              <a:rPr lang="en-US" sz="3200" dirty="0"/>
              <a:t>  margin: 5px;</a:t>
            </a:r>
          </a:p>
          <a:p>
            <a:r>
              <a:rPr lang="en-US" sz="3200" dirty="0"/>
              <a:t>  border: 1px solid #ccc;</a:t>
            </a:r>
          </a:p>
          <a:p>
            <a:r>
              <a:rPr lang="en-US" sz="3200" dirty="0"/>
              <a:t>  float: left;</a:t>
            </a:r>
          </a:p>
          <a:p>
            <a:r>
              <a:rPr lang="en-US" sz="3200" dirty="0"/>
              <a:t>  width: 180px;</a:t>
            </a:r>
          </a:p>
          <a:p>
            <a:r>
              <a:rPr lang="en-US" sz="3200" dirty="0"/>
              <a:t>}</a:t>
            </a:r>
          </a:p>
          <a:p>
            <a:endParaRPr lang="en-US" sz="3200" dirty="0"/>
          </a:p>
        </p:txBody>
      </p:sp>
      <p:sp>
        <p:nvSpPr>
          <p:cNvPr id="3" name="Rectangle 2"/>
          <p:cNvSpPr/>
          <p:nvPr/>
        </p:nvSpPr>
        <p:spPr>
          <a:xfrm>
            <a:off x="5368120" y="1824462"/>
            <a:ext cx="6096000" cy="4031873"/>
          </a:xfrm>
          <a:prstGeom prst="rect">
            <a:avLst/>
          </a:prstGeom>
        </p:spPr>
        <p:txBody>
          <a:bodyPr>
            <a:spAutoFit/>
          </a:bodyPr>
          <a:lstStyle/>
          <a:p>
            <a:r>
              <a:rPr lang="en-US" sz="3200" dirty="0" err="1"/>
              <a:t>div.gallery:hover</a:t>
            </a:r>
            <a:r>
              <a:rPr lang="en-US" sz="3200" dirty="0"/>
              <a:t> {</a:t>
            </a:r>
          </a:p>
          <a:p>
            <a:r>
              <a:rPr lang="en-US" sz="3200" dirty="0"/>
              <a:t>  border: 1px solid #777;</a:t>
            </a:r>
          </a:p>
          <a:p>
            <a:r>
              <a:rPr lang="en-US" sz="3200" dirty="0"/>
              <a:t>}</a:t>
            </a:r>
          </a:p>
          <a:p>
            <a:endParaRPr lang="en-US" sz="3200" dirty="0"/>
          </a:p>
          <a:p>
            <a:r>
              <a:rPr lang="en-US" sz="3200" dirty="0" err="1"/>
              <a:t>div.gallery</a:t>
            </a:r>
            <a:r>
              <a:rPr lang="en-US" sz="3200" dirty="0"/>
              <a:t> </a:t>
            </a:r>
            <a:r>
              <a:rPr lang="en-US" sz="3200" dirty="0" err="1"/>
              <a:t>img</a:t>
            </a:r>
            <a:r>
              <a:rPr lang="en-US" sz="3200" dirty="0"/>
              <a:t> {</a:t>
            </a:r>
          </a:p>
          <a:p>
            <a:r>
              <a:rPr lang="en-US" sz="3200" dirty="0"/>
              <a:t>  width: 100%;</a:t>
            </a:r>
          </a:p>
          <a:p>
            <a:r>
              <a:rPr lang="en-US" sz="3200" dirty="0"/>
              <a:t>  height: auto;</a:t>
            </a:r>
          </a:p>
          <a:p>
            <a:r>
              <a:rPr lang="en-US" sz="3200" dirty="0"/>
              <a:t>}</a:t>
            </a:r>
          </a:p>
        </p:txBody>
      </p:sp>
    </p:spTree>
    <p:extLst>
      <p:ext uri="{BB962C8B-B14F-4D97-AF65-F5344CB8AC3E}">
        <p14:creationId xmlns:p14="http://schemas.microsoft.com/office/powerpoint/2010/main" val="42938428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618" y="183697"/>
            <a:ext cx="6682854" cy="6370975"/>
          </a:xfrm>
          <a:prstGeom prst="rect">
            <a:avLst/>
          </a:prstGeom>
        </p:spPr>
        <p:txBody>
          <a:bodyPr wrap="square">
            <a:spAutoFit/>
          </a:bodyPr>
          <a:lstStyle/>
          <a:p>
            <a:r>
              <a:rPr lang="en-US" sz="2400" dirty="0" err="1"/>
              <a:t>div.desc</a:t>
            </a:r>
            <a:r>
              <a:rPr lang="en-US" sz="2400" dirty="0"/>
              <a:t> {</a:t>
            </a:r>
          </a:p>
          <a:p>
            <a:r>
              <a:rPr lang="en-US" sz="2400" dirty="0"/>
              <a:t>  padding: 15px;</a:t>
            </a:r>
          </a:p>
          <a:p>
            <a:r>
              <a:rPr lang="en-US" sz="2400" dirty="0"/>
              <a:t>  text-align: center;</a:t>
            </a:r>
          </a:p>
          <a:p>
            <a:r>
              <a:rPr lang="en-US" sz="2400" dirty="0"/>
              <a:t>}</a:t>
            </a:r>
          </a:p>
          <a:p>
            <a:r>
              <a:rPr lang="en-US" sz="2400" dirty="0"/>
              <a:t>&lt;/style&gt;</a:t>
            </a:r>
          </a:p>
          <a:p>
            <a:r>
              <a:rPr lang="en-US" sz="2400" dirty="0"/>
              <a:t>&lt;/head&gt;</a:t>
            </a:r>
          </a:p>
          <a:p>
            <a:r>
              <a:rPr lang="en-US" sz="2400" dirty="0"/>
              <a:t>&lt;body&gt;</a:t>
            </a:r>
          </a:p>
          <a:p>
            <a:endParaRPr lang="en-US" sz="2400" dirty="0"/>
          </a:p>
          <a:p>
            <a:r>
              <a:rPr lang="en-US" sz="2400" dirty="0"/>
              <a:t>&lt;div class="gallery"&gt;</a:t>
            </a:r>
          </a:p>
          <a:p>
            <a:r>
              <a:rPr lang="en-US" sz="2400" dirty="0"/>
              <a:t>  &lt;a target="_blank" </a:t>
            </a:r>
            <a:r>
              <a:rPr lang="en-US" sz="2400" dirty="0" err="1"/>
              <a:t>href</a:t>
            </a:r>
            <a:r>
              <a:rPr lang="en-US" sz="2400" dirty="0"/>
              <a:t>="img_5terre.jpg"&gt;</a:t>
            </a:r>
          </a:p>
          <a:p>
            <a:r>
              <a:rPr lang="en-US" sz="2400" dirty="0"/>
              <a:t>    &lt;</a:t>
            </a:r>
            <a:r>
              <a:rPr lang="en-US" sz="2400" dirty="0" err="1"/>
              <a:t>img</a:t>
            </a:r>
            <a:r>
              <a:rPr lang="en-US" sz="2400" dirty="0"/>
              <a:t> </a:t>
            </a:r>
            <a:r>
              <a:rPr lang="en-US" sz="2400" dirty="0" err="1"/>
              <a:t>src</a:t>
            </a:r>
            <a:r>
              <a:rPr lang="en-US" sz="2400" dirty="0"/>
              <a:t>="img_5terre.jpg" alt="Cinque Terre"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p:txBody>
      </p:sp>
      <p:sp>
        <p:nvSpPr>
          <p:cNvPr id="3" name="Rectangle 2"/>
          <p:cNvSpPr/>
          <p:nvPr/>
        </p:nvSpPr>
        <p:spPr>
          <a:xfrm>
            <a:off x="6296168" y="183697"/>
            <a:ext cx="6096000" cy="3046988"/>
          </a:xfrm>
          <a:prstGeom prst="rect">
            <a:avLst/>
          </a:prstGeom>
        </p:spPr>
        <p:txBody>
          <a:bodyPr>
            <a:spAutoFit/>
          </a:bodyPr>
          <a:lstStyle/>
          <a:p>
            <a:r>
              <a:rPr lang="en-US" sz="2400" dirty="0"/>
              <a:t>&lt;div class="gallery"&gt;</a:t>
            </a:r>
          </a:p>
          <a:p>
            <a:r>
              <a:rPr lang="en-US" sz="2400" dirty="0"/>
              <a:t>  &lt;a target="_blank" </a:t>
            </a:r>
            <a:r>
              <a:rPr lang="en-US" sz="2400" dirty="0" err="1"/>
              <a:t>href</a:t>
            </a:r>
            <a:r>
              <a:rPr lang="en-US" sz="2400" dirty="0"/>
              <a:t>="img_forest.jpg"&gt;</a:t>
            </a:r>
          </a:p>
          <a:p>
            <a:r>
              <a:rPr lang="en-US" sz="2400" dirty="0"/>
              <a:t>    &lt;</a:t>
            </a:r>
            <a:r>
              <a:rPr lang="en-US" sz="2400" dirty="0" err="1"/>
              <a:t>img</a:t>
            </a:r>
            <a:r>
              <a:rPr lang="en-US" sz="2400" dirty="0"/>
              <a:t> </a:t>
            </a:r>
            <a:r>
              <a:rPr lang="en-US" sz="2400" dirty="0" err="1"/>
              <a:t>src</a:t>
            </a:r>
            <a:r>
              <a:rPr lang="en-US" sz="2400" dirty="0"/>
              <a:t>="img_forest.jpg" alt="Forest"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p:txBody>
      </p:sp>
    </p:spTree>
    <p:extLst>
      <p:ext uri="{BB962C8B-B14F-4D97-AF65-F5344CB8AC3E}">
        <p14:creationId xmlns:p14="http://schemas.microsoft.com/office/powerpoint/2010/main" val="148240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5093" y="272955"/>
            <a:ext cx="11136573" cy="4832092"/>
          </a:xfrm>
          <a:prstGeom prst="rect">
            <a:avLst/>
          </a:prstGeom>
        </p:spPr>
        <p:txBody>
          <a:bodyPr wrap="square">
            <a:spAutoFit/>
          </a:bodyPr>
          <a:lstStyle/>
          <a:p>
            <a:r>
              <a:rPr lang="en-US" sz="2800" dirty="0" smtClean="0"/>
              <a:t>The Child Selectors</a:t>
            </a:r>
          </a:p>
          <a:p>
            <a:endParaRPr lang="en-US" sz="2800" dirty="0"/>
          </a:p>
          <a:p>
            <a:r>
              <a:rPr lang="en-US" sz="2800" dirty="0" smtClean="0"/>
              <a:t>body &gt; p {</a:t>
            </a:r>
          </a:p>
          <a:p>
            <a:r>
              <a:rPr lang="en-US" sz="2800" dirty="0" smtClean="0"/>
              <a:t>   color: #000000; </a:t>
            </a:r>
          </a:p>
          <a:p>
            <a:r>
              <a:rPr lang="en-US" sz="2800" dirty="0" smtClean="0"/>
              <a:t>}</a:t>
            </a:r>
          </a:p>
          <a:p>
            <a:endParaRPr lang="en-US" sz="2800" dirty="0"/>
          </a:p>
          <a:p>
            <a:r>
              <a:rPr lang="en-US" sz="2800" dirty="0"/>
              <a:t>This rule will render all the paragraphs in black if they are direct child of &lt;body&gt; element. </a:t>
            </a:r>
            <a:endParaRPr lang="en-US" sz="2800" dirty="0" smtClean="0"/>
          </a:p>
          <a:p>
            <a:endParaRPr lang="en-US" sz="2800" dirty="0"/>
          </a:p>
          <a:p>
            <a:r>
              <a:rPr lang="en-US" sz="2800" dirty="0" smtClean="0"/>
              <a:t>Other </a:t>
            </a:r>
            <a:r>
              <a:rPr lang="en-US" sz="2800" dirty="0"/>
              <a:t>paragraphs put inside other elements like &lt;div&gt; or &lt;td&gt; would not have any effect of this rule.</a:t>
            </a:r>
          </a:p>
        </p:txBody>
      </p:sp>
    </p:spTree>
    <p:extLst>
      <p:ext uri="{BB962C8B-B14F-4D97-AF65-F5344CB8AC3E}">
        <p14:creationId xmlns:p14="http://schemas.microsoft.com/office/powerpoint/2010/main" val="11387401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390" y="125570"/>
            <a:ext cx="9876431" cy="2677656"/>
          </a:xfrm>
          <a:prstGeom prst="rect">
            <a:avLst/>
          </a:prstGeom>
        </p:spPr>
        <p:txBody>
          <a:bodyPr wrap="square">
            <a:spAutoFit/>
          </a:bodyPr>
          <a:lstStyle/>
          <a:p>
            <a:r>
              <a:rPr lang="en-US" sz="2400" dirty="0"/>
              <a:t>&lt;div class="gallery"&gt;</a:t>
            </a:r>
          </a:p>
          <a:p>
            <a:r>
              <a:rPr lang="en-US" sz="2400" dirty="0"/>
              <a:t>  &lt;a target="_blank" </a:t>
            </a:r>
            <a:r>
              <a:rPr lang="en-US" sz="2400" dirty="0" err="1"/>
              <a:t>href</a:t>
            </a:r>
            <a:r>
              <a:rPr lang="en-US" sz="2400" dirty="0"/>
              <a:t>="img_lights.jpg"&gt;</a:t>
            </a:r>
          </a:p>
          <a:p>
            <a:r>
              <a:rPr lang="en-US" sz="2400" dirty="0"/>
              <a:t>    &lt;</a:t>
            </a:r>
            <a:r>
              <a:rPr lang="en-US" sz="2400" dirty="0" err="1"/>
              <a:t>img</a:t>
            </a:r>
            <a:r>
              <a:rPr lang="en-US" sz="2400" dirty="0"/>
              <a:t> </a:t>
            </a:r>
            <a:r>
              <a:rPr lang="en-US" sz="2400" dirty="0" err="1"/>
              <a:t>src</a:t>
            </a:r>
            <a:r>
              <a:rPr lang="en-US" sz="2400" dirty="0"/>
              <a:t>="img_lights.jpg" alt="Northern Lights"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p:txBody>
      </p:sp>
      <p:sp>
        <p:nvSpPr>
          <p:cNvPr id="3" name="Rectangle 2"/>
          <p:cNvSpPr/>
          <p:nvPr/>
        </p:nvSpPr>
        <p:spPr>
          <a:xfrm>
            <a:off x="1310186" y="3129930"/>
            <a:ext cx="10577014" cy="3416320"/>
          </a:xfrm>
          <a:prstGeom prst="rect">
            <a:avLst/>
          </a:prstGeom>
        </p:spPr>
        <p:txBody>
          <a:bodyPr wrap="square">
            <a:spAutoFit/>
          </a:bodyPr>
          <a:lstStyle/>
          <a:p>
            <a:r>
              <a:rPr lang="en-US" sz="2400" dirty="0"/>
              <a:t>&lt;div class="gallery"&gt;</a:t>
            </a:r>
          </a:p>
          <a:p>
            <a:r>
              <a:rPr lang="en-US" sz="2400" dirty="0"/>
              <a:t>  &lt;a target="_blank" </a:t>
            </a:r>
            <a:r>
              <a:rPr lang="en-US" sz="2400" dirty="0" err="1"/>
              <a:t>href</a:t>
            </a:r>
            <a:r>
              <a:rPr lang="en-US" sz="2400" dirty="0"/>
              <a:t>="img_mountains.jpg"&gt;</a:t>
            </a:r>
          </a:p>
          <a:p>
            <a:r>
              <a:rPr lang="en-US" sz="2400" dirty="0"/>
              <a:t>    &lt;</a:t>
            </a:r>
            <a:r>
              <a:rPr lang="en-US" sz="2400" dirty="0" err="1"/>
              <a:t>img</a:t>
            </a:r>
            <a:r>
              <a:rPr lang="en-US" sz="2400" dirty="0"/>
              <a:t> </a:t>
            </a:r>
            <a:r>
              <a:rPr lang="en-US" sz="2400" dirty="0" err="1"/>
              <a:t>src</a:t>
            </a:r>
            <a:r>
              <a:rPr lang="en-US" sz="2400" dirty="0"/>
              <a:t>="img_mountains.jpg" alt="Mountains" width="600" height="400"&gt;</a:t>
            </a:r>
          </a:p>
          <a:p>
            <a:r>
              <a:rPr lang="en-US" sz="2400" dirty="0"/>
              <a:t>  &lt;/a&gt;</a:t>
            </a:r>
          </a:p>
          <a:p>
            <a:r>
              <a:rPr lang="en-US" sz="2400" dirty="0"/>
              <a:t>  &lt;div class="</a:t>
            </a:r>
            <a:r>
              <a:rPr lang="en-US" sz="2400" dirty="0" err="1"/>
              <a:t>desc</a:t>
            </a:r>
            <a:r>
              <a:rPr lang="en-US" sz="2400" dirty="0"/>
              <a:t>"&gt;Add a description of the image here&lt;/div&gt;</a:t>
            </a:r>
          </a:p>
          <a:p>
            <a:r>
              <a:rPr lang="en-US" sz="2400" dirty="0"/>
              <a:t>&lt;/div&gt;</a:t>
            </a:r>
          </a:p>
          <a:p>
            <a:endParaRPr lang="en-US" sz="2400" dirty="0"/>
          </a:p>
          <a:p>
            <a:r>
              <a:rPr lang="en-US" sz="2400" dirty="0"/>
              <a:t>&lt;/body&gt;</a:t>
            </a:r>
          </a:p>
          <a:p>
            <a:r>
              <a:rPr lang="en-US" sz="2400" dirty="0"/>
              <a:t>&lt;/html&gt;</a:t>
            </a:r>
          </a:p>
        </p:txBody>
      </p:sp>
    </p:spTree>
    <p:extLst>
      <p:ext uri="{BB962C8B-B14F-4D97-AF65-F5344CB8AC3E}">
        <p14:creationId xmlns:p14="http://schemas.microsoft.com/office/powerpoint/2010/main" val="10263345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382" y="364657"/>
            <a:ext cx="11573818" cy="646331"/>
          </a:xfrm>
          <a:prstGeom prst="rect">
            <a:avLst/>
          </a:prstGeom>
        </p:spPr>
        <p:txBody>
          <a:bodyPr wrap="square">
            <a:spAutoFit/>
          </a:bodyPr>
          <a:lstStyle/>
          <a:p>
            <a:pPr algn="ctr"/>
            <a:r>
              <a:rPr lang="en-US" sz="3600" b="1" dirty="0">
                <a:solidFill>
                  <a:srgbClr val="00B0F0"/>
                </a:solidFill>
              </a:rPr>
              <a:t>Linking to a Page Section</a:t>
            </a:r>
          </a:p>
        </p:txBody>
      </p:sp>
      <p:sp>
        <p:nvSpPr>
          <p:cNvPr id="3" name="Rectangle 2"/>
          <p:cNvSpPr/>
          <p:nvPr/>
        </p:nvSpPr>
        <p:spPr>
          <a:xfrm>
            <a:off x="655816" y="1456477"/>
            <a:ext cx="7553671" cy="523220"/>
          </a:xfrm>
          <a:prstGeom prst="rect">
            <a:avLst/>
          </a:prstGeom>
        </p:spPr>
        <p:txBody>
          <a:bodyPr wrap="none">
            <a:spAutoFit/>
          </a:bodyPr>
          <a:lstStyle/>
          <a:p>
            <a:r>
              <a:rPr lang="en-US" sz="2800" dirty="0" smtClean="0"/>
              <a:t>&lt;div&gt;HTML </a:t>
            </a:r>
            <a:r>
              <a:rPr lang="en-US" sz="2800" dirty="0"/>
              <a:t>Text Links &lt;a name = "top"&gt;&lt;/a</a:t>
            </a:r>
            <a:r>
              <a:rPr lang="en-US" sz="2800" dirty="0" smtClean="0"/>
              <a:t>&gt;&lt;/div&gt;</a:t>
            </a:r>
            <a:endParaRPr lang="en-US" sz="2800" dirty="0"/>
          </a:p>
        </p:txBody>
      </p:sp>
      <p:sp>
        <p:nvSpPr>
          <p:cNvPr id="4" name="Rectangle 3"/>
          <p:cNvSpPr/>
          <p:nvPr/>
        </p:nvSpPr>
        <p:spPr>
          <a:xfrm>
            <a:off x="655816" y="2643833"/>
            <a:ext cx="8561446" cy="523220"/>
          </a:xfrm>
          <a:prstGeom prst="rect">
            <a:avLst/>
          </a:prstGeom>
        </p:spPr>
        <p:txBody>
          <a:bodyPr wrap="none">
            <a:spAutoFit/>
          </a:bodyPr>
          <a:lstStyle/>
          <a:p>
            <a:r>
              <a:rPr lang="en-US" sz="2400" dirty="0"/>
              <a:t>&lt;a </a:t>
            </a:r>
            <a:r>
              <a:rPr lang="en-US" sz="2400" dirty="0" err="1"/>
              <a:t>href</a:t>
            </a:r>
            <a:r>
              <a:rPr lang="en-US" sz="2400" dirty="0"/>
              <a:t> = "/</a:t>
            </a:r>
            <a:r>
              <a:rPr lang="en-US" sz="2800" dirty="0"/>
              <a:t>html/</a:t>
            </a:r>
            <a:r>
              <a:rPr lang="en-US" sz="2800" dirty="0" err="1"/>
              <a:t>html_text_links.htm#top</a:t>
            </a:r>
            <a:r>
              <a:rPr lang="en-US" sz="2400" dirty="0"/>
              <a:t>"&gt;Go to the Top&lt;/a&gt;</a:t>
            </a:r>
          </a:p>
        </p:txBody>
      </p:sp>
      <p:sp>
        <p:nvSpPr>
          <p:cNvPr id="5" name="Rectangle 4"/>
          <p:cNvSpPr/>
          <p:nvPr/>
        </p:nvSpPr>
        <p:spPr>
          <a:xfrm>
            <a:off x="655817" y="3244334"/>
            <a:ext cx="11013020" cy="584775"/>
          </a:xfrm>
          <a:prstGeom prst="rect">
            <a:avLst/>
          </a:prstGeom>
        </p:spPr>
        <p:txBody>
          <a:bodyPr wrap="square">
            <a:spAutoFit/>
          </a:bodyPr>
          <a:lstStyle/>
          <a:p>
            <a:pPr algn="ctr"/>
            <a:r>
              <a:rPr lang="en-US" sz="3200" b="1" dirty="0">
                <a:solidFill>
                  <a:srgbClr val="00B0F0"/>
                </a:solidFill>
              </a:rPr>
              <a:t>Download Links</a:t>
            </a:r>
          </a:p>
        </p:txBody>
      </p:sp>
      <p:sp>
        <p:nvSpPr>
          <p:cNvPr id="6" name="Rectangle 5"/>
          <p:cNvSpPr/>
          <p:nvPr/>
        </p:nvSpPr>
        <p:spPr>
          <a:xfrm>
            <a:off x="655816" y="4213043"/>
            <a:ext cx="11013021" cy="1384995"/>
          </a:xfrm>
          <a:prstGeom prst="rect">
            <a:avLst/>
          </a:prstGeom>
        </p:spPr>
        <p:txBody>
          <a:bodyPr wrap="square">
            <a:spAutoFit/>
          </a:bodyPr>
          <a:lstStyle/>
          <a:p>
            <a:r>
              <a:rPr lang="en-US" sz="2800" dirty="0"/>
              <a:t>&lt;body&gt;</a:t>
            </a:r>
          </a:p>
          <a:p>
            <a:r>
              <a:rPr lang="en-US" sz="2800" dirty="0"/>
              <a:t>      &lt;a </a:t>
            </a:r>
            <a:r>
              <a:rPr lang="en-US" sz="2800" dirty="0" err="1"/>
              <a:t>href</a:t>
            </a:r>
            <a:r>
              <a:rPr lang="en-US" sz="2800" dirty="0"/>
              <a:t> = </a:t>
            </a:r>
            <a:r>
              <a:rPr lang="en-US" sz="2800" dirty="0" smtClean="0"/>
              <a:t>“handout.pdf”&gt;Download </a:t>
            </a:r>
            <a:r>
              <a:rPr lang="en-US" sz="2800" dirty="0"/>
              <a:t>PDF File&lt;/a&gt;</a:t>
            </a:r>
          </a:p>
          <a:p>
            <a:r>
              <a:rPr lang="en-US" sz="2800" dirty="0"/>
              <a:t>   &lt;/body&gt;</a:t>
            </a:r>
          </a:p>
        </p:txBody>
      </p:sp>
    </p:spTree>
    <p:extLst>
      <p:ext uri="{BB962C8B-B14F-4D97-AF65-F5344CB8AC3E}">
        <p14:creationId xmlns:p14="http://schemas.microsoft.com/office/powerpoint/2010/main" val="34172007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5918" y="241827"/>
            <a:ext cx="2242922" cy="523220"/>
          </a:xfrm>
          <a:prstGeom prst="rect">
            <a:avLst/>
          </a:prstGeom>
        </p:spPr>
        <p:txBody>
          <a:bodyPr wrap="none">
            <a:spAutoFit/>
          </a:bodyPr>
          <a:lstStyle/>
          <a:p>
            <a:r>
              <a:rPr lang="en-US" sz="2800" b="1" dirty="0"/>
              <a:t>CSS Gradients</a:t>
            </a:r>
          </a:p>
        </p:txBody>
      </p:sp>
      <p:sp>
        <p:nvSpPr>
          <p:cNvPr id="3" name="Rectangle 2"/>
          <p:cNvSpPr/>
          <p:nvPr/>
        </p:nvSpPr>
        <p:spPr>
          <a:xfrm>
            <a:off x="482221" y="922193"/>
            <a:ext cx="11336740" cy="954107"/>
          </a:xfrm>
          <a:prstGeom prst="rect">
            <a:avLst/>
          </a:prstGeom>
        </p:spPr>
        <p:txBody>
          <a:bodyPr wrap="square">
            <a:spAutoFit/>
          </a:bodyPr>
          <a:lstStyle/>
          <a:p>
            <a:r>
              <a:rPr lang="en-US" sz="2800" dirty="0"/>
              <a:t>Gradients are a type of image that gradually transitions from one color to the next horizontally, vertically or diagonally</a:t>
            </a:r>
          </a:p>
        </p:txBody>
      </p:sp>
      <p:sp>
        <p:nvSpPr>
          <p:cNvPr id="4" name="Rectangle 3"/>
          <p:cNvSpPr/>
          <p:nvPr/>
        </p:nvSpPr>
        <p:spPr>
          <a:xfrm>
            <a:off x="370764" y="2394915"/>
            <a:ext cx="11559653" cy="3970318"/>
          </a:xfrm>
          <a:prstGeom prst="rect">
            <a:avLst/>
          </a:prstGeom>
        </p:spPr>
        <p:txBody>
          <a:bodyPr wrap="square">
            <a:spAutoFit/>
          </a:bodyPr>
          <a:lstStyle/>
          <a:p>
            <a:r>
              <a:rPr lang="en-US" sz="3600" dirty="0"/>
              <a:t>#grad </a:t>
            </a:r>
            <a:r>
              <a:rPr lang="en-US" sz="3600" dirty="0" smtClean="0"/>
              <a:t>{  </a:t>
            </a:r>
            <a:r>
              <a:rPr lang="en-US" sz="3600" dirty="0"/>
              <a:t>background-image: linear-gradient(red, yellow</a:t>
            </a:r>
            <a:r>
              <a:rPr lang="en-US" sz="3600" dirty="0" smtClean="0"/>
              <a:t>); }</a:t>
            </a:r>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linear-gradient(to right, red , yellow</a:t>
            </a:r>
            <a:r>
              <a:rPr lang="en-US" sz="3600" dirty="0" smtClean="0">
                <a:solidFill>
                  <a:srgbClr val="0070C0"/>
                </a:solidFill>
              </a:rPr>
              <a:t>); }</a:t>
            </a:r>
            <a:endParaRPr lang="en-US" sz="3600" dirty="0">
              <a:solidFill>
                <a:srgbClr val="0070C0"/>
              </a:solidFill>
            </a:endParaRPr>
          </a:p>
          <a:p>
            <a:r>
              <a:rPr lang="en-US" sz="3600" dirty="0"/>
              <a:t>#grad </a:t>
            </a:r>
            <a:r>
              <a:rPr lang="en-US" sz="3600" dirty="0" smtClean="0"/>
              <a:t>{   </a:t>
            </a:r>
            <a:r>
              <a:rPr lang="en-US" sz="3600" dirty="0"/>
              <a:t>background-image: linear-gradient(to bottom right, red</a:t>
            </a:r>
            <a:r>
              <a:rPr lang="en-US" sz="3600" dirty="0" smtClean="0"/>
              <a:t>, yellow); }</a:t>
            </a:r>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linear-gradient(-90deg, red, yellow</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15908138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8" y="177422"/>
            <a:ext cx="11559654" cy="6186309"/>
          </a:xfrm>
          <a:prstGeom prst="rect">
            <a:avLst/>
          </a:prstGeom>
        </p:spPr>
        <p:txBody>
          <a:bodyPr wrap="square">
            <a:spAutoFit/>
          </a:bodyPr>
          <a:lstStyle/>
          <a:p>
            <a:r>
              <a:rPr lang="en-US" sz="3600" dirty="0"/>
              <a:t>#grad </a:t>
            </a:r>
            <a:r>
              <a:rPr lang="en-US" sz="3600" dirty="0" smtClean="0"/>
              <a:t>{   </a:t>
            </a:r>
            <a:r>
              <a:rPr lang="en-US" sz="3600" dirty="0"/>
              <a:t>background-image: linear-gradient(red, yellow, green</a:t>
            </a:r>
            <a:r>
              <a:rPr lang="en-US" sz="3600" dirty="0" smtClean="0"/>
              <a:t>); }</a:t>
            </a:r>
          </a:p>
          <a:p>
            <a:endParaRPr lang="en-US" sz="3600" dirty="0"/>
          </a:p>
          <a:p>
            <a:r>
              <a:rPr lang="en-US" sz="3600" dirty="0">
                <a:solidFill>
                  <a:srgbClr val="0070C0"/>
                </a:solidFill>
              </a:rPr>
              <a:t>#grad </a:t>
            </a:r>
            <a:r>
              <a:rPr lang="en-US" sz="3600" dirty="0" smtClean="0">
                <a:solidFill>
                  <a:srgbClr val="0070C0"/>
                </a:solidFill>
              </a:rPr>
              <a:t>{   </a:t>
            </a:r>
            <a:r>
              <a:rPr lang="en-US" sz="3600" dirty="0" err="1">
                <a:solidFill>
                  <a:srgbClr val="0070C0"/>
                </a:solidFill>
              </a:rPr>
              <a:t>background-image:linear-gradient</a:t>
            </a:r>
            <a:r>
              <a:rPr lang="en-US" sz="3600" dirty="0">
                <a:solidFill>
                  <a:srgbClr val="0070C0"/>
                </a:solidFill>
              </a:rPr>
              <a:t>(to right, red, orange, yellow, green, blue, indigo, violet</a:t>
            </a:r>
            <a:r>
              <a:rPr lang="en-US" sz="3600" dirty="0" smtClean="0">
                <a:solidFill>
                  <a:srgbClr val="0070C0"/>
                </a:solidFill>
              </a:rPr>
              <a:t>); }</a:t>
            </a:r>
            <a:endParaRPr lang="en-US" sz="3600" dirty="0">
              <a:solidFill>
                <a:srgbClr val="0070C0"/>
              </a:solidFill>
            </a:endParaRPr>
          </a:p>
          <a:p>
            <a:endParaRPr lang="en-US" sz="3600" dirty="0"/>
          </a:p>
          <a:p>
            <a:r>
              <a:rPr lang="en-US" sz="3600" dirty="0"/>
              <a:t>#grad </a:t>
            </a:r>
            <a:r>
              <a:rPr lang="en-US" sz="3600" dirty="0" smtClean="0"/>
              <a:t>{   </a:t>
            </a:r>
            <a:r>
              <a:rPr lang="en-US" sz="3600" dirty="0"/>
              <a:t>background-image: linear-gradient(to right, </a:t>
            </a:r>
            <a:r>
              <a:rPr lang="en-US" sz="3600" dirty="0" err="1"/>
              <a:t>rgba</a:t>
            </a:r>
            <a:r>
              <a:rPr lang="en-US" sz="3600" dirty="0"/>
              <a:t>(255,0,0,0), </a:t>
            </a:r>
            <a:r>
              <a:rPr lang="en-US" sz="3600" dirty="0" err="1"/>
              <a:t>rgba</a:t>
            </a:r>
            <a:r>
              <a:rPr lang="en-US" sz="3600" dirty="0"/>
              <a:t>(255,0,0,1</a:t>
            </a:r>
            <a:r>
              <a:rPr lang="en-US" sz="3600" dirty="0" smtClean="0"/>
              <a:t>)); }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repeating-linear-gradient(red, yellow 10%, green 20</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27788131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869" y="392963"/>
            <a:ext cx="11350388" cy="6186309"/>
          </a:xfrm>
          <a:prstGeom prst="rect">
            <a:avLst/>
          </a:prstGeom>
        </p:spPr>
        <p:txBody>
          <a:bodyPr wrap="square">
            <a:spAutoFit/>
          </a:bodyPr>
          <a:lstStyle/>
          <a:p>
            <a:r>
              <a:rPr lang="en-US" sz="3600" dirty="0"/>
              <a:t>#grad </a:t>
            </a:r>
            <a:r>
              <a:rPr lang="en-US" sz="3600" dirty="0" smtClean="0"/>
              <a:t>{   </a:t>
            </a:r>
            <a:r>
              <a:rPr lang="en-US" sz="3600" dirty="0"/>
              <a:t>background-image: radial-gradient(red, yellow, green</a:t>
            </a:r>
            <a:r>
              <a:rPr lang="en-US" sz="3600" dirty="0" smtClean="0"/>
              <a:t>); }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radial-gradient(red 5%, yellow 15%, green 60</a:t>
            </a:r>
            <a:r>
              <a:rPr lang="en-US" sz="3600" dirty="0" smtClean="0">
                <a:solidFill>
                  <a:srgbClr val="0070C0"/>
                </a:solidFill>
              </a:rPr>
              <a:t>%); }</a:t>
            </a:r>
          </a:p>
          <a:p>
            <a:endParaRPr lang="en-US" sz="3600" dirty="0"/>
          </a:p>
          <a:p>
            <a:r>
              <a:rPr lang="en-US" sz="3600" dirty="0"/>
              <a:t>#grad </a:t>
            </a:r>
            <a:r>
              <a:rPr lang="en-US" sz="3600" dirty="0" smtClean="0"/>
              <a:t>{   </a:t>
            </a:r>
            <a:r>
              <a:rPr lang="en-US" sz="3600" dirty="0"/>
              <a:t>background-image: radial-gradient(circle, red, yellow, green</a:t>
            </a:r>
            <a:r>
              <a:rPr lang="en-US" sz="3600" dirty="0" smtClean="0"/>
              <a:t>); }</a:t>
            </a:r>
          </a:p>
          <a:p>
            <a:endParaRPr lang="en-US" sz="3600" dirty="0"/>
          </a:p>
          <a:p>
            <a:r>
              <a:rPr lang="en-US" sz="3600" dirty="0">
                <a:solidFill>
                  <a:srgbClr val="0070C0"/>
                </a:solidFill>
              </a:rPr>
              <a:t>#grad </a:t>
            </a:r>
            <a:r>
              <a:rPr lang="en-US" sz="3600" dirty="0" smtClean="0">
                <a:solidFill>
                  <a:srgbClr val="0070C0"/>
                </a:solidFill>
              </a:rPr>
              <a:t>{   </a:t>
            </a:r>
            <a:r>
              <a:rPr lang="en-US" sz="3600" dirty="0">
                <a:solidFill>
                  <a:srgbClr val="0070C0"/>
                </a:solidFill>
              </a:rPr>
              <a:t>background-image: repeating-radial-gradient(red, yellow 10%, green 15</a:t>
            </a:r>
            <a:r>
              <a:rPr lang="en-US" sz="3600" dirty="0" smtClean="0">
                <a:solidFill>
                  <a:srgbClr val="0070C0"/>
                </a:solidFill>
              </a:rPr>
              <a:t>%); }</a:t>
            </a:r>
            <a:endParaRPr lang="en-US" sz="3600" dirty="0">
              <a:solidFill>
                <a:srgbClr val="0070C0"/>
              </a:solidFill>
            </a:endParaRPr>
          </a:p>
        </p:txBody>
      </p:sp>
    </p:spTree>
    <p:extLst>
      <p:ext uri="{BB962C8B-B14F-4D97-AF65-F5344CB8AC3E}">
        <p14:creationId xmlns:p14="http://schemas.microsoft.com/office/powerpoint/2010/main" val="34762640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729" y="269122"/>
            <a:ext cx="11395880" cy="523220"/>
          </a:xfrm>
          <a:prstGeom prst="rect">
            <a:avLst/>
          </a:prstGeom>
        </p:spPr>
        <p:txBody>
          <a:bodyPr wrap="square">
            <a:spAutoFit/>
          </a:bodyPr>
          <a:lstStyle/>
          <a:p>
            <a:pPr algn="ctr"/>
            <a:r>
              <a:rPr lang="en-US" sz="2800" b="1" dirty="0"/>
              <a:t>CSS Transitions</a:t>
            </a:r>
          </a:p>
        </p:txBody>
      </p:sp>
      <p:sp>
        <p:nvSpPr>
          <p:cNvPr id="3" name="Rectangle 2"/>
          <p:cNvSpPr/>
          <p:nvPr/>
        </p:nvSpPr>
        <p:spPr>
          <a:xfrm>
            <a:off x="304800" y="1141569"/>
            <a:ext cx="6655558" cy="4524315"/>
          </a:xfrm>
          <a:prstGeom prst="rect">
            <a:avLst/>
          </a:prstGeom>
        </p:spPr>
        <p:txBody>
          <a:bodyPr wrap="square">
            <a:spAutoFit/>
          </a:bodyPr>
          <a:lstStyle/>
          <a:p>
            <a:r>
              <a:rPr lang="en-US" sz="3600" dirty="0"/>
              <a:t>&lt;style&gt; </a:t>
            </a:r>
          </a:p>
          <a:p>
            <a:r>
              <a:rPr lang="en-US" sz="3600" dirty="0"/>
              <a:t>div {</a:t>
            </a:r>
          </a:p>
          <a:p>
            <a:r>
              <a:rPr lang="en-US" sz="3600" dirty="0"/>
              <a:t>  width: 100px;</a:t>
            </a:r>
          </a:p>
          <a:p>
            <a:r>
              <a:rPr lang="en-US" sz="3600" dirty="0"/>
              <a:t>  height: 100px;</a:t>
            </a:r>
          </a:p>
          <a:p>
            <a:r>
              <a:rPr lang="en-US" sz="3600" dirty="0"/>
              <a:t>  background: red;</a:t>
            </a:r>
          </a:p>
          <a:p>
            <a:r>
              <a:rPr lang="en-US" sz="3600" dirty="0" smtClean="0"/>
              <a:t>transition</a:t>
            </a:r>
            <a:r>
              <a:rPr lang="en-US" sz="3600" dirty="0"/>
              <a:t>: width 2s, height 4s;</a:t>
            </a:r>
          </a:p>
          <a:p>
            <a:r>
              <a:rPr lang="en-US" sz="3600" dirty="0"/>
              <a:t>}</a:t>
            </a:r>
          </a:p>
          <a:p>
            <a:endParaRPr lang="en-US" sz="3600" dirty="0"/>
          </a:p>
        </p:txBody>
      </p:sp>
      <p:sp>
        <p:nvSpPr>
          <p:cNvPr id="4" name="Rectangle 3"/>
          <p:cNvSpPr/>
          <p:nvPr/>
        </p:nvSpPr>
        <p:spPr>
          <a:xfrm>
            <a:off x="7483523" y="1475685"/>
            <a:ext cx="2752298" cy="3970318"/>
          </a:xfrm>
          <a:prstGeom prst="rect">
            <a:avLst/>
          </a:prstGeom>
        </p:spPr>
        <p:txBody>
          <a:bodyPr wrap="square">
            <a:spAutoFit/>
          </a:bodyPr>
          <a:lstStyle/>
          <a:p>
            <a:r>
              <a:rPr lang="en-US" sz="3600" dirty="0" err="1"/>
              <a:t>div:hover</a:t>
            </a:r>
            <a:r>
              <a:rPr lang="en-US" sz="3600" dirty="0"/>
              <a:t> {</a:t>
            </a:r>
          </a:p>
          <a:p>
            <a:r>
              <a:rPr lang="en-US" sz="3600" dirty="0"/>
              <a:t>  width: 300px;</a:t>
            </a:r>
          </a:p>
          <a:p>
            <a:r>
              <a:rPr lang="en-US" sz="3600" dirty="0"/>
              <a:t>  height: 300px;</a:t>
            </a:r>
          </a:p>
          <a:p>
            <a:r>
              <a:rPr lang="en-US" sz="3600" dirty="0"/>
              <a:t>}</a:t>
            </a:r>
          </a:p>
          <a:p>
            <a:r>
              <a:rPr lang="en-US" sz="3600" dirty="0"/>
              <a:t>&lt;/style&gt;</a:t>
            </a:r>
          </a:p>
        </p:txBody>
      </p:sp>
    </p:spTree>
    <p:extLst>
      <p:ext uri="{BB962C8B-B14F-4D97-AF65-F5344CB8AC3E}">
        <p14:creationId xmlns:p14="http://schemas.microsoft.com/office/powerpoint/2010/main" val="17834918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5898" y="118996"/>
            <a:ext cx="4873642" cy="584775"/>
          </a:xfrm>
          <a:prstGeom prst="rect">
            <a:avLst/>
          </a:prstGeom>
        </p:spPr>
        <p:txBody>
          <a:bodyPr wrap="none">
            <a:spAutoFit/>
          </a:bodyPr>
          <a:lstStyle/>
          <a:p>
            <a:r>
              <a:rPr lang="en-US" sz="3200" b="1" dirty="0"/>
              <a:t>Transition + Transformation</a:t>
            </a:r>
          </a:p>
        </p:txBody>
      </p:sp>
      <p:sp>
        <p:nvSpPr>
          <p:cNvPr id="3" name="Rectangle 2"/>
          <p:cNvSpPr/>
          <p:nvPr/>
        </p:nvSpPr>
        <p:spPr>
          <a:xfrm>
            <a:off x="400334" y="893888"/>
            <a:ext cx="8498006" cy="4031873"/>
          </a:xfrm>
          <a:prstGeom prst="rect">
            <a:avLst/>
          </a:prstGeom>
        </p:spPr>
        <p:txBody>
          <a:bodyPr wrap="square">
            <a:spAutoFit/>
          </a:bodyPr>
          <a:lstStyle/>
          <a:p>
            <a:r>
              <a:rPr lang="en-US" sz="3200" dirty="0"/>
              <a:t>&lt;style&gt; </a:t>
            </a:r>
          </a:p>
          <a:p>
            <a:r>
              <a:rPr lang="en-US" sz="3200" dirty="0"/>
              <a:t>div {</a:t>
            </a:r>
          </a:p>
          <a:p>
            <a:r>
              <a:rPr lang="en-US" sz="3200" dirty="0"/>
              <a:t>  width: 100px;</a:t>
            </a:r>
          </a:p>
          <a:p>
            <a:r>
              <a:rPr lang="en-US" sz="3200" dirty="0"/>
              <a:t>  height: 100px;</a:t>
            </a:r>
          </a:p>
          <a:p>
            <a:r>
              <a:rPr lang="en-US" sz="3200" dirty="0"/>
              <a:t>  background: red;</a:t>
            </a:r>
          </a:p>
          <a:p>
            <a:r>
              <a:rPr lang="en-US" sz="3200" dirty="0" smtClean="0"/>
              <a:t>transition</a:t>
            </a:r>
            <a:r>
              <a:rPr lang="en-US" sz="3200" dirty="0"/>
              <a:t>: width 2s, height 2s, transform 2s;</a:t>
            </a:r>
          </a:p>
          <a:p>
            <a:r>
              <a:rPr lang="en-US" sz="3200" dirty="0"/>
              <a:t>}</a:t>
            </a:r>
          </a:p>
          <a:p>
            <a:endParaRPr lang="en-US" sz="3200" dirty="0"/>
          </a:p>
        </p:txBody>
      </p:sp>
      <p:sp>
        <p:nvSpPr>
          <p:cNvPr id="4" name="Rectangle 3"/>
          <p:cNvSpPr/>
          <p:nvPr/>
        </p:nvSpPr>
        <p:spPr>
          <a:xfrm>
            <a:off x="1574042" y="4303455"/>
            <a:ext cx="5140657" cy="2554545"/>
          </a:xfrm>
          <a:prstGeom prst="rect">
            <a:avLst/>
          </a:prstGeom>
        </p:spPr>
        <p:txBody>
          <a:bodyPr wrap="square">
            <a:spAutoFit/>
          </a:bodyPr>
          <a:lstStyle/>
          <a:p>
            <a:r>
              <a:rPr lang="en-US" sz="3200" dirty="0" err="1"/>
              <a:t>div:hover</a:t>
            </a:r>
            <a:r>
              <a:rPr lang="en-US" sz="3200" dirty="0"/>
              <a:t> {</a:t>
            </a:r>
          </a:p>
          <a:p>
            <a:r>
              <a:rPr lang="en-US" sz="3200" dirty="0"/>
              <a:t>  width: 300px;</a:t>
            </a:r>
          </a:p>
          <a:p>
            <a:r>
              <a:rPr lang="en-US" sz="3200" dirty="0"/>
              <a:t>  height: 300px;</a:t>
            </a:r>
          </a:p>
          <a:p>
            <a:r>
              <a:rPr lang="en-US" sz="3200" dirty="0" smtClean="0"/>
              <a:t>transform</a:t>
            </a:r>
            <a:r>
              <a:rPr lang="en-US" sz="3200" dirty="0"/>
              <a:t>: rotate(180deg);</a:t>
            </a:r>
          </a:p>
          <a:p>
            <a:r>
              <a:rPr lang="en-US" sz="3200" dirty="0"/>
              <a:t>}</a:t>
            </a:r>
          </a:p>
        </p:txBody>
      </p:sp>
    </p:spTree>
    <p:extLst>
      <p:ext uri="{BB962C8B-B14F-4D97-AF65-F5344CB8AC3E}">
        <p14:creationId xmlns:p14="http://schemas.microsoft.com/office/powerpoint/2010/main" val="26897938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282770"/>
            <a:ext cx="11259402" cy="646331"/>
          </a:xfrm>
          <a:prstGeom prst="rect">
            <a:avLst/>
          </a:prstGeom>
        </p:spPr>
        <p:txBody>
          <a:bodyPr wrap="square">
            <a:spAutoFit/>
          </a:bodyPr>
          <a:lstStyle/>
          <a:p>
            <a:pPr algn="ctr"/>
            <a:r>
              <a:rPr lang="en-US" sz="3600" b="1" dirty="0"/>
              <a:t>CSS Animations</a:t>
            </a:r>
          </a:p>
        </p:txBody>
      </p:sp>
      <p:sp>
        <p:nvSpPr>
          <p:cNvPr id="3" name="Rectangle 2"/>
          <p:cNvSpPr/>
          <p:nvPr/>
        </p:nvSpPr>
        <p:spPr>
          <a:xfrm>
            <a:off x="313899" y="913601"/>
            <a:ext cx="6096000" cy="4031873"/>
          </a:xfrm>
          <a:prstGeom prst="rect">
            <a:avLst/>
          </a:prstGeom>
        </p:spPr>
        <p:txBody>
          <a:bodyPr>
            <a:spAutoFit/>
          </a:bodyPr>
          <a:lstStyle/>
          <a:p>
            <a:r>
              <a:rPr lang="en-US" sz="3200" dirty="0"/>
              <a:t>&lt;style&gt; </a:t>
            </a:r>
          </a:p>
          <a:p>
            <a:r>
              <a:rPr lang="en-US" sz="3200" dirty="0"/>
              <a:t>div {</a:t>
            </a:r>
          </a:p>
          <a:p>
            <a:r>
              <a:rPr lang="en-US" sz="3200" dirty="0"/>
              <a:t>  width: 100px;</a:t>
            </a:r>
          </a:p>
          <a:p>
            <a:r>
              <a:rPr lang="en-US" sz="3200" dirty="0"/>
              <a:t>  height: 100px;</a:t>
            </a:r>
          </a:p>
          <a:p>
            <a:r>
              <a:rPr lang="en-US" sz="3200" dirty="0"/>
              <a:t>  background-color: red;</a:t>
            </a:r>
          </a:p>
          <a:p>
            <a:r>
              <a:rPr lang="en-US" sz="3200" dirty="0"/>
              <a:t>  animation-name: example;</a:t>
            </a:r>
          </a:p>
          <a:p>
            <a:r>
              <a:rPr lang="en-US" sz="3200" dirty="0"/>
              <a:t>  animation-duration: 4s;</a:t>
            </a:r>
          </a:p>
          <a:p>
            <a:r>
              <a:rPr lang="en-US" sz="3200" dirty="0" smtClean="0"/>
              <a:t>}</a:t>
            </a:r>
            <a:endParaRPr lang="en-US" sz="3200" dirty="0"/>
          </a:p>
        </p:txBody>
      </p:sp>
      <p:sp>
        <p:nvSpPr>
          <p:cNvPr id="4" name="Rectangle 3"/>
          <p:cNvSpPr/>
          <p:nvPr/>
        </p:nvSpPr>
        <p:spPr>
          <a:xfrm>
            <a:off x="6409899" y="1502981"/>
            <a:ext cx="5163402" cy="3539430"/>
          </a:xfrm>
          <a:prstGeom prst="rect">
            <a:avLst/>
          </a:prstGeom>
        </p:spPr>
        <p:txBody>
          <a:bodyPr wrap="square">
            <a:spAutoFit/>
          </a:bodyPr>
          <a:lstStyle/>
          <a:p>
            <a:r>
              <a:rPr lang="en-US" sz="3200" dirty="0"/>
              <a:t>@</a:t>
            </a:r>
            <a:r>
              <a:rPr lang="en-US" sz="3200" dirty="0" err="1"/>
              <a:t>keyframes</a:t>
            </a:r>
            <a:r>
              <a:rPr lang="en-US" sz="3200" dirty="0"/>
              <a:t> example {</a:t>
            </a:r>
          </a:p>
          <a:p>
            <a:r>
              <a:rPr lang="en-US" sz="3200" dirty="0"/>
              <a:t>  from {background-color: red;}</a:t>
            </a:r>
          </a:p>
          <a:p>
            <a:r>
              <a:rPr lang="en-US" sz="3200" dirty="0"/>
              <a:t>  to {background-color: yellow;}</a:t>
            </a:r>
          </a:p>
          <a:p>
            <a:r>
              <a:rPr lang="en-US" sz="3200" dirty="0"/>
              <a:t>}</a:t>
            </a:r>
          </a:p>
          <a:p>
            <a:r>
              <a:rPr lang="en-US" sz="3200" dirty="0"/>
              <a:t>&lt;/style&gt;</a:t>
            </a:r>
          </a:p>
        </p:txBody>
      </p:sp>
    </p:spTree>
    <p:extLst>
      <p:ext uri="{BB962C8B-B14F-4D97-AF65-F5344CB8AC3E}">
        <p14:creationId xmlns:p14="http://schemas.microsoft.com/office/powerpoint/2010/main" val="16867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5621</Words>
  <Application>Microsoft Office PowerPoint</Application>
  <PresentationFormat>Widescreen</PresentationFormat>
  <Paragraphs>1081</Paragraphs>
  <Slides>97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Calibri</vt:lpstr>
      <vt:lpstr>Calibri Light</vt:lpstr>
      <vt:lpstr>Wingdings</vt:lpstr>
      <vt:lpstr>Office Theme</vt:lpstr>
      <vt:lpstr>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Windows User</dc:creator>
  <cp:lastModifiedBy>Windows User</cp:lastModifiedBy>
  <cp:revision>26</cp:revision>
  <dcterms:created xsi:type="dcterms:W3CDTF">2018-01-28T23:24:25Z</dcterms:created>
  <dcterms:modified xsi:type="dcterms:W3CDTF">2020-01-29T00:20:33Z</dcterms:modified>
</cp:coreProperties>
</file>