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9" r:id="rId2"/>
  </p:sldMasterIdLst>
  <p:notesMasterIdLst>
    <p:notesMasterId r:id="rId15"/>
  </p:notesMasterIdLst>
  <p:handoutMasterIdLst>
    <p:handoutMasterId r:id="rId16"/>
  </p:handoutMasterIdLst>
  <p:sldIdLst>
    <p:sldId id="4767" r:id="rId3"/>
    <p:sldId id="4755" r:id="rId4"/>
    <p:sldId id="4768" r:id="rId5"/>
    <p:sldId id="4764" r:id="rId6"/>
    <p:sldId id="4775" r:id="rId7"/>
    <p:sldId id="4778" r:id="rId8"/>
    <p:sldId id="4774" r:id="rId9"/>
    <p:sldId id="4769" r:id="rId10"/>
    <p:sldId id="4765" r:id="rId11"/>
    <p:sldId id="4772" r:id="rId12"/>
    <p:sldId id="4766" r:id="rId13"/>
    <p:sldId id="4773" r:id="rId14"/>
  </p:sldIdLst>
  <p:sldSz cx="12858750" cy="7232650"/>
  <p:notesSz cx="6858000" cy="9144000"/>
  <p:custDataLst>
    <p:tags r:id="rId1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>
          <p15:clr>
            <a:srgbClr val="A4A3A4"/>
          </p15:clr>
        </p15:guide>
        <p15:guide id="2" pos="4050">
          <p15:clr>
            <a:srgbClr val="A4A3A4"/>
          </p15:clr>
        </p15:guide>
        <p15:guide id="3" pos="557">
          <p15:clr>
            <a:srgbClr val="A4A3A4"/>
          </p15:clr>
        </p15:guide>
        <p15:guide id="4" orient="horz" pos="4183">
          <p15:clr>
            <a:srgbClr val="A4A3A4"/>
          </p15:clr>
        </p15:guide>
        <p15:guide id="5" pos="7497">
          <p15:clr>
            <a:srgbClr val="A4A3A4"/>
          </p15:clr>
        </p15:guide>
        <p15:guide id="6" pos="69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9FAA"/>
    <a:srgbClr val="FAECDF"/>
    <a:srgbClr val="FFFFFF"/>
    <a:srgbClr val="FABAAE"/>
    <a:srgbClr val="FBDBC6"/>
    <a:srgbClr val="677C9B"/>
    <a:srgbClr val="F9EDDF"/>
    <a:srgbClr val="ECEAED"/>
    <a:srgbClr val="ABCAC5"/>
    <a:srgbClr val="CECE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2" autoAdjust="0"/>
    <p:restoredTop sz="96314" autoAdjust="0"/>
  </p:normalViewPr>
  <p:slideViewPr>
    <p:cSldViewPr>
      <p:cViewPr varScale="1">
        <p:scale>
          <a:sx n="75" d="100"/>
          <a:sy n="75" d="100"/>
        </p:scale>
        <p:origin x="53" y="96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10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228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2023/4/21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5716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952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649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196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744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195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29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829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639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235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812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459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943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669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82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46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36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08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172791" y="711422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428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32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9641"/>
            <a:ext cx="11572875" cy="1205442"/>
          </a:xfrm>
          <a:prstGeom prst="rect">
            <a:avLst/>
          </a:prstGeom>
        </p:spPr>
        <p:txBody>
          <a:bodyPr lIns="114803" tIns="57401" rIns="114803" bIns="5740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1687619"/>
            <a:ext cx="11572875" cy="4773215"/>
          </a:xfrm>
          <a:prstGeom prst="rect">
            <a:avLst/>
          </a:prstGeom>
        </p:spPr>
        <p:txBody>
          <a:bodyPr vert="eaVert" lIns="114803" tIns="57401" rIns="114803" bIns="5740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2938" y="6703595"/>
            <a:ext cx="3000375" cy="385072"/>
          </a:xfrm>
          <a:prstGeom prst="rect">
            <a:avLst/>
          </a:prstGeom>
        </p:spPr>
        <p:txBody>
          <a:bodyPr lIns="114803" tIns="57401" rIns="114803" bIns="57401"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2E3AAC11-D570-4EA9-AFC0-30FB72BA45EB}" type="datetimeFigureOut">
              <a:rPr lang="zh-CN" altLang="en-US" sz="2300" smtClean="0">
                <a:solidFill>
                  <a:prstClr val="black"/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2023/4/21</a:t>
            </a:fld>
            <a:endParaRPr lang="zh-CN" altLang="en-US" sz="23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93406" y="6703595"/>
            <a:ext cx="4071938" cy="385072"/>
          </a:xfrm>
          <a:prstGeom prst="rect">
            <a:avLst/>
          </a:prstGeom>
        </p:spPr>
        <p:txBody>
          <a:bodyPr lIns="114803" tIns="57401" rIns="114803" bIns="57401"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endParaRPr lang="zh-CN" altLang="en-US" sz="23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5438" y="6703595"/>
            <a:ext cx="3000375" cy="385072"/>
          </a:xfrm>
          <a:prstGeom prst="rect">
            <a:avLst/>
          </a:prstGeom>
        </p:spPr>
        <p:txBody>
          <a:bodyPr lIns="114803" tIns="57401" rIns="114803" bIns="57401"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55ECCFAA-F4FB-487C-9F1E-C8836D0C3DC9}" type="slidenum">
              <a:rPr lang="zh-CN" altLang="en-US" sz="2300" smtClean="0">
                <a:solidFill>
                  <a:prstClr val="black"/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230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5310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22594" y="289642"/>
            <a:ext cx="2893219" cy="6171192"/>
          </a:xfrm>
          <a:prstGeom prst="rect">
            <a:avLst/>
          </a:prstGeom>
        </p:spPr>
        <p:txBody>
          <a:bodyPr vert="eaVert" lIns="114803" tIns="57401" rIns="114803" bIns="5740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7" y="289642"/>
            <a:ext cx="8465344" cy="6171192"/>
          </a:xfrm>
          <a:prstGeom prst="rect">
            <a:avLst/>
          </a:prstGeom>
        </p:spPr>
        <p:txBody>
          <a:bodyPr vert="eaVert" lIns="114803" tIns="57401" rIns="114803" bIns="5740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2938" y="6703595"/>
            <a:ext cx="3000375" cy="385072"/>
          </a:xfrm>
          <a:prstGeom prst="rect">
            <a:avLst/>
          </a:prstGeom>
        </p:spPr>
        <p:txBody>
          <a:bodyPr lIns="114803" tIns="57401" rIns="114803" bIns="57401"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2E3AAC11-D570-4EA9-AFC0-30FB72BA45EB}" type="datetimeFigureOut">
              <a:rPr lang="zh-CN" altLang="en-US" sz="2300" smtClean="0">
                <a:solidFill>
                  <a:prstClr val="black"/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2023/4/21</a:t>
            </a:fld>
            <a:endParaRPr lang="zh-CN" altLang="en-US" sz="23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93406" y="6703595"/>
            <a:ext cx="4071938" cy="385072"/>
          </a:xfrm>
          <a:prstGeom prst="rect">
            <a:avLst/>
          </a:prstGeom>
        </p:spPr>
        <p:txBody>
          <a:bodyPr lIns="114803" tIns="57401" rIns="114803" bIns="57401"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endParaRPr lang="zh-CN" altLang="en-US" sz="23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5438" y="6703595"/>
            <a:ext cx="3000375" cy="385072"/>
          </a:xfrm>
          <a:prstGeom prst="rect">
            <a:avLst/>
          </a:prstGeom>
        </p:spPr>
        <p:txBody>
          <a:bodyPr lIns="114803" tIns="57401" rIns="114803" bIns="57401"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55ECCFAA-F4FB-487C-9F1E-C8836D0C3DC9}" type="slidenum">
              <a:rPr lang="zh-CN" altLang="en-US" sz="2300" smtClean="0">
                <a:solidFill>
                  <a:prstClr val="black"/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230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253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52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xStyles>
    <p:titleStyle>
      <a:lvl1pPr algn="ctr" defTabSz="1148029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0511" indent="-430511" algn="l" defTabSz="1148029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2774" indent="-358759" algn="l" defTabSz="1148029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35037" indent="-287007" algn="l" defTabSz="1148029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09051" indent="-287007" algn="l" defTabSz="1148029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83066" indent="-287007" algn="l" defTabSz="1148029" rtl="0" eaLnBrk="1" latinLnBrk="0" hangingPunct="1">
        <a:spcBef>
          <a:spcPct val="20000"/>
        </a:spcBef>
        <a:buFont typeface="Arial" panose="020B0604020202020204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57080" indent="-287007" algn="l" defTabSz="11480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31095" indent="-287007" algn="l" defTabSz="11480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05110" indent="-287007" algn="l" defTabSz="11480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79124" indent="-287007" algn="l" defTabSz="11480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4015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8029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2044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96058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70073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44088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18102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92117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3517146" y="3708733"/>
            <a:ext cx="582445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基于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Resnet18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的猫狗分类任务</a:t>
            </a:r>
            <a:endParaRPr lang="en-US" altLang="zh-CN" sz="28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 259"/>
          <p:cNvSpPr>
            <a:spLocks noChangeArrowheads="1"/>
          </p:cNvSpPr>
          <p:nvPr/>
        </p:nvSpPr>
        <p:spPr bwMode="auto">
          <a:xfrm>
            <a:off x="2357153" y="2750636"/>
            <a:ext cx="814444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实验</a:t>
            </a: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#02</a:t>
            </a:r>
          </a:p>
        </p:txBody>
      </p:sp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4341282" y="4253437"/>
            <a:ext cx="4176186" cy="41000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50622" rIns="0" bIns="50622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202228018670003 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马天行</a:t>
            </a:r>
            <a:endParaRPr sz="20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" name="任意多边形: 形状 51"/>
          <p:cNvSpPr/>
          <p:nvPr/>
        </p:nvSpPr>
        <p:spPr>
          <a:xfrm rot="10800000">
            <a:off x="0" y="-13522"/>
            <a:ext cx="5514330" cy="2057171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任意多边形: 形状 53"/>
          <p:cNvSpPr/>
          <p:nvPr/>
        </p:nvSpPr>
        <p:spPr>
          <a:xfrm rot="10800000">
            <a:off x="3117007" y="-5171"/>
            <a:ext cx="4245681" cy="1312069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10800000" flipV="1">
            <a:off x="4917207" y="5128495"/>
            <a:ext cx="5614682" cy="2094608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: 形状 11"/>
          <p:cNvSpPr/>
          <p:nvPr/>
        </p:nvSpPr>
        <p:spPr>
          <a:xfrm rot="10800000" flipV="1">
            <a:off x="8607487" y="5819074"/>
            <a:ext cx="4251263" cy="1404028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6936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8"/>
          <p:cNvSpPr txBox="1"/>
          <p:nvPr/>
        </p:nvSpPr>
        <p:spPr>
          <a:xfrm>
            <a:off x="391988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参数设置</a:t>
            </a:r>
            <a:endParaRPr lang="zh-CN" altLang="en-US" sz="40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" name="TextBox 8"/>
          <p:cNvSpPr txBox="1"/>
          <p:nvPr/>
        </p:nvSpPr>
        <p:spPr>
          <a:xfrm>
            <a:off x="391988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CONFIG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BED3260-358F-2757-3F78-D36966585B62}"/>
              </a:ext>
            </a:extLst>
          </p:cNvPr>
          <p:cNvSpPr txBox="1"/>
          <p:nvPr/>
        </p:nvSpPr>
        <p:spPr>
          <a:xfrm>
            <a:off x="524719" y="1096045"/>
            <a:ext cx="118093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config.model_class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= ucv.nnmodels.Resnet18Classifier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config.model_params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= {"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num_classes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": 2, "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num_channels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": 3, "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from_pretrained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": "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imagenet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"}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config.device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= "cuda:0"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config.criterion_class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nn.CrossEntropyLoss</a:t>
            </a:r>
            <a:endParaRPr lang="en-US" altLang="zh-CN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config.criterion_params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= {}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config.log_path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= "./logs/dogs_vs_cats.resnet18.log"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config.dataset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= "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dogs_vs_cats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config.seed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=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config.trn_preprocess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trans.Compose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([…])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config.val_preprocess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trans.Compose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([…])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config.batch_size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= 32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config.num_epochs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= 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config.optimizer_class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optim.SGD</a:t>
            </a:r>
            <a:endParaRPr lang="en-US" altLang="zh-CN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config.optimizer_params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= {"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lr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": 0.001, "momentum": 0.9, "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nesterov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": True}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config.scheduler_class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optim.lr_scheduler.StepLR</a:t>
            </a:r>
            <a:endParaRPr lang="en-US" altLang="zh-CN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config.scheduler_params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= {"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step_size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": 4, "gamma": 0.1}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config.checkpoint_path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= "./checkpoints/dogs_vs_cats.resnet18.pt"</a:t>
            </a:r>
          </a:p>
        </p:txBody>
      </p:sp>
    </p:spTree>
    <p:extLst>
      <p:ext uri="{BB962C8B-B14F-4D97-AF65-F5344CB8AC3E}">
        <p14:creationId xmlns:p14="http://schemas.microsoft.com/office/powerpoint/2010/main" val="2274732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194941" y="2785328"/>
            <a:ext cx="4468868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#04</a:t>
            </a:r>
          </a:p>
          <a:p>
            <a:pPr algn="ctr"/>
            <a:r>
              <a:rPr lang="zh-CN" altLang="en-US" sz="54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实验结果</a:t>
            </a:r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AA5C33FE-0804-8E62-B30E-765C92C6EE18}"/>
              </a:ext>
            </a:extLst>
          </p:cNvPr>
          <p:cNvSpPr/>
          <p:nvPr/>
        </p:nvSpPr>
        <p:spPr>
          <a:xfrm rot="16200000" flipV="1">
            <a:off x="-1040607" y="4728938"/>
            <a:ext cx="3537297" cy="1456085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588276DA-1C6E-C7C1-2B9C-08E6248038EE}"/>
              </a:ext>
            </a:extLst>
          </p:cNvPr>
          <p:cNvSpPr/>
          <p:nvPr/>
        </p:nvSpPr>
        <p:spPr>
          <a:xfrm rot="16200000" flipV="1">
            <a:off x="-731541" y="3666894"/>
            <a:ext cx="2440200" cy="977119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E3F9E4B9-E7BB-AA9D-B5E8-AC339CD05911}"/>
              </a:ext>
            </a:extLst>
          </p:cNvPr>
          <p:cNvSpPr/>
          <p:nvPr/>
        </p:nvSpPr>
        <p:spPr>
          <a:xfrm rot="5400000" flipV="1">
            <a:off x="10173600" y="1422922"/>
            <a:ext cx="3693452" cy="1676847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BF4751CC-D96F-497E-9B69-95E98E5C61E3}"/>
              </a:ext>
            </a:extLst>
          </p:cNvPr>
          <p:cNvSpPr/>
          <p:nvPr/>
        </p:nvSpPr>
        <p:spPr>
          <a:xfrm rot="5400000" flipV="1">
            <a:off x="10526426" y="2987661"/>
            <a:ext cx="3208563" cy="1456085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7637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8"/>
          <p:cNvSpPr txBox="1"/>
          <p:nvPr/>
        </p:nvSpPr>
        <p:spPr>
          <a:xfrm>
            <a:off x="391988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实验结果</a:t>
            </a:r>
            <a:endParaRPr lang="zh-CN" altLang="en-US" sz="40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" name="TextBox 8"/>
          <p:cNvSpPr txBox="1"/>
          <p:nvPr/>
        </p:nvSpPr>
        <p:spPr>
          <a:xfrm>
            <a:off x="391988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RESULT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1ACAAA-FDC1-EB75-AEEC-1D05F974F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6878" y="1267888"/>
            <a:ext cx="6262497" cy="46968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24193A5-BA2A-57A7-12B2-112AC8278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9375" y="1273072"/>
            <a:ext cx="6262497" cy="469687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57DF2D1-5C6C-46E1-6AF1-0F21D822C508}"/>
              </a:ext>
            </a:extLst>
          </p:cNvPr>
          <p:cNvSpPr txBox="1"/>
          <p:nvPr/>
        </p:nvSpPr>
        <p:spPr>
          <a:xfrm>
            <a:off x="2479628" y="576342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</a:rPr>
              <a:t>LOSS</a:t>
            </a:r>
            <a:endParaRPr lang="zh-CN" alt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8654697-3461-5390-A0DD-96B8EA5F2F96}"/>
              </a:ext>
            </a:extLst>
          </p:cNvPr>
          <p:cNvSpPr txBox="1"/>
          <p:nvPr/>
        </p:nvSpPr>
        <p:spPr>
          <a:xfrm>
            <a:off x="8742125" y="5708335"/>
            <a:ext cx="2411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</a:rPr>
              <a:t>ACCURACY</a:t>
            </a:r>
            <a:endParaRPr lang="zh-CN" alt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550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194941" y="2785328"/>
            <a:ext cx="4468868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#01</a:t>
            </a:r>
          </a:p>
          <a:p>
            <a:pPr algn="ctr"/>
            <a:r>
              <a:rPr lang="zh-CN" altLang="en-US" sz="54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项目结构</a:t>
            </a:r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AA5C33FE-0804-8E62-B30E-765C92C6EE18}"/>
              </a:ext>
            </a:extLst>
          </p:cNvPr>
          <p:cNvSpPr/>
          <p:nvPr/>
        </p:nvSpPr>
        <p:spPr>
          <a:xfrm rot="16200000" flipV="1">
            <a:off x="-1040607" y="4728938"/>
            <a:ext cx="3537297" cy="1456085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588276DA-1C6E-C7C1-2B9C-08E6248038EE}"/>
              </a:ext>
            </a:extLst>
          </p:cNvPr>
          <p:cNvSpPr/>
          <p:nvPr/>
        </p:nvSpPr>
        <p:spPr>
          <a:xfrm rot="16200000" flipV="1">
            <a:off x="-731541" y="3666894"/>
            <a:ext cx="2440200" cy="977119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E3F9E4B9-E7BB-AA9D-B5E8-AC339CD05911}"/>
              </a:ext>
            </a:extLst>
          </p:cNvPr>
          <p:cNvSpPr/>
          <p:nvPr/>
        </p:nvSpPr>
        <p:spPr>
          <a:xfrm rot="5400000" flipV="1">
            <a:off x="10173600" y="1422922"/>
            <a:ext cx="3693452" cy="1676847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BF4751CC-D96F-497E-9B69-95E98E5C61E3}"/>
              </a:ext>
            </a:extLst>
          </p:cNvPr>
          <p:cNvSpPr/>
          <p:nvPr/>
        </p:nvSpPr>
        <p:spPr>
          <a:xfrm rot="5400000" flipV="1">
            <a:off x="10526426" y="2987661"/>
            <a:ext cx="3208563" cy="1456085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3479523-DE65-CA62-FB29-ACE23CDE5CE1}"/>
              </a:ext>
            </a:extLst>
          </p:cNvPr>
          <p:cNvSpPr/>
          <p:nvPr/>
        </p:nvSpPr>
        <p:spPr>
          <a:xfrm>
            <a:off x="2810973" y="1215677"/>
            <a:ext cx="7020780" cy="5400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CCC0117-A681-FE42-8F5C-7F1E27E42818}"/>
              </a:ext>
            </a:extLst>
          </p:cNvPr>
          <p:cNvSpPr/>
          <p:nvPr/>
        </p:nvSpPr>
        <p:spPr>
          <a:xfrm>
            <a:off x="3333031" y="1629003"/>
            <a:ext cx="5976664" cy="3907154"/>
          </a:xfrm>
          <a:prstGeom prst="rect">
            <a:avLst/>
          </a:prstGeom>
          <a:solidFill>
            <a:srgbClr val="FAECD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/>
          </a:p>
        </p:txBody>
      </p:sp>
      <p:sp>
        <p:nvSpPr>
          <p:cNvPr id="68" name="TextBox 8"/>
          <p:cNvSpPr txBox="1"/>
          <p:nvPr/>
        </p:nvSpPr>
        <p:spPr>
          <a:xfrm>
            <a:off x="391988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项目结构</a:t>
            </a:r>
            <a:endParaRPr lang="zh-CN" altLang="en-US" sz="40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" name="TextBox 8"/>
          <p:cNvSpPr txBox="1"/>
          <p:nvPr/>
        </p:nvSpPr>
        <p:spPr>
          <a:xfrm>
            <a:off x="391988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STRUCTURE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BAAB23D-D400-9FDA-1F67-9F583B4C2708}"/>
              </a:ext>
            </a:extLst>
          </p:cNvPr>
          <p:cNvSpPr/>
          <p:nvPr/>
        </p:nvSpPr>
        <p:spPr>
          <a:xfrm>
            <a:off x="3837087" y="3375917"/>
            <a:ext cx="4968552" cy="1080120"/>
          </a:xfrm>
          <a:prstGeom prst="rect">
            <a:avLst/>
          </a:prstGeom>
          <a:solidFill>
            <a:srgbClr val="FABA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Resnet18Classifier</a:t>
            </a:r>
            <a:endParaRPr lang="zh-CN" altLang="en-US" sz="36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F5AA361-2A27-721B-DDF3-40230321F83B}"/>
              </a:ext>
            </a:extLst>
          </p:cNvPr>
          <p:cNvSpPr/>
          <p:nvPr/>
        </p:nvSpPr>
        <p:spPr>
          <a:xfrm>
            <a:off x="3837087" y="2096796"/>
            <a:ext cx="4968552" cy="1080120"/>
          </a:xfrm>
          <a:prstGeom prst="rect">
            <a:avLst/>
          </a:prstGeom>
          <a:solidFill>
            <a:srgbClr val="ABCAC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Recorder</a:t>
            </a:r>
            <a:endParaRPr lang="zh-CN" altLang="en-US" sz="36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B60016-2EAC-C62E-F6DF-C6A55FC3E4A2}"/>
              </a:ext>
            </a:extLst>
          </p:cNvPr>
          <p:cNvSpPr/>
          <p:nvPr/>
        </p:nvSpPr>
        <p:spPr>
          <a:xfrm>
            <a:off x="3837087" y="4456037"/>
            <a:ext cx="4968552" cy="1080120"/>
          </a:xfrm>
          <a:prstGeom prst="rect">
            <a:avLst/>
          </a:prstGeom>
          <a:solidFill>
            <a:srgbClr val="FAECD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</a:rPr>
              <a:t>ModelHandlerCV</a:t>
            </a:r>
            <a:endParaRPr lang="zh-CN" altLang="en-US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85CDF96-8602-9211-384F-26E054A852E6}"/>
              </a:ext>
            </a:extLst>
          </p:cNvPr>
          <p:cNvSpPr/>
          <p:nvPr/>
        </p:nvSpPr>
        <p:spPr>
          <a:xfrm>
            <a:off x="3837087" y="5536157"/>
            <a:ext cx="4968552" cy="10801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Trainer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49248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194941" y="2785328"/>
            <a:ext cx="4468868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#02</a:t>
            </a:r>
          </a:p>
          <a:p>
            <a:pPr algn="ctr"/>
            <a:r>
              <a:rPr lang="zh-CN" altLang="en-US" sz="54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网络设计</a:t>
            </a:r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AA5C33FE-0804-8E62-B30E-765C92C6EE18}"/>
              </a:ext>
            </a:extLst>
          </p:cNvPr>
          <p:cNvSpPr/>
          <p:nvPr/>
        </p:nvSpPr>
        <p:spPr>
          <a:xfrm rot="16200000" flipV="1">
            <a:off x="-1040607" y="4728938"/>
            <a:ext cx="3537297" cy="1456085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588276DA-1C6E-C7C1-2B9C-08E6248038EE}"/>
              </a:ext>
            </a:extLst>
          </p:cNvPr>
          <p:cNvSpPr/>
          <p:nvPr/>
        </p:nvSpPr>
        <p:spPr>
          <a:xfrm rot="16200000" flipV="1">
            <a:off x="-731541" y="3666894"/>
            <a:ext cx="2440200" cy="977119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E3F9E4B9-E7BB-AA9D-B5E8-AC339CD05911}"/>
              </a:ext>
            </a:extLst>
          </p:cNvPr>
          <p:cNvSpPr/>
          <p:nvPr/>
        </p:nvSpPr>
        <p:spPr>
          <a:xfrm rot="5400000" flipV="1">
            <a:off x="10173600" y="1422922"/>
            <a:ext cx="3693452" cy="1676847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BF4751CC-D96F-497E-9B69-95E98E5C61E3}"/>
              </a:ext>
            </a:extLst>
          </p:cNvPr>
          <p:cNvSpPr/>
          <p:nvPr/>
        </p:nvSpPr>
        <p:spPr>
          <a:xfrm rot="5400000" flipV="1">
            <a:off x="10526426" y="2987661"/>
            <a:ext cx="3208563" cy="1456085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7740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8"/>
          <p:cNvSpPr txBox="1"/>
          <p:nvPr/>
        </p:nvSpPr>
        <p:spPr>
          <a:xfrm>
            <a:off x="391988" y="220606"/>
            <a:ext cx="963778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网络设计</a:t>
            </a:r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: BasicBlock (Layer1)</a:t>
            </a:r>
            <a:endParaRPr lang="zh-CN" altLang="en-US" sz="40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" name="TextBox 8"/>
          <p:cNvSpPr txBox="1"/>
          <p:nvPr/>
        </p:nvSpPr>
        <p:spPr>
          <a:xfrm>
            <a:off x="391988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DESIGN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3E1BD04-2F05-2C50-B326-1E3C76D2B75C}"/>
              </a:ext>
            </a:extLst>
          </p:cNvPr>
          <p:cNvSpPr/>
          <p:nvPr/>
        </p:nvSpPr>
        <p:spPr>
          <a:xfrm>
            <a:off x="1172791" y="1081323"/>
            <a:ext cx="4968552" cy="1080120"/>
          </a:xfrm>
          <a:prstGeom prst="rect">
            <a:avLst/>
          </a:prstGeom>
          <a:solidFill>
            <a:srgbClr val="ABCAC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Conv2D</a:t>
            </a:r>
            <a:endParaRPr lang="zh-CN" altLang="en-US" sz="3600" b="1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B88AAE2-CFA6-0E2C-4474-A8B59D4F1B05}"/>
              </a:ext>
            </a:extLst>
          </p:cNvPr>
          <p:cNvSpPr/>
          <p:nvPr/>
        </p:nvSpPr>
        <p:spPr>
          <a:xfrm>
            <a:off x="1172791" y="2240812"/>
            <a:ext cx="4968552" cy="1080120"/>
          </a:xfrm>
          <a:prstGeom prst="rect">
            <a:avLst/>
          </a:prstGeom>
          <a:solidFill>
            <a:srgbClr val="FABA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BatchNorm2D</a:t>
            </a:r>
            <a:endParaRPr lang="zh-CN" altLang="en-US" sz="3600" b="1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BF610C5-6F49-968E-A6DD-756517821A0B}"/>
              </a:ext>
            </a:extLst>
          </p:cNvPr>
          <p:cNvSpPr/>
          <p:nvPr/>
        </p:nvSpPr>
        <p:spPr>
          <a:xfrm>
            <a:off x="1172791" y="3400301"/>
            <a:ext cx="4968552" cy="1080120"/>
          </a:xfrm>
          <a:prstGeom prst="rect">
            <a:avLst/>
          </a:prstGeom>
          <a:solidFill>
            <a:srgbClr val="ABCAC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ReLU</a:t>
            </a:r>
            <a:endParaRPr lang="zh-CN" altLang="en-US" sz="3600" b="1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54703D7-246F-3B48-B1C9-D591A431E8E9}"/>
              </a:ext>
            </a:extLst>
          </p:cNvPr>
          <p:cNvSpPr/>
          <p:nvPr/>
        </p:nvSpPr>
        <p:spPr>
          <a:xfrm>
            <a:off x="1172791" y="4559790"/>
            <a:ext cx="4968552" cy="1080120"/>
          </a:xfrm>
          <a:prstGeom prst="rect">
            <a:avLst/>
          </a:prstGeom>
          <a:solidFill>
            <a:srgbClr val="FABA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Conv2D</a:t>
            </a:r>
            <a:endParaRPr lang="zh-CN" altLang="en-US" sz="36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BED3260-358F-2757-3F78-D36966585B62}"/>
              </a:ext>
            </a:extLst>
          </p:cNvPr>
          <p:cNvSpPr txBox="1"/>
          <p:nvPr/>
        </p:nvSpPr>
        <p:spPr>
          <a:xfrm>
            <a:off x="6933431" y="3256285"/>
            <a:ext cx="54726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err="1">
                <a:solidFill>
                  <a:schemeClr val="bg2">
                    <a:lumMod val="50000"/>
                  </a:schemeClr>
                </a:solidFill>
              </a:rPr>
              <a:t>KernelSize</a:t>
            </a:r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</a:rPr>
              <a:t> = 3*3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</a:rPr>
              <a:t>Stride =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</a:rPr>
              <a:t>Padding = 1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47F0937-F077-B740-6477-05CE8505202C}"/>
              </a:ext>
            </a:extLst>
          </p:cNvPr>
          <p:cNvSpPr/>
          <p:nvPr/>
        </p:nvSpPr>
        <p:spPr>
          <a:xfrm>
            <a:off x="1172791" y="5719279"/>
            <a:ext cx="4968552" cy="1080120"/>
          </a:xfrm>
          <a:prstGeom prst="rect">
            <a:avLst/>
          </a:prstGeom>
          <a:solidFill>
            <a:srgbClr val="ABCAC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BatchNorm2D</a:t>
            </a:r>
            <a:endParaRPr lang="zh-CN" altLang="en-US" sz="3600" b="1" dirty="0"/>
          </a:p>
        </p:txBody>
      </p: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863125CB-0E09-13CA-8895-BD1B8DE60865}"/>
              </a:ext>
            </a:extLst>
          </p:cNvPr>
          <p:cNvCxnSpPr>
            <a:cxnSpLocks/>
            <a:stCxn id="21" idx="0"/>
          </p:cNvCxnSpPr>
          <p:nvPr/>
        </p:nvCxnSpPr>
        <p:spPr>
          <a:xfrm rot="16200000" flipH="1">
            <a:off x="2623592" y="2114798"/>
            <a:ext cx="4839258" cy="2772308"/>
          </a:xfrm>
          <a:prstGeom prst="bentConnector3">
            <a:avLst>
              <a:gd name="adj1" fmla="val -4724"/>
            </a:avLst>
          </a:prstGeom>
          <a:ln w="57150">
            <a:solidFill>
              <a:srgbClr val="A79FA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0A6BEDA2-BFA7-AA08-BF8A-7124768A55EB}"/>
              </a:ext>
            </a:extLst>
          </p:cNvPr>
          <p:cNvCxnSpPr>
            <a:cxnSpLocks/>
            <a:stCxn id="2" idx="2"/>
          </p:cNvCxnSpPr>
          <p:nvPr/>
        </p:nvCxnSpPr>
        <p:spPr>
          <a:xfrm rot="5400000" flipH="1" flipV="1">
            <a:off x="4567808" y="4937832"/>
            <a:ext cx="950826" cy="2772308"/>
          </a:xfrm>
          <a:prstGeom prst="bentConnector4">
            <a:avLst>
              <a:gd name="adj1" fmla="val -24042"/>
              <a:gd name="adj2" fmla="val 99936"/>
            </a:avLst>
          </a:prstGeom>
          <a:ln w="57150">
            <a:solidFill>
              <a:srgbClr val="A79FA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BBB87B6-8EEB-B3D4-342C-FCB1DCC0A350}"/>
              </a:ext>
            </a:extLst>
          </p:cNvPr>
          <p:cNvCxnSpPr>
            <a:cxnSpLocks/>
          </p:cNvCxnSpPr>
          <p:nvPr/>
        </p:nvCxnSpPr>
        <p:spPr>
          <a:xfrm>
            <a:off x="6429375" y="5848573"/>
            <a:ext cx="576064" cy="0"/>
          </a:xfrm>
          <a:prstGeom prst="straightConnector1">
            <a:avLst/>
          </a:prstGeom>
          <a:ln w="57150">
            <a:solidFill>
              <a:srgbClr val="A79F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0F664CF3-1B7E-A2FE-584F-4E74DC9B49EB}"/>
              </a:ext>
            </a:extLst>
          </p:cNvPr>
          <p:cNvSpPr/>
          <p:nvPr/>
        </p:nvSpPr>
        <p:spPr>
          <a:xfrm>
            <a:off x="7077447" y="5297824"/>
            <a:ext cx="4968552" cy="1080120"/>
          </a:xfrm>
          <a:prstGeom prst="rect">
            <a:avLst/>
          </a:prstGeom>
          <a:solidFill>
            <a:srgbClr val="ABCAC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ReLU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07225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8"/>
          <p:cNvSpPr txBox="1"/>
          <p:nvPr/>
        </p:nvSpPr>
        <p:spPr>
          <a:xfrm>
            <a:off x="391988" y="220606"/>
            <a:ext cx="1071790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网络设计</a:t>
            </a:r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: BasicBlock with DownSample (Layer2~Layer4) </a:t>
            </a:r>
            <a:endParaRPr lang="zh-CN" altLang="en-US" sz="40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" name="TextBox 8"/>
          <p:cNvSpPr txBox="1"/>
          <p:nvPr/>
        </p:nvSpPr>
        <p:spPr>
          <a:xfrm>
            <a:off x="391988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DESIGN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3E1BD04-2F05-2C50-B326-1E3C76D2B75C}"/>
              </a:ext>
            </a:extLst>
          </p:cNvPr>
          <p:cNvSpPr/>
          <p:nvPr/>
        </p:nvSpPr>
        <p:spPr>
          <a:xfrm>
            <a:off x="1172791" y="1081323"/>
            <a:ext cx="4968552" cy="1080120"/>
          </a:xfrm>
          <a:prstGeom prst="rect">
            <a:avLst/>
          </a:prstGeom>
          <a:solidFill>
            <a:srgbClr val="ABCAC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Conv2D</a:t>
            </a:r>
            <a:endParaRPr lang="zh-CN" altLang="en-US" sz="3600" b="1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B88AAE2-CFA6-0E2C-4474-A8B59D4F1B05}"/>
              </a:ext>
            </a:extLst>
          </p:cNvPr>
          <p:cNvSpPr/>
          <p:nvPr/>
        </p:nvSpPr>
        <p:spPr>
          <a:xfrm>
            <a:off x="1172791" y="2240812"/>
            <a:ext cx="4968552" cy="1080120"/>
          </a:xfrm>
          <a:prstGeom prst="rect">
            <a:avLst/>
          </a:prstGeom>
          <a:solidFill>
            <a:srgbClr val="FABA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BatchNorm2D</a:t>
            </a:r>
            <a:endParaRPr lang="zh-CN" altLang="en-US" sz="3600" b="1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BF610C5-6F49-968E-A6DD-756517821A0B}"/>
              </a:ext>
            </a:extLst>
          </p:cNvPr>
          <p:cNvSpPr/>
          <p:nvPr/>
        </p:nvSpPr>
        <p:spPr>
          <a:xfrm>
            <a:off x="1172791" y="3400301"/>
            <a:ext cx="4968552" cy="1080120"/>
          </a:xfrm>
          <a:prstGeom prst="rect">
            <a:avLst/>
          </a:prstGeom>
          <a:solidFill>
            <a:srgbClr val="ABCAC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ReLU</a:t>
            </a:r>
            <a:endParaRPr lang="zh-CN" altLang="en-US" sz="3600" b="1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54703D7-246F-3B48-B1C9-D591A431E8E9}"/>
              </a:ext>
            </a:extLst>
          </p:cNvPr>
          <p:cNvSpPr/>
          <p:nvPr/>
        </p:nvSpPr>
        <p:spPr>
          <a:xfrm>
            <a:off x="1172791" y="4559790"/>
            <a:ext cx="4968552" cy="1080120"/>
          </a:xfrm>
          <a:prstGeom prst="rect">
            <a:avLst/>
          </a:prstGeom>
          <a:solidFill>
            <a:srgbClr val="FABA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Conv2D</a:t>
            </a:r>
            <a:endParaRPr lang="zh-CN" altLang="en-US" sz="36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47F0937-F077-B740-6477-05CE8505202C}"/>
              </a:ext>
            </a:extLst>
          </p:cNvPr>
          <p:cNvSpPr/>
          <p:nvPr/>
        </p:nvSpPr>
        <p:spPr>
          <a:xfrm>
            <a:off x="1172791" y="5719279"/>
            <a:ext cx="4968552" cy="1080120"/>
          </a:xfrm>
          <a:prstGeom prst="rect">
            <a:avLst/>
          </a:prstGeom>
          <a:solidFill>
            <a:srgbClr val="ABCAC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BatchNorm2D</a:t>
            </a:r>
            <a:endParaRPr lang="zh-CN" altLang="en-US" sz="3600" b="1" dirty="0"/>
          </a:p>
        </p:txBody>
      </p: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863125CB-0E09-13CA-8895-BD1B8DE60865}"/>
              </a:ext>
            </a:extLst>
          </p:cNvPr>
          <p:cNvCxnSpPr>
            <a:cxnSpLocks/>
            <a:stCxn id="21" idx="0"/>
            <a:endCxn id="3" idx="0"/>
          </p:cNvCxnSpPr>
          <p:nvPr/>
        </p:nvCxnSpPr>
        <p:spPr>
          <a:xfrm rot="16200000" flipH="1">
            <a:off x="6299915" y="-1561526"/>
            <a:ext cx="619429" cy="5905127"/>
          </a:xfrm>
          <a:prstGeom prst="bentConnector3">
            <a:avLst>
              <a:gd name="adj1" fmla="val -36905"/>
            </a:avLst>
          </a:prstGeom>
          <a:ln w="57150">
            <a:solidFill>
              <a:srgbClr val="A79FA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0A6BEDA2-BFA7-AA08-BF8A-7124768A55EB}"/>
              </a:ext>
            </a:extLst>
          </p:cNvPr>
          <p:cNvCxnSpPr>
            <a:cxnSpLocks/>
            <a:stCxn id="2" idx="2"/>
          </p:cNvCxnSpPr>
          <p:nvPr/>
        </p:nvCxnSpPr>
        <p:spPr>
          <a:xfrm rot="5400000" flipH="1" flipV="1">
            <a:off x="5489825" y="2727032"/>
            <a:ext cx="2239609" cy="5905126"/>
          </a:xfrm>
          <a:prstGeom prst="bentConnector4">
            <a:avLst>
              <a:gd name="adj1" fmla="val -10207"/>
              <a:gd name="adj2" fmla="val 46259"/>
            </a:avLst>
          </a:prstGeom>
          <a:ln w="57150">
            <a:solidFill>
              <a:srgbClr val="A79FA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BBB87B6-8EEB-B3D4-342C-FCB1DCC0A350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9561723" y="3940361"/>
            <a:ext cx="471" cy="1357463"/>
          </a:xfrm>
          <a:prstGeom prst="straightConnector1">
            <a:avLst/>
          </a:prstGeom>
          <a:ln w="57150">
            <a:solidFill>
              <a:srgbClr val="A79F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0F664CF3-1B7E-A2FE-584F-4E74DC9B49EB}"/>
              </a:ext>
            </a:extLst>
          </p:cNvPr>
          <p:cNvSpPr/>
          <p:nvPr/>
        </p:nvSpPr>
        <p:spPr>
          <a:xfrm>
            <a:off x="7077447" y="5297824"/>
            <a:ext cx="4968552" cy="1080120"/>
          </a:xfrm>
          <a:prstGeom prst="rect">
            <a:avLst/>
          </a:prstGeom>
          <a:solidFill>
            <a:srgbClr val="ABCAC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ReLU</a:t>
            </a:r>
            <a:endParaRPr lang="zh-CN" altLang="en-US" sz="36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8E3CD22-E248-33B8-A6A8-5715A7BB20CD}"/>
              </a:ext>
            </a:extLst>
          </p:cNvPr>
          <p:cNvSpPr/>
          <p:nvPr/>
        </p:nvSpPr>
        <p:spPr>
          <a:xfrm>
            <a:off x="7077918" y="1700752"/>
            <a:ext cx="4968552" cy="1080120"/>
          </a:xfrm>
          <a:prstGeom prst="rect">
            <a:avLst/>
          </a:prstGeom>
          <a:solidFill>
            <a:srgbClr val="ABCAC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Conv2D</a:t>
            </a:r>
            <a:endParaRPr lang="zh-CN" altLang="en-US" sz="36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343827-D77D-BA63-EE1F-0C5FA0FB7FF7}"/>
              </a:ext>
            </a:extLst>
          </p:cNvPr>
          <p:cNvSpPr/>
          <p:nvPr/>
        </p:nvSpPr>
        <p:spPr>
          <a:xfrm>
            <a:off x="7077918" y="2860241"/>
            <a:ext cx="4968552" cy="1080120"/>
          </a:xfrm>
          <a:prstGeom prst="rect">
            <a:avLst/>
          </a:prstGeom>
          <a:solidFill>
            <a:srgbClr val="FABA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BatchNorm2D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810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8"/>
          <p:cNvSpPr txBox="1"/>
          <p:nvPr/>
        </p:nvSpPr>
        <p:spPr>
          <a:xfrm>
            <a:off x="391988" y="220606"/>
            <a:ext cx="4165179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网络设计</a:t>
            </a:r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: Layer0</a:t>
            </a:r>
            <a:endParaRPr lang="zh-CN" altLang="en-US" sz="40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" name="TextBox 8"/>
          <p:cNvSpPr txBox="1"/>
          <p:nvPr/>
        </p:nvSpPr>
        <p:spPr>
          <a:xfrm>
            <a:off x="391988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DESIGN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3E1BD04-2F05-2C50-B326-1E3C76D2B75C}"/>
              </a:ext>
            </a:extLst>
          </p:cNvPr>
          <p:cNvSpPr/>
          <p:nvPr/>
        </p:nvSpPr>
        <p:spPr>
          <a:xfrm>
            <a:off x="1172791" y="1816125"/>
            <a:ext cx="4968552" cy="1080120"/>
          </a:xfrm>
          <a:prstGeom prst="rect">
            <a:avLst/>
          </a:prstGeom>
          <a:solidFill>
            <a:srgbClr val="ABCAC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Conv2D(x, 64)</a:t>
            </a:r>
            <a:endParaRPr lang="zh-CN" altLang="en-US" sz="3600" b="1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B88AAE2-CFA6-0E2C-4474-A8B59D4F1B05}"/>
              </a:ext>
            </a:extLst>
          </p:cNvPr>
          <p:cNvSpPr/>
          <p:nvPr/>
        </p:nvSpPr>
        <p:spPr>
          <a:xfrm>
            <a:off x="1172791" y="2975614"/>
            <a:ext cx="4968552" cy="1080120"/>
          </a:xfrm>
          <a:prstGeom prst="rect">
            <a:avLst/>
          </a:prstGeom>
          <a:solidFill>
            <a:srgbClr val="FABA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BatchNorm2D</a:t>
            </a:r>
            <a:endParaRPr lang="zh-CN" altLang="en-US" sz="3600" b="1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BF610C5-6F49-968E-A6DD-756517821A0B}"/>
              </a:ext>
            </a:extLst>
          </p:cNvPr>
          <p:cNvSpPr/>
          <p:nvPr/>
        </p:nvSpPr>
        <p:spPr>
          <a:xfrm>
            <a:off x="1172791" y="4135103"/>
            <a:ext cx="4968552" cy="1080120"/>
          </a:xfrm>
          <a:prstGeom prst="rect">
            <a:avLst/>
          </a:prstGeom>
          <a:solidFill>
            <a:srgbClr val="ABCAC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ReLU</a:t>
            </a:r>
            <a:endParaRPr lang="zh-CN" altLang="en-US" sz="3600" b="1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54703D7-246F-3B48-B1C9-D591A431E8E9}"/>
              </a:ext>
            </a:extLst>
          </p:cNvPr>
          <p:cNvSpPr/>
          <p:nvPr/>
        </p:nvSpPr>
        <p:spPr>
          <a:xfrm>
            <a:off x="1172791" y="5294592"/>
            <a:ext cx="4968552" cy="1080120"/>
          </a:xfrm>
          <a:prstGeom prst="rect">
            <a:avLst/>
          </a:prstGeom>
          <a:solidFill>
            <a:srgbClr val="FABA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MaxPool2D</a:t>
            </a:r>
            <a:endParaRPr lang="zh-CN" altLang="en-US" sz="36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BED3260-358F-2757-3F78-D36966585B62}"/>
              </a:ext>
            </a:extLst>
          </p:cNvPr>
          <p:cNvSpPr txBox="1"/>
          <p:nvPr/>
        </p:nvSpPr>
        <p:spPr>
          <a:xfrm>
            <a:off x="6933431" y="2975614"/>
            <a:ext cx="54726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err="1">
                <a:solidFill>
                  <a:schemeClr val="bg2">
                    <a:lumMod val="50000"/>
                  </a:schemeClr>
                </a:solidFill>
              </a:rPr>
              <a:t>KernelSize</a:t>
            </a:r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</a:rPr>
              <a:t> = 7*7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</a:rPr>
              <a:t>Stride =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</a:rPr>
              <a:t>Padding = 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err="1">
                <a:solidFill>
                  <a:schemeClr val="bg2">
                    <a:lumMod val="50000"/>
                  </a:schemeClr>
                </a:solidFill>
              </a:rPr>
              <a:t>PoolKernelSize</a:t>
            </a:r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</a:rPr>
              <a:t> = 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err="1">
                <a:solidFill>
                  <a:schemeClr val="bg2">
                    <a:lumMod val="50000"/>
                  </a:schemeClr>
                </a:solidFill>
              </a:rPr>
              <a:t>PoolStride</a:t>
            </a:r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</a:rPr>
              <a:t> = 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err="1">
                <a:solidFill>
                  <a:schemeClr val="bg2">
                    <a:lumMod val="50000"/>
                  </a:schemeClr>
                </a:solidFill>
              </a:rPr>
              <a:t>PoolPadding</a:t>
            </a:r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</a:rPr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349763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8"/>
          <p:cNvSpPr txBox="1"/>
          <p:nvPr/>
        </p:nvSpPr>
        <p:spPr>
          <a:xfrm>
            <a:off x="391988" y="220606"/>
            <a:ext cx="4968552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网络设计</a:t>
            </a:r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整体</a:t>
            </a:r>
            <a:endParaRPr lang="zh-CN" altLang="en-US" sz="40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" name="TextBox 8"/>
          <p:cNvSpPr txBox="1"/>
          <p:nvPr/>
        </p:nvSpPr>
        <p:spPr>
          <a:xfrm>
            <a:off x="391988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DESIGN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1718015-EDA1-3C69-5677-AE697A13C9A1}"/>
              </a:ext>
            </a:extLst>
          </p:cNvPr>
          <p:cNvSpPr/>
          <p:nvPr/>
        </p:nvSpPr>
        <p:spPr>
          <a:xfrm>
            <a:off x="1172791" y="1081323"/>
            <a:ext cx="4968552" cy="662794"/>
          </a:xfrm>
          <a:prstGeom prst="rect">
            <a:avLst/>
          </a:prstGeom>
          <a:solidFill>
            <a:srgbClr val="ABCAC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Layer0</a:t>
            </a:r>
            <a:endParaRPr lang="zh-CN" altLang="en-US" sz="3600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F8971E7-CBD2-9131-FC23-AE286F736C1C}"/>
              </a:ext>
            </a:extLst>
          </p:cNvPr>
          <p:cNvSpPr/>
          <p:nvPr/>
        </p:nvSpPr>
        <p:spPr>
          <a:xfrm>
            <a:off x="1172791" y="1793693"/>
            <a:ext cx="4968552" cy="662794"/>
          </a:xfrm>
          <a:prstGeom prst="rect">
            <a:avLst/>
          </a:prstGeom>
          <a:solidFill>
            <a:srgbClr val="FABA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BasicBlock</a:t>
            </a:r>
            <a:endParaRPr lang="zh-CN" altLang="en-US" sz="3600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96A7A3B-339E-4CA4-882F-DC12CFB7E8A3}"/>
              </a:ext>
            </a:extLst>
          </p:cNvPr>
          <p:cNvSpPr/>
          <p:nvPr/>
        </p:nvSpPr>
        <p:spPr>
          <a:xfrm>
            <a:off x="1182326" y="2506063"/>
            <a:ext cx="4968552" cy="662794"/>
          </a:xfrm>
          <a:prstGeom prst="rect">
            <a:avLst/>
          </a:prstGeom>
          <a:solidFill>
            <a:srgbClr val="ABCAC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BasicBlock with DS</a:t>
            </a:r>
            <a:endParaRPr lang="zh-CN" altLang="en-US" sz="3600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7C0D13B-8E79-E554-297B-840F6B787212}"/>
              </a:ext>
            </a:extLst>
          </p:cNvPr>
          <p:cNvSpPr/>
          <p:nvPr/>
        </p:nvSpPr>
        <p:spPr>
          <a:xfrm>
            <a:off x="1182326" y="3218905"/>
            <a:ext cx="4968552" cy="662794"/>
          </a:xfrm>
          <a:prstGeom prst="rect">
            <a:avLst/>
          </a:prstGeom>
          <a:solidFill>
            <a:srgbClr val="FABA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BasicBlock with DS</a:t>
            </a:r>
            <a:endParaRPr lang="zh-CN" altLang="en-US" sz="3600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679CD17-D358-2FDD-5B03-814D6B14621B}"/>
              </a:ext>
            </a:extLst>
          </p:cNvPr>
          <p:cNvSpPr/>
          <p:nvPr/>
        </p:nvSpPr>
        <p:spPr>
          <a:xfrm>
            <a:off x="1182326" y="3930803"/>
            <a:ext cx="4968552" cy="662794"/>
          </a:xfrm>
          <a:prstGeom prst="rect">
            <a:avLst/>
          </a:prstGeom>
          <a:solidFill>
            <a:srgbClr val="ABCAC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BasicBlock with DS</a:t>
            </a:r>
            <a:endParaRPr lang="zh-CN" altLang="en-US" sz="3600" b="1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6E161B6-ED0D-0D12-06D5-46151D79FC9B}"/>
              </a:ext>
            </a:extLst>
          </p:cNvPr>
          <p:cNvSpPr/>
          <p:nvPr/>
        </p:nvSpPr>
        <p:spPr>
          <a:xfrm>
            <a:off x="1172791" y="4642701"/>
            <a:ext cx="4968552" cy="662794"/>
          </a:xfrm>
          <a:prstGeom prst="rect">
            <a:avLst/>
          </a:prstGeom>
          <a:solidFill>
            <a:srgbClr val="FABA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BasicBlock with DS</a:t>
            </a:r>
            <a:endParaRPr lang="zh-CN" altLang="en-US" sz="3600" b="1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D55446B-807E-B281-DFCB-7690177D67C4}"/>
              </a:ext>
            </a:extLst>
          </p:cNvPr>
          <p:cNvSpPr/>
          <p:nvPr/>
        </p:nvSpPr>
        <p:spPr>
          <a:xfrm>
            <a:off x="1172791" y="5354599"/>
            <a:ext cx="4968552" cy="662794"/>
          </a:xfrm>
          <a:prstGeom prst="rect">
            <a:avLst/>
          </a:prstGeom>
          <a:solidFill>
            <a:srgbClr val="ABCAC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AdaptiveAvgPool2D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ABFD17E-F65D-2E12-A8AD-B0823244C48D}"/>
              </a:ext>
            </a:extLst>
          </p:cNvPr>
          <p:cNvSpPr/>
          <p:nvPr/>
        </p:nvSpPr>
        <p:spPr>
          <a:xfrm>
            <a:off x="1163256" y="6066497"/>
            <a:ext cx="4968552" cy="662794"/>
          </a:xfrm>
          <a:prstGeom prst="rect">
            <a:avLst/>
          </a:prstGeom>
          <a:solidFill>
            <a:srgbClr val="FABA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Linear</a:t>
            </a:r>
            <a:endParaRPr lang="zh-CN" altLang="en-US" sz="3600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E35DB35-0C78-C626-951C-B99A3AA40F0D}"/>
              </a:ext>
            </a:extLst>
          </p:cNvPr>
          <p:cNvSpPr txBox="1"/>
          <p:nvPr/>
        </p:nvSpPr>
        <p:spPr>
          <a:xfrm>
            <a:off x="6933431" y="3096587"/>
            <a:ext cx="54726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Resnet18</a:t>
            </a:r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：</a:t>
            </a:r>
            <a:endParaRPr lang="en-US" altLang="zh-CN" sz="2800" b="1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17</a:t>
            </a:r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个卷积层</a:t>
            </a:r>
            <a:endParaRPr lang="en-US" altLang="zh-CN" sz="2800" b="1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个全连接</a:t>
            </a:r>
            <a:endParaRPr lang="en-US" altLang="zh-CN" sz="2800" b="1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降采样层的卷积不算数</a:t>
            </a:r>
            <a:endParaRPr lang="en-US" altLang="zh-CN" sz="2800" b="1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7053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194941" y="2785328"/>
            <a:ext cx="4468868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#03</a:t>
            </a:r>
          </a:p>
          <a:p>
            <a:pPr algn="ctr"/>
            <a:r>
              <a:rPr lang="zh-CN" altLang="en-US" sz="54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参数配置</a:t>
            </a:r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AA5C33FE-0804-8E62-B30E-765C92C6EE18}"/>
              </a:ext>
            </a:extLst>
          </p:cNvPr>
          <p:cNvSpPr/>
          <p:nvPr/>
        </p:nvSpPr>
        <p:spPr>
          <a:xfrm rot="16200000" flipV="1">
            <a:off x="-1040607" y="4728938"/>
            <a:ext cx="3537297" cy="1456085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588276DA-1C6E-C7C1-2B9C-08E6248038EE}"/>
              </a:ext>
            </a:extLst>
          </p:cNvPr>
          <p:cNvSpPr/>
          <p:nvPr/>
        </p:nvSpPr>
        <p:spPr>
          <a:xfrm rot="16200000" flipV="1">
            <a:off x="-731541" y="3666894"/>
            <a:ext cx="2440200" cy="977119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E3F9E4B9-E7BB-AA9D-B5E8-AC339CD05911}"/>
              </a:ext>
            </a:extLst>
          </p:cNvPr>
          <p:cNvSpPr/>
          <p:nvPr/>
        </p:nvSpPr>
        <p:spPr>
          <a:xfrm rot="5400000" flipV="1">
            <a:off x="10173600" y="1422922"/>
            <a:ext cx="3693452" cy="1676847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BF4751CC-D96F-497E-9B69-95E98E5C61E3}"/>
              </a:ext>
            </a:extLst>
          </p:cNvPr>
          <p:cNvSpPr/>
          <p:nvPr/>
        </p:nvSpPr>
        <p:spPr>
          <a:xfrm rot="5400000" flipV="1">
            <a:off x="10526426" y="2987661"/>
            <a:ext cx="3208563" cy="1456085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6037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PASSING_SCORE" val="100.000000"/>
  <p:tag name="ISPRING_FIRST_PUBLISH" val="1"/>
  <p:tag name="ISPRING_PRESENTATION_TITLE" val="极简半圆工作总结PPT模板"/>
  <p:tag name="ISPRING_SCORM_RATE_QUIZZES" val="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C:\Users\隔壁王哥\Desktop\6.6\568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heme/theme1.xml><?xml version="1.0" encoding="utf-8"?>
<a:theme xmlns:a="http://schemas.openxmlformats.org/drawingml/2006/main" name="第一PPT，www.1ppt.com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3CF8F"/>
      </a:accent1>
      <a:accent2>
        <a:srgbClr val="595959"/>
      </a:accent2>
      <a:accent3>
        <a:srgbClr val="83CF8F"/>
      </a:accent3>
      <a:accent4>
        <a:srgbClr val="595959"/>
      </a:accent4>
      <a:accent5>
        <a:srgbClr val="83CF8F"/>
      </a:accent5>
      <a:accent6>
        <a:srgbClr val="595959"/>
      </a:accent6>
      <a:hlink>
        <a:srgbClr val="83CF8F"/>
      </a:hlink>
      <a:folHlink>
        <a:srgbClr val="595959"/>
      </a:folHlink>
    </a:clrScheme>
    <a:fontScheme name="rymwu3kz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ymwu3kz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Microsoft Office PowerPoint</Application>
  <PresentationFormat>自定义</PresentationFormat>
  <Paragraphs>100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简洁莫兰迪</dc:title>
  <dc:creator/>
  <cp:keywords>www.1ppt.com</cp:keywords>
  <dc:description>www.1ppt.com</dc:description>
  <cp:lastModifiedBy/>
  <cp:revision>1</cp:revision>
  <dcterms:created xsi:type="dcterms:W3CDTF">2021-05-26T00:22:03Z</dcterms:created>
  <dcterms:modified xsi:type="dcterms:W3CDTF">2023-04-21T07:24:50Z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2966739645A14DBF83E4210C3E986967</vt:lpwstr>
  </property>
  <property fmtid="{D5CDD505-2E9C-101B-9397-08002B2CF9AE}" pid="3" name="KSOProductBuildVer">
    <vt:lpwstr>2052-11.1.0.10495</vt:lpwstr>
  </property>
</Properties>
</file>