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4767" r:id="rId3"/>
    <p:sldId id="4755" r:id="rId4"/>
    <p:sldId id="4768" r:id="rId5"/>
    <p:sldId id="4764" r:id="rId6"/>
    <p:sldId id="4769" r:id="rId7"/>
    <p:sldId id="4770" r:id="rId8"/>
    <p:sldId id="4771" r:id="rId9"/>
    <p:sldId id="4765" r:id="rId10"/>
    <p:sldId id="4772" r:id="rId11"/>
    <p:sldId id="4766" r:id="rId12"/>
    <p:sldId id="4773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DF"/>
    <a:srgbClr val="FFFFFF"/>
    <a:srgbClr val="FABAAE"/>
    <a:srgbClr val="FBDBC6"/>
    <a:srgbClr val="677C9B"/>
    <a:srgbClr val="F9EDDF"/>
    <a:srgbClr val="ECEAED"/>
    <a:srgbClr val="ABCAC5"/>
    <a:srgbClr val="A79FAA"/>
    <a:srgbClr val="CEC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314" autoAdjust="0"/>
  </p:normalViewPr>
  <p:slideViewPr>
    <p:cSldViewPr>
      <p:cViewPr varScale="1">
        <p:scale>
          <a:sx n="101" d="100"/>
          <a:sy n="101" d="100"/>
        </p:scale>
        <p:origin x="720" y="10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5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96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2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5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3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2023/4/19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2023/4/19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517146" y="3708733"/>
            <a:ext cx="5824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基于简单卷积网络的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MNIST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分类任务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#01</a:t>
            </a: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4341282" y="4253437"/>
            <a:ext cx="4176186" cy="41000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50622" rIns="0" bIns="50622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202228018670003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马天行</a:t>
            </a:r>
            <a:endParaRPr sz="2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3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#04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3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实验结果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ACAAA-FDC1-EB75-AEEC-1D05F974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" y="1267888"/>
            <a:ext cx="6262497" cy="46968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4193A5-BA2A-57A7-12B2-112AC827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273072"/>
            <a:ext cx="6262497" cy="46968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7DF2D1-5C6C-46E1-6AF1-0F21D822C508}"/>
              </a:ext>
            </a:extLst>
          </p:cNvPr>
          <p:cNvSpPr txBox="1"/>
          <p:nvPr/>
        </p:nvSpPr>
        <p:spPr>
          <a:xfrm>
            <a:off x="2479628" y="57634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54697-3461-5390-A0DD-96B8EA5F2F96}"/>
              </a:ext>
            </a:extLst>
          </p:cNvPr>
          <p:cNvSpPr txBox="1"/>
          <p:nvPr/>
        </p:nvSpPr>
        <p:spPr>
          <a:xfrm>
            <a:off x="8742125" y="5708335"/>
            <a:ext cx="241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ACCURACY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50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#01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479523-DE65-CA62-FB29-ACE23CDE5CE1}"/>
              </a:ext>
            </a:extLst>
          </p:cNvPr>
          <p:cNvSpPr/>
          <p:nvPr/>
        </p:nvSpPr>
        <p:spPr>
          <a:xfrm>
            <a:off x="2810973" y="1215677"/>
            <a:ext cx="7020780" cy="54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CC0117-A681-FE42-8F5C-7F1E27E42818}"/>
              </a:ext>
            </a:extLst>
          </p:cNvPr>
          <p:cNvSpPr/>
          <p:nvPr/>
        </p:nvSpPr>
        <p:spPr>
          <a:xfrm>
            <a:off x="3333031" y="1629003"/>
            <a:ext cx="5976664" cy="3907154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项目结构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STRUCTURE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AAB23D-D400-9FDA-1F67-9F583B4C2708}"/>
              </a:ext>
            </a:extLst>
          </p:cNvPr>
          <p:cNvSpPr/>
          <p:nvPr/>
        </p:nvSpPr>
        <p:spPr>
          <a:xfrm>
            <a:off x="3837087" y="3375917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SimpleConvClassifier</a:t>
            </a:r>
            <a:endParaRPr lang="zh-CN" altLang="en-US" sz="3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5AA361-2A27-721B-DDF3-40230321F83B}"/>
              </a:ext>
            </a:extLst>
          </p:cNvPr>
          <p:cNvSpPr/>
          <p:nvPr/>
        </p:nvSpPr>
        <p:spPr>
          <a:xfrm>
            <a:off x="3837087" y="2096796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Recorder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B60016-2EAC-C62E-F6DF-C6A55FC3E4A2}"/>
              </a:ext>
            </a:extLst>
          </p:cNvPr>
          <p:cNvSpPr/>
          <p:nvPr/>
        </p:nvSpPr>
        <p:spPr>
          <a:xfrm>
            <a:off x="3837087" y="4456037"/>
            <a:ext cx="4968552" cy="1080120"/>
          </a:xfrm>
          <a:prstGeom prst="rect">
            <a:avLst/>
          </a:prstGeom>
          <a:solidFill>
            <a:srgbClr val="FAEC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2">
                    <a:lumMod val="50000"/>
                  </a:schemeClr>
                </a:solidFill>
              </a:rPr>
              <a:t>ModelHandlerCV</a:t>
            </a:r>
            <a:endParaRPr lang="zh-CN" alt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5CDF96-8602-9211-384F-26E054A852E6}"/>
              </a:ext>
            </a:extLst>
          </p:cNvPr>
          <p:cNvSpPr/>
          <p:nvPr/>
        </p:nvSpPr>
        <p:spPr>
          <a:xfrm>
            <a:off x="3837087" y="5536157"/>
            <a:ext cx="4968552" cy="1080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Trainer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9248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#02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740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layer1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816125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Conv2D(1, 16)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975614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ReLU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413510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529459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MaxPool2D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6933431" y="2975614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ConvKernelSize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5*5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Stride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Paddings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PoolStride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53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layer2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816125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Conv2D(16, 32)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975614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err="1"/>
              <a:t>ReLU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413510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BatchNorm2D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529459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MaxPool2D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6933431" y="2975614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ConvKernelSize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5*5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Stride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Paddings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PoolKernelSize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bg2">
                    <a:lumMod val="50000"/>
                  </a:schemeClr>
                </a:solidFill>
              </a:rPr>
              <a:t>PoolStride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 =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网络设计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整体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DESIGN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E1BD04-2F05-2C50-B326-1E3C76D2B75C}"/>
              </a:ext>
            </a:extLst>
          </p:cNvPr>
          <p:cNvSpPr/>
          <p:nvPr/>
        </p:nvSpPr>
        <p:spPr>
          <a:xfrm>
            <a:off x="1172791" y="1816125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layer1</a:t>
            </a:r>
            <a:endParaRPr lang="zh-CN" altLang="en-US" sz="3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88AAE2-CFA6-0E2C-4474-A8B59D4F1B05}"/>
              </a:ext>
            </a:extLst>
          </p:cNvPr>
          <p:cNvSpPr/>
          <p:nvPr/>
        </p:nvSpPr>
        <p:spPr>
          <a:xfrm>
            <a:off x="1172791" y="2975614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layer2</a:t>
            </a:r>
            <a:endParaRPr lang="zh-CN" altLang="en-US" sz="36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F610C5-6F49-968E-A6DD-756517821A0B}"/>
              </a:ext>
            </a:extLst>
          </p:cNvPr>
          <p:cNvSpPr/>
          <p:nvPr/>
        </p:nvSpPr>
        <p:spPr>
          <a:xfrm>
            <a:off x="1172791" y="4135103"/>
            <a:ext cx="4968552" cy="1080120"/>
          </a:xfrm>
          <a:prstGeom prst="rect">
            <a:avLst/>
          </a:prstGeom>
          <a:solidFill>
            <a:srgbClr val="ABCAC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flatten</a:t>
            </a:r>
            <a:endParaRPr lang="zh-CN" altLang="en-US" sz="36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4703D7-246F-3B48-B1C9-D591A431E8E9}"/>
              </a:ext>
            </a:extLst>
          </p:cNvPr>
          <p:cNvSpPr/>
          <p:nvPr/>
        </p:nvSpPr>
        <p:spPr>
          <a:xfrm>
            <a:off x="1172791" y="5294592"/>
            <a:ext cx="4968552" cy="1080120"/>
          </a:xfrm>
          <a:prstGeom prst="rect">
            <a:avLst/>
          </a:prstGeom>
          <a:solidFill>
            <a:srgbClr val="FABA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linear</a:t>
            </a:r>
            <a:endParaRPr lang="zh-CN" altLang="en-US" sz="36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6933431" y="2975614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inputs: bs*1*28*28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layer1: bs*16*14*14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layer2: bs*32*7*7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flatten: bs*1568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</a:rPr>
              <a:t>outputs: bs*2</a:t>
            </a:r>
          </a:p>
        </p:txBody>
      </p:sp>
    </p:spTree>
    <p:extLst>
      <p:ext uri="{BB962C8B-B14F-4D97-AF65-F5344CB8AC3E}">
        <p14:creationId xmlns:p14="http://schemas.microsoft.com/office/powerpoint/2010/main" val="4108627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94941" y="2785328"/>
            <a:ext cx="4468868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#03</a:t>
            </a:r>
          </a:p>
          <a:p>
            <a:pPr algn="ctr"/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参数配置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A5C33FE-0804-8E62-B30E-765C92C6EE18}"/>
              </a:ext>
            </a:extLst>
          </p:cNvPr>
          <p:cNvSpPr/>
          <p:nvPr/>
        </p:nvSpPr>
        <p:spPr>
          <a:xfrm rot="16200000" flipV="1">
            <a:off x="-1040607" y="4728938"/>
            <a:ext cx="3537297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88276DA-1C6E-C7C1-2B9C-08E6248038EE}"/>
              </a:ext>
            </a:extLst>
          </p:cNvPr>
          <p:cNvSpPr/>
          <p:nvPr/>
        </p:nvSpPr>
        <p:spPr>
          <a:xfrm rot="16200000" flipV="1">
            <a:off x="-731541" y="3666894"/>
            <a:ext cx="2440200" cy="97711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3F9E4B9-E7BB-AA9D-B5E8-AC339CD05911}"/>
              </a:ext>
            </a:extLst>
          </p:cNvPr>
          <p:cNvSpPr/>
          <p:nvPr/>
        </p:nvSpPr>
        <p:spPr>
          <a:xfrm rot="5400000" flipV="1">
            <a:off x="10173600" y="1422922"/>
            <a:ext cx="3693452" cy="1676847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BF4751CC-D96F-497E-9B69-95E98E5C61E3}"/>
              </a:ext>
            </a:extLst>
          </p:cNvPr>
          <p:cNvSpPr/>
          <p:nvPr/>
        </p:nvSpPr>
        <p:spPr>
          <a:xfrm rot="5400000" flipV="1">
            <a:off x="10526426" y="2987661"/>
            <a:ext cx="3208563" cy="1456085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03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8"/>
          <p:cNvSpPr txBox="1"/>
          <p:nvPr/>
        </p:nvSpPr>
        <p:spPr>
          <a:xfrm>
            <a:off x="391988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参数设置</a:t>
            </a:r>
            <a:endParaRPr lang="zh-CN" altLang="en-US" sz="4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8"/>
          <p:cNvSpPr txBox="1"/>
          <p:nvPr/>
        </p:nvSpPr>
        <p:spPr>
          <a:xfrm>
            <a:off x="391988" y="730565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CONFIG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D3260-358F-2757-3F78-D36966585B62}"/>
              </a:ext>
            </a:extLst>
          </p:cNvPr>
          <p:cNvSpPr txBox="1"/>
          <p:nvPr/>
        </p:nvSpPr>
        <p:spPr>
          <a:xfrm>
            <a:off x="524719" y="1096045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ucv.nnmodels.SimpleConvClassifier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config.model_params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num_classes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10,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num_channels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config.device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"cuda:0"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nn.CrossEntropyLoss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config.criterion_params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config.log_path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"./logs/mnist.conv.log"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config.dataset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mnist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config.seed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config.trn_preprocess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trans.Compose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([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trans.ToTensor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(),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trans.Normalize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(mean=[0.485], std=[0.229])])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config.val_preprocess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config.trn_preprocess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config.batch_size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32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config.num_epochs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optim.SGD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config.optimizer_params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lr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0.001, "momentum": 0.9, "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nesterov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": True}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config.scheduler_class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optim.lr_scheduler.MultiStepLR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config.scheduler_params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{"milestones": [4, 6], "gamma": 0.1}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bg2">
                    <a:lumMod val="25000"/>
                  </a:schemeClr>
                </a:solidFill>
              </a:rPr>
              <a:t>config.checkpoint_path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</a:rPr>
              <a:t> = "./checkpoints/mnist.conv.pt"</a:t>
            </a:r>
          </a:p>
        </p:txBody>
      </p:sp>
    </p:spTree>
    <p:extLst>
      <p:ext uri="{BB962C8B-B14F-4D97-AF65-F5344CB8AC3E}">
        <p14:creationId xmlns:p14="http://schemas.microsoft.com/office/powerpoint/2010/main" val="2274732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ymwu3kz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自定义</PresentationFormat>
  <Paragraphs>85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2023-04-19T15:49:56Z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