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2"/>
  </p:sldMasterIdLst>
  <p:notesMasterIdLst>
    <p:notesMasterId r:id="rId13"/>
  </p:notesMasterIdLst>
  <p:handoutMasterIdLst>
    <p:handoutMasterId r:id="rId14"/>
  </p:handoutMasterIdLst>
  <p:sldIdLst>
    <p:sldId id="4767" r:id="rId3"/>
    <p:sldId id="4755" r:id="rId4"/>
    <p:sldId id="4768" r:id="rId5"/>
    <p:sldId id="4764" r:id="rId6"/>
    <p:sldId id="4775" r:id="rId7"/>
    <p:sldId id="4765" r:id="rId8"/>
    <p:sldId id="4772" r:id="rId9"/>
    <p:sldId id="4766" r:id="rId10"/>
    <p:sldId id="4773" r:id="rId11"/>
    <p:sldId id="4776" r:id="rId12"/>
  </p:sldIdLst>
  <p:sldSz cx="12858750" cy="7232650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4050">
          <p15:clr>
            <a:srgbClr val="A4A3A4"/>
          </p15:clr>
        </p15:guide>
        <p15:guide id="3" pos="557">
          <p15:clr>
            <a:srgbClr val="A4A3A4"/>
          </p15:clr>
        </p15:guide>
        <p15:guide id="4" orient="horz" pos="4183">
          <p15:clr>
            <a:srgbClr val="A4A3A4"/>
          </p15:clr>
        </p15:guide>
        <p15:guide id="5" pos="7497">
          <p15:clr>
            <a:srgbClr val="A4A3A4"/>
          </p15:clr>
        </p15:guide>
        <p15:guide id="6" pos="6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AAE"/>
    <a:srgbClr val="ABCAC5"/>
    <a:srgbClr val="A79FAA"/>
    <a:srgbClr val="F9EDDF"/>
    <a:srgbClr val="FAECDF"/>
    <a:srgbClr val="FFFFFF"/>
    <a:srgbClr val="FBDBC6"/>
    <a:srgbClr val="677C9B"/>
    <a:srgbClr val="ECEAED"/>
    <a:srgbClr val="CEC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2" autoAdjust="0"/>
    <p:restoredTop sz="96314" autoAdjust="0"/>
  </p:normalViewPr>
  <p:slideViewPr>
    <p:cSldViewPr>
      <p:cViewPr varScale="1">
        <p:scale>
          <a:sx n="77" d="100"/>
          <a:sy n="77" d="100"/>
        </p:scale>
        <p:origin x="701" y="58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228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2023/4/24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71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952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9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195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29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829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39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943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49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96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4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69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2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46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36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72791" y="711422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://www.1ppt.com/</a:t>
            </a:r>
            <a:r>
              <a:rPr lang="en-US" altLang="zh-CN" sz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moban/</a:t>
            </a:r>
            <a:r>
              <a:rPr lang="zh-CN" altLang="en-US" sz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28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2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 lIns="114803" tIns="57401" rIns="114803" bIns="5740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 vert="eaVert" lIns="114803" tIns="57401" rIns="114803" bIns="5740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2E3AAC11-D570-4EA9-AFC0-30FB72BA45EB}" type="datetimeFigureOut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2023/4/24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5ECCFAA-F4FB-487C-9F1E-C8836D0C3DC9}" type="slidenum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5310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22594" y="289642"/>
            <a:ext cx="2893219" cy="6171192"/>
          </a:xfrm>
          <a:prstGeom prst="rect">
            <a:avLst/>
          </a:prstGeom>
        </p:spPr>
        <p:txBody>
          <a:bodyPr vert="eaVert" lIns="114803" tIns="57401" rIns="114803" bIns="5740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7" y="289642"/>
            <a:ext cx="8465344" cy="6171192"/>
          </a:xfrm>
          <a:prstGeom prst="rect">
            <a:avLst/>
          </a:prstGeom>
        </p:spPr>
        <p:txBody>
          <a:bodyPr vert="eaVert" lIns="114803" tIns="57401" rIns="114803" bIns="5740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2E3AAC11-D570-4EA9-AFC0-30FB72BA45EB}" type="datetimeFigureOut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2023/4/24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5ECCFAA-F4FB-487C-9F1E-C8836D0C3DC9}" type="slidenum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253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52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ctr" defTabSz="1148029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511" indent="-430511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2774" indent="-358759" algn="l" defTabSz="1148029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5037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9051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3066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7080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1095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05110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9124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015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8029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2044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605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0073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408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8102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117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3517146" y="3708733"/>
            <a:ext cx="582445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基于手工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LSTM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的唐诗生成任务</a:t>
            </a:r>
            <a:endParaRPr lang="en-US" altLang="zh-CN" sz="28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2357153" y="2750636"/>
            <a:ext cx="81444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实验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#03</a:t>
            </a:r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4341282" y="4253437"/>
            <a:ext cx="4176186" cy="41000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50622" rIns="0" bIns="50622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202228018670003 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马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天行</a:t>
            </a:r>
            <a:endParaRPr sz="20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任意多边形: 形状 51"/>
          <p:cNvSpPr/>
          <p:nvPr/>
        </p:nvSpPr>
        <p:spPr>
          <a:xfrm rot="10800000">
            <a:off x="0" y="-13522"/>
            <a:ext cx="5514330" cy="2057171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任意多边形: 形状 53"/>
          <p:cNvSpPr/>
          <p:nvPr/>
        </p:nvSpPr>
        <p:spPr>
          <a:xfrm rot="10800000">
            <a:off x="3117007" y="-5171"/>
            <a:ext cx="4245681" cy="131206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 flipV="1">
            <a:off x="4917207" y="5128495"/>
            <a:ext cx="5614682" cy="209460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10800000" flipV="1">
            <a:off x="8607487" y="5819074"/>
            <a:ext cx="4251263" cy="140402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6936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8"/>
          <p:cNvSpPr txBox="1"/>
          <p:nvPr/>
        </p:nvSpPr>
        <p:spPr>
          <a:xfrm>
            <a:off x="391988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实验结果</a:t>
            </a:r>
            <a:endParaRPr lang="zh-CN" altLang="en-US" sz="40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8"/>
          <p:cNvSpPr txBox="1"/>
          <p:nvPr/>
        </p:nvSpPr>
        <p:spPr>
          <a:xfrm>
            <a:off x="391988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RESULT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4EBF94-5081-0D3F-25A7-8770EA617724}"/>
              </a:ext>
            </a:extLst>
          </p:cNvPr>
          <p:cNvSpPr txBox="1"/>
          <p:nvPr/>
        </p:nvSpPr>
        <p:spPr>
          <a:xfrm>
            <a:off x="410015" y="1312069"/>
            <a:ext cx="1231336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01] 风，，，，，，，，，，，，，，，，，，，，，，，，，，，，，，，，，，，，，，，，，，，，，，，，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02] 风山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03] 风山不不，山山山山。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04] 风山不山，山人不中。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05] 风人一山，山人一山。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06] 风年不不远，不山一山时。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07] 风年不已郡，晨山复自秋。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08] 风子一已子，春山不不秋。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09] 风山一山人，山山一山门。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10] 风月生云凉，晨是独中行。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11] 风年不已郡，西人独幽时。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12] 风藩不已久，幽林亦未欣。还来无已远，高此独未施。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13] 风年欲山去，山山出幽门。还从方所攀，高来一所疎。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14] 风子滴云兮岐边之，一年青人一炜然。立人不可脱琼去，欲有先人满人藓。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15] 风子寒云度，西山在幽里。始见无芳里，高月亦已同。始见心已永，高是已幽情。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16] 风树春城暮，晨木亦相同。还来何人动，高树夜南川。端居无相见，高人何南眠。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17] 风年郡郡郡，青月已清襟。还见南海散，还是清城曙。还见南海散，还见清城曲。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18] 风阁非京构，晨咏一雾襟。还君飘所职，欲复独纷持。还然须海巅，高书复归前。还怀飘园气，高书复归归。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19] 风阁澄芳燕，西为已伊门。诸门已已永，高里已华曙。还怀故园郡，独见此田时。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20] 风阁何馆霜，散宫散幽林。高阁霭新节，高光洒华襟。徒髴趂芳席，终与閒人魂。</a:t>
            </a:r>
          </a:p>
        </p:txBody>
      </p:sp>
    </p:spTree>
    <p:extLst>
      <p:ext uri="{BB962C8B-B14F-4D97-AF65-F5344CB8AC3E}">
        <p14:creationId xmlns:p14="http://schemas.microsoft.com/office/powerpoint/2010/main" val="4213995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94941" y="2785328"/>
            <a:ext cx="4468868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#01</a:t>
            </a:r>
          </a:p>
          <a:p>
            <a:pPr algn="ctr"/>
            <a:r>
              <a:rPr lang="zh-CN" altLang="en-US" sz="5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项目结构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A5C33FE-0804-8E62-B30E-765C92C6EE18}"/>
              </a:ext>
            </a:extLst>
          </p:cNvPr>
          <p:cNvSpPr/>
          <p:nvPr/>
        </p:nvSpPr>
        <p:spPr>
          <a:xfrm rot="16200000" flipV="1">
            <a:off x="-1040607" y="4728938"/>
            <a:ext cx="3537297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588276DA-1C6E-C7C1-2B9C-08E6248038EE}"/>
              </a:ext>
            </a:extLst>
          </p:cNvPr>
          <p:cNvSpPr/>
          <p:nvPr/>
        </p:nvSpPr>
        <p:spPr>
          <a:xfrm rot="16200000" flipV="1">
            <a:off x="-731541" y="3666894"/>
            <a:ext cx="2440200" cy="97711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3F9E4B9-E7BB-AA9D-B5E8-AC339CD05911}"/>
              </a:ext>
            </a:extLst>
          </p:cNvPr>
          <p:cNvSpPr/>
          <p:nvPr/>
        </p:nvSpPr>
        <p:spPr>
          <a:xfrm rot="5400000" flipV="1">
            <a:off x="10173600" y="1422922"/>
            <a:ext cx="3693452" cy="1676847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BF4751CC-D96F-497E-9B69-95E98E5C61E3}"/>
              </a:ext>
            </a:extLst>
          </p:cNvPr>
          <p:cNvSpPr/>
          <p:nvPr/>
        </p:nvSpPr>
        <p:spPr>
          <a:xfrm rot="5400000" flipV="1">
            <a:off x="10526426" y="2987661"/>
            <a:ext cx="3208563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3479523-DE65-CA62-FB29-ACE23CDE5CE1}"/>
              </a:ext>
            </a:extLst>
          </p:cNvPr>
          <p:cNvSpPr/>
          <p:nvPr/>
        </p:nvSpPr>
        <p:spPr>
          <a:xfrm>
            <a:off x="2810973" y="1215677"/>
            <a:ext cx="7020780" cy="5400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CC0117-A681-FE42-8F5C-7F1E27E42818}"/>
              </a:ext>
            </a:extLst>
          </p:cNvPr>
          <p:cNvSpPr/>
          <p:nvPr/>
        </p:nvSpPr>
        <p:spPr>
          <a:xfrm>
            <a:off x="3333031" y="1629003"/>
            <a:ext cx="5976664" cy="3907154"/>
          </a:xfrm>
          <a:prstGeom prst="rect">
            <a:avLst/>
          </a:prstGeom>
          <a:solidFill>
            <a:srgbClr val="FAECD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68" name="TextBox 8"/>
          <p:cNvSpPr txBox="1"/>
          <p:nvPr/>
        </p:nvSpPr>
        <p:spPr>
          <a:xfrm>
            <a:off x="391988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项目结构</a:t>
            </a:r>
            <a:endParaRPr lang="zh-CN" altLang="en-US" sz="40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8"/>
          <p:cNvSpPr txBox="1"/>
          <p:nvPr/>
        </p:nvSpPr>
        <p:spPr>
          <a:xfrm>
            <a:off x="391988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STRUCTURE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AAB23D-D400-9FDA-1F67-9F583B4C2708}"/>
              </a:ext>
            </a:extLst>
          </p:cNvPr>
          <p:cNvSpPr/>
          <p:nvPr/>
        </p:nvSpPr>
        <p:spPr>
          <a:xfrm>
            <a:off x="3837087" y="3375917"/>
            <a:ext cx="4968552" cy="1080120"/>
          </a:xfrm>
          <a:prstGeom prst="rect">
            <a:avLst/>
          </a:prstGeom>
          <a:solidFill>
            <a:srgbClr val="FABA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LstmGnerator</a:t>
            </a:r>
            <a:endParaRPr lang="zh-CN" altLang="en-US" sz="36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5AA361-2A27-721B-DDF3-40230321F83B}"/>
              </a:ext>
            </a:extLst>
          </p:cNvPr>
          <p:cNvSpPr/>
          <p:nvPr/>
        </p:nvSpPr>
        <p:spPr>
          <a:xfrm>
            <a:off x="3837087" y="2096796"/>
            <a:ext cx="4968552" cy="1080120"/>
          </a:xfrm>
          <a:prstGeom prst="rect">
            <a:avLst/>
          </a:prstGeom>
          <a:solidFill>
            <a:srgbClr val="ABCA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Recorder</a:t>
            </a:r>
            <a:endParaRPr lang="zh-CN" altLang="en-US" sz="36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B60016-2EAC-C62E-F6DF-C6A55FC3E4A2}"/>
              </a:ext>
            </a:extLst>
          </p:cNvPr>
          <p:cNvSpPr/>
          <p:nvPr/>
        </p:nvSpPr>
        <p:spPr>
          <a:xfrm>
            <a:off x="3837087" y="4456037"/>
            <a:ext cx="4968552" cy="1080120"/>
          </a:xfrm>
          <a:prstGeom prst="rect">
            <a:avLst/>
          </a:prstGeom>
          <a:solidFill>
            <a:srgbClr val="FAECD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</a:rPr>
              <a:t>ModelHandlerGenerator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5CDF96-8602-9211-384F-26E054A852E6}"/>
              </a:ext>
            </a:extLst>
          </p:cNvPr>
          <p:cNvSpPr/>
          <p:nvPr/>
        </p:nvSpPr>
        <p:spPr>
          <a:xfrm>
            <a:off x="3837087" y="5536157"/>
            <a:ext cx="4968552" cy="10801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Trainer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49248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94941" y="2785328"/>
            <a:ext cx="4468868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#02</a:t>
            </a:r>
          </a:p>
          <a:p>
            <a:pPr algn="ctr"/>
            <a:r>
              <a:rPr lang="zh-CN" altLang="en-US" sz="5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网络设计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A5C33FE-0804-8E62-B30E-765C92C6EE18}"/>
              </a:ext>
            </a:extLst>
          </p:cNvPr>
          <p:cNvSpPr/>
          <p:nvPr/>
        </p:nvSpPr>
        <p:spPr>
          <a:xfrm rot="16200000" flipV="1">
            <a:off x="-1040607" y="4728938"/>
            <a:ext cx="3537297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588276DA-1C6E-C7C1-2B9C-08E6248038EE}"/>
              </a:ext>
            </a:extLst>
          </p:cNvPr>
          <p:cNvSpPr/>
          <p:nvPr/>
        </p:nvSpPr>
        <p:spPr>
          <a:xfrm rot="16200000" flipV="1">
            <a:off x="-731541" y="3666894"/>
            <a:ext cx="2440200" cy="97711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3F9E4B9-E7BB-AA9D-B5E8-AC339CD05911}"/>
              </a:ext>
            </a:extLst>
          </p:cNvPr>
          <p:cNvSpPr/>
          <p:nvPr/>
        </p:nvSpPr>
        <p:spPr>
          <a:xfrm rot="5400000" flipV="1">
            <a:off x="10173600" y="1422922"/>
            <a:ext cx="3693452" cy="1676847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BF4751CC-D96F-497E-9B69-95E98E5C61E3}"/>
              </a:ext>
            </a:extLst>
          </p:cNvPr>
          <p:cNvSpPr/>
          <p:nvPr/>
        </p:nvSpPr>
        <p:spPr>
          <a:xfrm rot="5400000" flipV="1">
            <a:off x="10526426" y="2987661"/>
            <a:ext cx="3208563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7740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8"/>
          <p:cNvSpPr txBox="1"/>
          <p:nvPr/>
        </p:nvSpPr>
        <p:spPr>
          <a:xfrm>
            <a:off x="391988" y="220606"/>
            <a:ext cx="963778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网络设计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:</a:t>
            </a:r>
            <a:endParaRPr lang="zh-CN" altLang="en-US" sz="40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8"/>
          <p:cNvSpPr txBox="1"/>
          <p:nvPr/>
        </p:nvSpPr>
        <p:spPr>
          <a:xfrm>
            <a:off x="391988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DESIGN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E1BD04-2F05-2C50-B326-1E3C76D2B75C}"/>
              </a:ext>
            </a:extLst>
          </p:cNvPr>
          <p:cNvSpPr/>
          <p:nvPr/>
        </p:nvSpPr>
        <p:spPr>
          <a:xfrm>
            <a:off x="3050642" y="4542260"/>
            <a:ext cx="6979133" cy="1368152"/>
          </a:xfrm>
          <a:prstGeom prst="rect">
            <a:avLst/>
          </a:prstGeom>
          <a:solidFill>
            <a:srgbClr val="F9EDD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176EEE-632E-BF33-269C-9F7AE6EF2B8E}"/>
              </a:ext>
            </a:extLst>
          </p:cNvPr>
          <p:cNvSpPr/>
          <p:nvPr/>
        </p:nvSpPr>
        <p:spPr>
          <a:xfrm>
            <a:off x="3308016" y="4846408"/>
            <a:ext cx="768477" cy="759856"/>
          </a:xfrm>
          <a:prstGeom prst="rect">
            <a:avLst/>
          </a:prstGeom>
          <a:solidFill>
            <a:srgbClr val="FABAA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FC1F5B-410D-3A31-EBBE-8AE8B4CA348A}"/>
              </a:ext>
            </a:extLst>
          </p:cNvPr>
          <p:cNvSpPr/>
          <p:nvPr/>
        </p:nvSpPr>
        <p:spPr>
          <a:xfrm>
            <a:off x="4261859" y="4846408"/>
            <a:ext cx="768477" cy="759856"/>
          </a:xfrm>
          <a:prstGeom prst="rect">
            <a:avLst/>
          </a:prstGeom>
          <a:solidFill>
            <a:srgbClr val="FABAA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1429B1-B29A-054E-1D8E-83C1AF8352B1}"/>
              </a:ext>
            </a:extLst>
          </p:cNvPr>
          <p:cNvSpPr/>
          <p:nvPr/>
        </p:nvSpPr>
        <p:spPr>
          <a:xfrm>
            <a:off x="5215702" y="4846408"/>
            <a:ext cx="768477" cy="759856"/>
          </a:xfrm>
          <a:prstGeom prst="rect">
            <a:avLst/>
          </a:prstGeom>
          <a:solidFill>
            <a:srgbClr val="FABAA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0F7CF1-2F18-3AA6-1AF5-5EC6003AE31A}"/>
              </a:ext>
            </a:extLst>
          </p:cNvPr>
          <p:cNvSpPr/>
          <p:nvPr/>
        </p:nvSpPr>
        <p:spPr>
          <a:xfrm>
            <a:off x="6169545" y="4846408"/>
            <a:ext cx="768477" cy="759856"/>
          </a:xfrm>
          <a:prstGeom prst="rect">
            <a:avLst/>
          </a:prstGeom>
          <a:solidFill>
            <a:srgbClr val="FABAA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6F56339-2D55-D083-E2C1-D45F83CA4D72}"/>
              </a:ext>
            </a:extLst>
          </p:cNvPr>
          <p:cNvSpPr/>
          <p:nvPr/>
        </p:nvSpPr>
        <p:spPr>
          <a:xfrm>
            <a:off x="7123388" y="4846408"/>
            <a:ext cx="768477" cy="759856"/>
          </a:xfrm>
          <a:prstGeom prst="rect">
            <a:avLst/>
          </a:prstGeom>
          <a:solidFill>
            <a:srgbClr val="FABAA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C7F93B7-CC5D-4C59-317D-34AF4CAC6968}"/>
              </a:ext>
            </a:extLst>
          </p:cNvPr>
          <p:cNvSpPr/>
          <p:nvPr/>
        </p:nvSpPr>
        <p:spPr>
          <a:xfrm>
            <a:off x="8077231" y="4846408"/>
            <a:ext cx="768477" cy="759856"/>
          </a:xfrm>
          <a:prstGeom prst="rect">
            <a:avLst/>
          </a:prstGeom>
          <a:solidFill>
            <a:srgbClr val="FABAA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9901FD-4347-60D8-D91A-9ADBD44BBEAD}"/>
              </a:ext>
            </a:extLst>
          </p:cNvPr>
          <p:cNvSpPr/>
          <p:nvPr/>
        </p:nvSpPr>
        <p:spPr>
          <a:xfrm>
            <a:off x="9031074" y="4846408"/>
            <a:ext cx="768477" cy="759856"/>
          </a:xfrm>
          <a:prstGeom prst="rect">
            <a:avLst/>
          </a:prstGeom>
          <a:solidFill>
            <a:srgbClr val="FABAA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04D78CA-A943-A2C6-4DD6-B9DE6D7A9D75}"/>
              </a:ext>
            </a:extLst>
          </p:cNvPr>
          <p:cNvSpPr/>
          <p:nvPr/>
        </p:nvSpPr>
        <p:spPr>
          <a:xfrm>
            <a:off x="3050641" y="3022034"/>
            <a:ext cx="6979133" cy="1368152"/>
          </a:xfrm>
          <a:prstGeom prst="rect">
            <a:avLst/>
          </a:prstGeom>
          <a:solidFill>
            <a:srgbClr val="F9EDD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0F95B86-3645-1EDE-CB36-24123685C33E}"/>
              </a:ext>
            </a:extLst>
          </p:cNvPr>
          <p:cNvSpPr/>
          <p:nvPr/>
        </p:nvSpPr>
        <p:spPr>
          <a:xfrm>
            <a:off x="3308015" y="3326182"/>
            <a:ext cx="768477" cy="759856"/>
          </a:xfrm>
          <a:prstGeom prst="rect">
            <a:avLst/>
          </a:prstGeom>
          <a:solidFill>
            <a:srgbClr val="ABCAC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1DB95D4-334C-C480-103F-48A078520719}"/>
              </a:ext>
            </a:extLst>
          </p:cNvPr>
          <p:cNvSpPr/>
          <p:nvPr/>
        </p:nvSpPr>
        <p:spPr>
          <a:xfrm>
            <a:off x="4261858" y="3326182"/>
            <a:ext cx="768477" cy="759856"/>
          </a:xfrm>
          <a:prstGeom prst="rect">
            <a:avLst/>
          </a:prstGeom>
          <a:solidFill>
            <a:srgbClr val="ABCAC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C56CF0-1D16-3B95-7DBE-1D48D0CA0F83}"/>
              </a:ext>
            </a:extLst>
          </p:cNvPr>
          <p:cNvSpPr/>
          <p:nvPr/>
        </p:nvSpPr>
        <p:spPr>
          <a:xfrm>
            <a:off x="5215701" y="3326182"/>
            <a:ext cx="768477" cy="759856"/>
          </a:xfrm>
          <a:prstGeom prst="rect">
            <a:avLst/>
          </a:prstGeom>
          <a:solidFill>
            <a:srgbClr val="ABCAC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149C235-6FFE-BAC4-BE6E-9A5D3C3442A0}"/>
              </a:ext>
            </a:extLst>
          </p:cNvPr>
          <p:cNvSpPr/>
          <p:nvPr/>
        </p:nvSpPr>
        <p:spPr>
          <a:xfrm>
            <a:off x="6169544" y="3326182"/>
            <a:ext cx="768477" cy="759856"/>
          </a:xfrm>
          <a:prstGeom prst="rect">
            <a:avLst/>
          </a:prstGeom>
          <a:solidFill>
            <a:srgbClr val="ABCAC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12FBB4D-17A0-0557-CAC1-DD52919FCFDB}"/>
              </a:ext>
            </a:extLst>
          </p:cNvPr>
          <p:cNvSpPr/>
          <p:nvPr/>
        </p:nvSpPr>
        <p:spPr>
          <a:xfrm>
            <a:off x="7123387" y="3326182"/>
            <a:ext cx="768477" cy="759856"/>
          </a:xfrm>
          <a:prstGeom prst="rect">
            <a:avLst/>
          </a:prstGeom>
          <a:solidFill>
            <a:srgbClr val="ABCAC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CCB56ED-AE4F-2F87-00E1-20B87393537B}"/>
              </a:ext>
            </a:extLst>
          </p:cNvPr>
          <p:cNvSpPr/>
          <p:nvPr/>
        </p:nvSpPr>
        <p:spPr>
          <a:xfrm>
            <a:off x="8077230" y="3326182"/>
            <a:ext cx="768477" cy="759856"/>
          </a:xfrm>
          <a:prstGeom prst="rect">
            <a:avLst/>
          </a:prstGeom>
          <a:solidFill>
            <a:srgbClr val="ABCAC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48E5798-CBDD-17C4-5F29-74C9B510F323}"/>
              </a:ext>
            </a:extLst>
          </p:cNvPr>
          <p:cNvSpPr/>
          <p:nvPr/>
        </p:nvSpPr>
        <p:spPr>
          <a:xfrm>
            <a:off x="9031073" y="3326182"/>
            <a:ext cx="768477" cy="759856"/>
          </a:xfrm>
          <a:prstGeom prst="rect">
            <a:avLst/>
          </a:prstGeom>
          <a:solidFill>
            <a:srgbClr val="ABCAC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BE4FE54-422C-5513-6D2F-EDC754666FE2}"/>
              </a:ext>
            </a:extLst>
          </p:cNvPr>
          <p:cNvSpPr/>
          <p:nvPr/>
        </p:nvSpPr>
        <p:spPr>
          <a:xfrm>
            <a:off x="3064215" y="1501808"/>
            <a:ext cx="6979133" cy="1368152"/>
          </a:xfrm>
          <a:prstGeom prst="rect">
            <a:avLst/>
          </a:prstGeom>
          <a:solidFill>
            <a:srgbClr val="F9EDD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B4B93A0-2507-7370-BC51-7930A76A88D5}"/>
              </a:ext>
            </a:extLst>
          </p:cNvPr>
          <p:cNvSpPr/>
          <p:nvPr/>
        </p:nvSpPr>
        <p:spPr>
          <a:xfrm>
            <a:off x="3321589" y="1805956"/>
            <a:ext cx="768477" cy="759856"/>
          </a:xfrm>
          <a:prstGeom prst="rect">
            <a:avLst/>
          </a:prstGeom>
          <a:solidFill>
            <a:srgbClr val="FABAA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3E5079-BE65-BA06-A951-E46BB3D34756}"/>
              </a:ext>
            </a:extLst>
          </p:cNvPr>
          <p:cNvSpPr/>
          <p:nvPr/>
        </p:nvSpPr>
        <p:spPr>
          <a:xfrm>
            <a:off x="4275432" y="1805956"/>
            <a:ext cx="768477" cy="759856"/>
          </a:xfrm>
          <a:prstGeom prst="rect">
            <a:avLst/>
          </a:prstGeom>
          <a:solidFill>
            <a:srgbClr val="FABAA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A901429-BF59-496F-6DDE-899EF35C0185}"/>
              </a:ext>
            </a:extLst>
          </p:cNvPr>
          <p:cNvSpPr/>
          <p:nvPr/>
        </p:nvSpPr>
        <p:spPr>
          <a:xfrm>
            <a:off x="5229275" y="1805956"/>
            <a:ext cx="768477" cy="759856"/>
          </a:xfrm>
          <a:prstGeom prst="rect">
            <a:avLst/>
          </a:prstGeom>
          <a:solidFill>
            <a:srgbClr val="FABAA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71065FD-F56F-06CF-2FAF-35F07FB0F3E1}"/>
              </a:ext>
            </a:extLst>
          </p:cNvPr>
          <p:cNvSpPr/>
          <p:nvPr/>
        </p:nvSpPr>
        <p:spPr>
          <a:xfrm>
            <a:off x="6183118" y="1805956"/>
            <a:ext cx="768477" cy="759856"/>
          </a:xfrm>
          <a:prstGeom prst="rect">
            <a:avLst/>
          </a:prstGeom>
          <a:solidFill>
            <a:srgbClr val="FABAA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84E32BC-8986-F9EE-46DB-F05C7BBCD88E}"/>
              </a:ext>
            </a:extLst>
          </p:cNvPr>
          <p:cNvSpPr/>
          <p:nvPr/>
        </p:nvSpPr>
        <p:spPr>
          <a:xfrm>
            <a:off x="7136961" y="1805956"/>
            <a:ext cx="768477" cy="759856"/>
          </a:xfrm>
          <a:prstGeom prst="rect">
            <a:avLst/>
          </a:prstGeom>
          <a:solidFill>
            <a:srgbClr val="FABAA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CC6DD08-EBDC-1087-0795-04049E270B31}"/>
              </a:ext>
            </a:extLst>
          </p:cNvPr>
          <p:cNvSpPr/>
          <p:nvPr/>
        </p:nvSpPr>
        <p:spPr>
          <a:xfrm>
            <a:off x="8090804" y="1805956"/>
            <a:ext cx="768477" cy="759856"/>
          </a:xfrm>
          <a:prstGeom prst="rect">
            <a:avLst/>
          </a:prstGeom>
          <a:solidFill>
            <a:srgbClr val="FABAA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458DD92-5486-1FF5-C283-AEEACFC20488}"/>
              </a:ext>
            </a:extLst>
          </p:cNvPr>
          <p:cNvSpPr/>
          <p:nvPr/>
        </p:nvSpPr>
        <p:spPr>
          <a:xfrm>
            <a:off x="9044647" y="1805956"/>
            <a:ext cx="768477" cy="759856"/>
          </a:xfrm>
          <a:prstGeom prst="rect">
            <a:avLst/>
          </a:prstGeom>
          <a:solidFill>
            <a:srgbClr val="FABAA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2558B1F-EF42-F63F-1A3C-5B8D1BE8CDF8}"/>
              </a:ext>
            </a:extLst>
          </p:cNvPr>
          <p:cNvSpPr/>
          <p:nvPr/>
        </p:nvSpPr>
        <p:spPr>
          <a:xfrm>
            <a:off x="3064215" y="6041698"/>
            <a:ext cx="6979133" cy="656692"/>
          </a:xfrm>
          <a:prstGeom prst="rect">
            <a:avLst/>
          </a:prstGeom>
          <a:solidFill>
            <a:srgbClr val="A79FA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INPUT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AE9B7F2-AE41-3ED9-20BB-29A9A54D57F9}"/>
              </a:ext>
            </a:extLst>
          </p:cNvPr>
          <p:cNvSpPr/>
          <p:nvPr/>
        </p:nvSpPr>
        <p:spPr>
          <a:xfrm>
            <a:off x="3064215" y="730565"/>
            <a:ext cx="6979133" cy="656692"/>
          </a:xfrm>
          <a:prstGeom prst="rect">
            <a:avLst/>
          </a:prstGeom>
          <a:solidFill>
            <a:srgbClr val="A79FA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OUTPUT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1D7367-545F-7C83-078F-8EEB4B865B4B}"/>
              </a:ext>
            </a:extLst>
          </p:cNvPr>
          <p:cNvSpPr/>
          <p:nvPr/>
        </p:nvSpPr>
        <p:spPr>
          <a:xfrm>
            <a:off x="2283254" y="1501808"/>
            <a:ext cx="657757" cy="4408604"/>
          </a:xfrm>
          <a:prstGeom prst="rect">
            <a:avLst/>
          </a:prstGeom>
          <a:solidFill>
            <a:srgbClr val="A79FA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H</a:t>
            </a:r>
            <a:r>
              <a:rPr lang="en-US" altLang="zh-CN" sz="3600" b="1" baseline="-25000" dirty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C</a:t>
            </a:r>
            <a:r>
              <a:rPr lang="en-US" altLang="zh-CN" sz="3600" b="1" baseline="-25000" dirty="0">
                <a:solidFill>
                  <a:schemeClr val="bg1"/>
                </a:solidFill>
              </a:rPr>
              <a:t>0</a:t>
            </a:r>
            <a:endParaRPr lang="zh-CN" alt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7FDC425-A4A4-0BE4-17DB-9D2D124816E5}"/>
              </a:ext>
            </a:extLst>
          </p:cNvPr>
          <p:cNvSpPr/>
          <p:nvPr/>
        </p:nvSpPr>
        <p:spPr>
          <a:xfrm>
            <a:off x="10153126" y="1501808"/>
            <a:ext cx="657757" cy="4408604"/>
          </a:xfrm>
          <a:prstGeom prst="rect">
            <a:avLst/>
          </a:prstGeom>
          <a:solidFill>
            <a:srgbClr val="A79FA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H</a:t>
            </a:r>
            <a:r>
              <a:rPr lang="en-US" altLang="zh-CN" sz="3600" b="1" baseline="-25000" dirty="0">
                <a:solidFill>
                  <a:schemeClr val="bg1"/>
                </a:solidFill>
              </a:rPr>
              <a:t>n</a:t>
            </a:r>
            <a:r>
              <a:rPr lang="en-US" altLang="zh-CN" sz="3600" b="1" dirty="0">
                <a:solidFill>
                  <a:schemeClr val="bg1"/>
                </a:solidFill>
              </a:rPr>
              <a:t>C</a:t>
            </a:r>
            <a:r>
              <a:rPr lang="en-US" altLang="zh-CN" sz="3600" b="1" baseline="-25000" dirty="0">
                <a:solidFill>
                  <a:schemeClr val="bg1"/>
                </a:solidFill>
              </a:rPr>
              <a:t>n</a:t>
            </a:r>
            <a:endParaRPr lang="zh-CN" altLang="en-US" sz="3600" b="1" baseline="-25000" dirty="0">
              <a:solidFill>
                <a:schemeClr val="bg1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0F215BD-B161-8059-B62C-CF1B62EDF573}"/>
              </a:ext>
            </a:extLst>
          </p:cNvPr>
          <p:cNvCxnSpPr>
            <a:stCxn id="8" idx="0"/>
            <a:endCxn id="20" idx="2"/>
          </p:cNvCxnSpPr>
          <p:nvPr/>
        </p:nvCxnSpPr>
        <p:spPr>
          <a:xfrm flipH="1" flipV="1">
            <a:off x="3692254" y="4086038"/>
            <a:ext cx="1" cy="760370"/>
          </a:xfrm>
          <a:prstGeom prst="straightConnector1">
            <a:avLst/>
          </a:prstGeom>
          <a:ln w="28575">
            <a:solidFill>
              <a:srgbClr val="FABA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DB2851F-397A-A2D9-B154-AD4983E10F5D}"/>
              </a:ext>
            </a:extLst>
          </p:cNvPr>
          <p:cNvCxnSpPr>
            <a:cxnSpLocks/>
            <a:stCxn id="9" idx="0"/>
            <a:endCxn id="25" idx="2"/>
          </p:cNvCxnSpPr>
          <p:nvPr/>
        </p:nvCxnSpPr>
        <p:spPr>
          <a:xfrm flipH="1" flipV="1">
            <a:off x="4646097" y="4086038"/>
            <a:ext cx="1" cy="760370"/>
          </a:xfrm>
          <a:prstGeom prst="straightConnector1">
            <a:avLst/>
          </a:prstGeom>
          <a:ln w="28575">
            <a:solidFill>
              <a:srgbClr val="FABA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3C948A0-7375-147C-0957-0FC3C3EF28C2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H="1" flipV="1">
            <a:off x="5599940" y="4086038"/>
            <a:ext cx="1" cy="760370"/>
          </a:xfrm>
          <a:prstGeom prst="straightConnector1">
            <a:avLst/>
          </a:prstGeom>
          <a:ln w="28575">
            <a:solidFill>
              <a:srgbClr val="FABA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B876E1B-4831-2D56-F9E4-9DE43D9F9E88}"/>
              </a:ext>
            </a:extLst>
          </p:cNvPr>
          <p:cNvCxnSpPr>
            <a:cxnSpLocks/>
            <a:stCxn id="12" idx="0"/>
            <a:endCxn id="28" idx="2"/>
          </p:cNvCxnSpPr>
          <p:nvPr/>
        </p:nvCxnSpPr>
        <p:spPr>
          <a:xfrm flipH="1" flipV="1">
            <a:off x="6553783" y="4086038"/>
            <a:ext cx="1" cy="760370"/>
          </a:xfrm>
          <a:prstGeom prst="straightConnector1">
            <a:avLst/>
          </a:prstGeom>
          <a:ln w="28575">
            <a:solidFill>
              <a:srgbClr val="FABA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01A876C-BC91-CABD-11B5-C640E165EE94}"/>
              </a:ext>
            </a:extLst>
          </p:cNvPr>
          <p:cNvCxnSpPr>
            <a:cxnSpLocks/>
            <a:stCxn id="14" idx="0"/>
            <a:endCxn id="29" idx="2"/>
          </p:cNvCxnSpPr>
          <p:nvPr/>
        </p:nvCxnSpPr>
        <p:spPr>
          <a:xfrm flipH="1" flipV="1">
            <a:off x="7507626" y="4086038"/>
            <a:ext cx="1" cy="760370"/>
          </a:xfrm>
          <a:prstGeom prst="straightConnector1">
            <a:avLst/>
          </a:prstGeom>
          <a:ln w="28575">
            <a:solidFill>
              <a:srgbClr val="FABA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96BCAA7-592B-2BD2-699D-3938E99C14B9}"/>
              </a:ext>
            </a:extLst>
          </p:cNvPr>
          <p:cNvCxnSpPr>
            <a:cxnSpLocks/>
            <a:stCxn id="15" idx="0"/>
            <a:endCxn id="30" idx="2"/>
          </p:cNvCxnSpPr>
          <p:nvPr/>
        </p:nvCxnSpPr>
        <p:spPr>
          <a:xfrm flipH="1" flipV="1">
            <a:off x="8461469" y="4086038"/>
            <a:ext cx="1" cy="760370"/>
          </a:xfrm>
          <a:prstGeom prst="straightConnector1">
            <a:avLst/>
          </a:prstGeom>
          <a:ln w="28575">
            <a:solidFill>
              <a:srgbClr val="FABA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3E13ED7-DEC0-4978-4C55-8088E5C5ACE1}"/>
              </a:ext>
            </a:extLst>
          </p:cNvPr>
          <p:cNvCxnSpPr>
            <a:cxnSpLocks/>
            <a:stCxn id="16" idx="0"/>
            <a:endCxn id="31" idx="2"/>
          </p:cNvCxnSpPr>
          <p:nvPr/>
        </p:nvCxnSpPr>
        <p:spPr>
          <a:xfrm flipH="1" flipV="1">
            <a:off x="9415312" y="4086038"/>
            <a:ext cx="1" cy="760370"/>
          </a:xfrm>
          <a:prstGeom prst="straightConnector1">
            <a:avLst/>
          </a:prstGeom>
          <a:ln w="28575">
            <a:solidFill>
              <a:srgbClr val="FABA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3ED9132-1EB9-198A-C0CD-CD98E0FDC983}"/>
              </a:ext>
            </a:extLst>
          </p:cNvPr>
          <p:cNvCxnSpPr/>
          <p:nvPr/>
        </p:nvCxnSpPr>
        <p:spPr>
          <a:xfrm flipH="1" flipV="1">
            <a:off x="3692254" y="2565555"/>
            <a:ext cx="1" cy="760370"/>
          </a:xfrm>
          <a:prstGeom prst="straightConnector1">
            <a:avLst/>
          </a:prstGeom>
          <a:ln w="28575">
            <a:solidFill>
              <a:srgbClr val="ABCA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67A11907-E45C-E8B5-5443-9236962B22DB}"/>
              </a:ext>
            </a:extLst>
          </p:cNvPr>
          <p:cNvCxnSpPr>
            <a:cxnSpLocks/>
          </p:cNvCxnSpPr>
          <p:nvPr/>
        </p:nvCxnSpPr>
        <p:spPr>
          <a:xfrm flipH="1" flipV="1">
            <a:off x="4646097" y="2565555"/>
            <a:ext cx="1" cy="760370"/>
          </a:xfrm>
          <a:prstGeom prst="straightConnector1">
            <a:avLst/>
          </a:prstGeom>
          <a:ln w="28575">
            <a:solidFill>
              <a:srgbClr val="ABCA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B09BEFD-C73D-15DD-1128-D8CD7F0F8730}"/>
              </a:ext>
            </a:extLst>
          </p:cNvPr>
          <p:cNvCxnSpPr>
            <a:cxnSpLocks/>
          </p:cNvCxnSpPr>
          <p:nvPr/>
        </p:nvCxnSpPr>
        <p:spPr>
          <a:xfrm flipH="1" flipV="1">
            <a:off x="5599940" y="2565555"/>
            <a:ext cx="1" cy="760370"/>
          </a:xfrm>
          <a:prstGeom prst="straightConnector1">
            <a:avLst/>
          </a:prstGeom>
          <a:ln w="28575">
            <a:solidFill>
              <a:srgbClr val="ABCA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59A7E3E-1E48-332C-56F0-7D2E38F8A48A}"/>
              </a:ext>
            </a:extLst>
          </p:cNvPr>
          <p:cNvCxnSpPr>
            <a:cxnSpLocks/>
          </p:cNvCxnSpPr>
          <p:nvPr/>
        </p:nvCxnSpPr>
        <p:spPr>
          <a:xfrm flipH="1" flipV="1">
            <a:off x="6553783" y="2565555"/>
            <a:ext cx="1" cy="760370"/>
          </a:xfrm>
          <a:prstGeom prst="straightConnector1">
            <a:avLst/>
          </a:prstGeom>
          <a:ln w="28575">
            <a:solidFill>
              <a:srgbClr val="ABCA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20A33D60-D1C9-B918-00D2-B48C2FA55B14}"/>
              </a:ext>
            </a:extLst>
          </p:cNvPr>
          <p:cNvCxnSpPr>
            <a:cxnSpLocks/>
          </p:cNvCxnSpPr>
          <p:nvPr/>
        </p:nvCxnSpPr>
        <p:spPr>
          <a:xfrm flipH="1" flipV="1">
            <a:off x="7507626" y="2565555"/>
            <a:ext cx="1" cy="760370"/>
          </a:xfrm>
          <a:prstGeom prst="straightConnector1">
            <a:avLst/>
          </a:prstGeom>
          <a:ln w="28575">
            <a:solidFill>
              <a:srgbClr val="ABCA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1F81E7D-CF01-5824-6FDD-2E12983A4DF8}"/>
              </a:ext>
            </a:extLst>
          </p:cNvPr>
          <p:cNvCxnSpPr>
            <a:cxnSpLocks/>
          </p:cNvCxnSpPr>
          <p:nvPr/>
        </p:nvCxnSpPr>
        <p:spPr>
          <a:xfrm flipH="1" flipV="1">
            <a:off x="8461469" y="2565555"/>
            <a:ext cx="1" cy="760370"/>
          </a:xfrm>
          <a:prstGeom prst="straightConnector1">
            <a:avLst/>
          </a:prstGeom>
          <a:ln w="28575">
            <a:solidFill>
              <a:srgbClr val="ABCA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8702E17-8785-0ABD-E3B9-CA472A19B03F}"/>
              </a:ext>
            </a:extLst>
          </p:cNvPr>
          <p:cNvCxnSpPr>
            <a:cxnSpLocks/>
          </p:cNvCxnSpPr>
          <p:nvPr/>
        </p:nvCxnSpPr>
        <p:spPr>
          <a:xfrm flipH="1" flipV="1">
            <a:off x="9415312" y="2565555"/>
            <a:ext cx="1" cy="760370"/>
          </a:xfrm>
          <a:prstGeom prst="straightConnector1">
            <a:avLst/>
          </a:prstGeom>
          <a:ln w="28575">
            <a:solidFill>
              <a:srgbClr val="ABCA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F584DC0-B48A-2052-D1CC-7CF07EE4267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076493" y="5226336"/>
            <a:ext cx="185366" cy="0"/>
          </a:xfrm>
          <a:prstGeom prst="straightConnector1">
            <a:avLst/>
          </a:prstGeom>
          <a:ln w="28575">
            <a:solidFill>
              <a:srgbClr val="FABA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0740CB85-1E47-EDB3-608D-260262C9D96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030336" y="5226336"/>
            <a:ext cx="185366" cy="0"/>
          </a:xfrm>
          <a:prstGeom prst="straightConnector1">
            <a:avLst/>
          </a:prstGeom>
          <a:ln w="28575">
            <a:solidFill>
              <a:srgbClr val="FABA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3D2FCD5B-E1FF-79F0-D6CF-DBBE32817E64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5984179" y="5226336"/>
            <a:ext cx="185366" cy="0"/>
          </a:xfrm>
          <a:prstGeom prst="straightConnector1">
            <a:avLst/>
          </a:prstGeom>
          <a:ln w="28575">
            <a:solidFill>
              <a:srgbClr val="FABA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21ECD3E-40F0-8A78-FD74-824938DC8705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6938022" y="5226336"/>
            <a:ext cx="185366" cy="0"/>
          </a:xfrm>
          <a:prstGeom prst="straightConnector1">
            <a:avLst/>
          </a:prstGeom>
          <a:ln w="28575">
            <a:solidFill>
              <a:srgbClr val="FABA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685C6541-335B-8B7E-63D5-C0293FB1FE4E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891865" y="5226336"/>
            <a:ext cx="185366" cy="0"/>
          </a:xfrm>
          <a:prstGeom prst="straightConnector1">
            <a:avLst/>
          </a:prstGeom>
          <a:ln w="28575">
            <a:solidFill>
              <a:srgbClr val="FABA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5A28E5D-C5E3-4F8D-D34D-6AC3C9E26E4B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8845708" y="5226336"/>
            <a:ext cx="185366" cy="0"/>
          </a:xfrm>
          <a:prstGeom prst="straightConnector1">
            <a:avLst/>
          </a:prstGeom>
          <a:ln w="28575">
            <a:solidFill>
              <a:srgbClr val="FABA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91BF026B-3FFE-E94F-4F02-1D8B47984A8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799551" y="5226336"/>
            <a:ext cx="353575" cy="0"/>
          </a:xfrm>
          <a:prstGeom prst="straightConnector1">
            <a:avLst/>
          </a:prstGeom>
          <a:ln w="28575">
            <a:solidFill>
              <a:srgbClr val="FABA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42A0F9CE-78E9-28E6-608D-3581B32E43E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41011" y="5226336"/>
            <a:ext cx="367005" cy="0"/>
          </a:xfrm>
          <a:prstGeom prst="straightConnector1">
            <a:avLst/>
          </a:prstGeom>
          <a:ln w="28575">
            <a:solidFill>
              <a:srgbClr val="A79F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0E6A8776-0D88-6D90-917F-CD14B645A8F3}"/>
              </a:ext>
            </a:extLst>
          </p:cNvPr>
          <p:cNvCxnSpPr>
            <a:cxnSpLocks/>
          </p:cNvCxnSpPr>
          <p:nvPr/>
        </p:nvCxnSpPr>
        <p:spPr>
          <a:xfrm>
            <a:off x="4076493" y="3691123"/>
            <a:ext cx="185366" cy="0"/>
          </a:xfrm>
          <a:prstGeom prst="straightConnector1">
            <a:avLst/>
          </a:prstGeom>
          <a:ln w="28575">
            <a:solidFill>
              <a:srgbClr val="ABCA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25089478-978C-9743-51C5-9C6A87DC3CCD}"/>
              </a:ext>
            </a:extLst>
          </p:cNvPr>
          <p:cNvCxnSpPr>
            <a:cxnSpLocks/>
          </p:cNvCxnSpPr>
          <p:nvPr/>
        </p:nvCxnSpPr>
        <p:spPr>
          <a:xfrm>
            <a:off x="5030336" y="3691123"/>
            <a:ext cx="185366" cy="0"/>
          </a:xfrm>
          <a:prstGeom prst="straightConnector1">
            <a:avLst/>
          </a:prstGeom>
          <a:ln w="28575">
            <a:solidFill>
              <a:srgbClr val="ABCA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A1ACE3B9-C2F5-64F0-911C-D4128483C86A}"/>
              </a:ext>
            </a:extLst>
          </p:cNvPr>
          <p:cNvCxnSpPr>
            <a:cxnSpLocks/>
          </p:cNvCxnSpPr>
          <p:nvPr/>
        </p:nvCxnSpPr>
        <p:spPr>
          <a:xfrm>
            <a:off x="5984179" y="3691123"/>
            <a:ext cx="185366" cy="0"/>
          </a:xfrm>
          <a:prstGeom prst="straightConnector1">
            <a:avLst/>
          </a:prstGeom>
          <a:ln w="28575">
            <a:solidFill>
              <a:srgbClr val="ABCA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F3550F8E-3DAD-2563-11FF-060CCA122BF5}"/>
              </a:ext>
            </a:extLst>
          </p:cNvPr>
          <p:cNvCxnSpPr>
            <a:cxnSpLocks/>
          </p:cNvCxnSpPr>
          <p:nvPr/>
        </p:nvCxnSpPr>
        <p:spPr>
          <a:xfrm>
            <a:off x="6938022" y="3691123"/>
            <a:ext cx="185366" cy="0"/>
          </a:xfrm>
          <a:prstGeom prst="straightConnector1">
            <a:avLst/>
          </a:prstGeom>
          <a:ln w="28575">
            <a:solidFill>
              <a:srgbClr val="ABCA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92FF434A-479C-7603-6860-6F377DE65B34}"/>
              </a:ext>
            </a:extLst>
          </p:cNvPr>
          <p:cNvCxnSpPr>
            <a:cxnSpLocks/>
          </p:cNvCxnSpPr>
          <p:nvPr/>
        </p:nvCxnSpPr>
        <p:spPr>
          <a:xfrm>
            <a:off x="7891865" y="3691123"/>
            <a:ext cx="185366" cy="0"/>
          </a:xfrm>
          <a:prstGeom prst="straightConnector1">
            <a:avLst/>
          </a:prstGeom>
          <a:ln w="28575">
            <a:solidFill>
              <a:srgbClr val="ABCA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52813915-95F8-4EFE-0120-84E4E2CD5088}"/>
              </a:ext>
            </a:extLst>
          </p:cNvPr>
          <p:cNvCxnSpPr>
            <a:cxnSpLocks/>
          </p:cNvCxnSpPr>
          <p:nvPr/>
        </p:nvCxnSpPr>
        <p:spPr>
          <a:xfrm>
            <a:off x="8845708" y="3691123"/>
            <a:ext cx="185366" cy="0"/>
          </a:xfrm>
          <a:prstGeom prst="straightConnector1">
            <a:avLst/>
          </a:prstGeom>
          <a:ln w="28575">
            <a:solidFill>
              <a:srgbClr val="ABCA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7BE7B9D-0195-AA19-EF8F-7EA71016AA3A}"/>
              </a:ext>
            </a:extLst>
          </p:cNvPr>
          <p:cNvCxnSpPr>
            <a:cxnSpLocks/>
          </p:cNvCxnSpPr>
          <p:nvPr/>
        </p:nvCxnSpPr>
        <p:spPr>
          <a:xfrm>
            <a:off x="9799551" y="3691123"/>
            <a:ext cx="353575" cy="0"/>
          </a:xfrm>
          <a:prstGeom prst="straightConnector1">
            <a:avLst/>
          </a:prstGeom>
          <a:ln w="28575">
            <a:solidFill>
              <a:srgbClr val="ABCA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84DED884-00E7-0A78-3C63-6BF1BDFB4DEC}"/>
              </a:ext>
            </a:extLst>
          </p:cNvPr>
          <p:cNvCxnSpPr>
            <a:cxnSpLocks/>
          </p:cNvCxnSpPr>
          <p:nvPr/>
        </p:nvCxnSpPr>
        <p:spPr>
          <a:xfrm>
            <a:off x="2941011" y="3691123"/>
            <a:ext cx="367005" cy="0"/>
          </a:xfrm>
          <a:prstGeom prst="straightConnector1">
            <a:avLst/>
          </a:prstGeom>
          <a:ln w="28575">
            <a:solidFill>
              <a:srgbClr val="A79F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6254B5DD-74AA-875B-C0BE-C91C8558CE50}"/>
              </a:ext>
            </a:extLst>
          </p:cNvPr>
          <p:cNvCxnSpPr>
            <a:cxnSpLocks/>
          </p:cNvCxnSpPr>
          <p:nvPr/>
        </p:nvCxnSpPr>
        <p:spPr>
          <a:xfrm>
            <a:off x="4090066" y="2185884"/>
            <a:ext cx="185366" cy="0"/>
          </a:xfrm>
          <a:prstGeom prst="straightConnector1">
            <a:avLst/>
          </a:prstGeom>
          <a:ln w="28575">
            <a:solidFill>
              <a:srgbClr val="FABA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7ED33748-6E43-1C46-161A-69F3392944D1}"/>
              </a:ext>
            </a:extLst>
          </p:cNvPr>
          <p:cNvCxnSpPr>
            <a:cxnSpLocks/>
          </p:cNvCxnSpPr>
          <p:nvPr/>
        </p:nvCxnSpPr>
        <p:spPr>
          <a:xfrm>
            <a:off x="5043909" y="2185884"/>
            <a:ext cx="185366" cy="0"/>
          </a:xfrm>
          <a:prstGeom prst="straightConnector1">
            <a:avLst/>
          </a:prstGeom>
          <a:ln w="28575">
            <a:solidFill>
              <a:srgbClr val="FABA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51C4DD5A-62BC-2120-D84D-AD44B04F3B96}"/>
              </a:ext>
            </a:extLst>
          </p:cNvPr>
          <p:cNvCxnSpPr>
            <a:cxnSpLocks/>
          </p:cNvCxnSpPr>
          <p:nvPr/>
        </p:nvCxnSpPr>
        <p:spPr>
          <a:xfrm>
            <a:off x="5997752" y="2185884"/>
            <a:ext cx="185366" cy="0"/>
          </a:xfrm>
          <a:prstGeom prst="straightConnector1">
            <a:avLst/>
          </a:prstGeom>
          <a:ln w="28575">
            <a:solidFill>
              <a:srgbClr val="FABA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BCA41E5-1351-CD52-D61D-D49866A52391}"/>
              </a:ext>
            </a:extLst>
          </p:cNvPr>
          <p:cNvCxnSpPr>
            <a:cxnSpLocks/>
          </p:cNvCxnSpPr>
          <p:nvPr/>
        </p:nvCxnSpPr>
        <p:spPr>
          <a:xfrm>
            <a:off x="6951595" y="2185884"/>
            <a:ext cx="185366" cy="0"/>
          </a:xfrm>
          <a:prstGeom prst="straightConnector1">
            <a:avLst/>
          </a:prstGeom>
          <a:ln w="28575">
            <a:solidFill>
              <a:srgbClr val="FABA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371475E6-FE8F-357F-4C9E-69D9B973EE80}"/>
              </a:ext>
            </a:extLst>
          </p:cNvPr>
          <p:cNvCxnSpPr>
            <a:cxnSpLocks/>
          </p:cNvCxnSpPr>
          <p:nvPr/>
        </p:nvCxnSpPr>
        <p:spPr>
          <a:xfrm>
            <a:off x="7905438" y="2185884"/>
            <a:ext cx="185366" cy="0"/>
          </a:xfrm>
          <a:prstGeom prst="straightConnector1">
            <a:avLst/>
          </a:prstGeom>
          <a:ln w="28575">
            <a:solidFill>
              <a:srgbClr val="FABA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A5E47E79-0DDE-C666-78DB-6D76DC3EE4CA}"/>
              </a:ext>
            </a:extLst>
          </p:cNvPr>
          <p:cNvCxnSpPr>
            <a:cxnSpLocks/>
          </p:cNvCxnSpPr>
          <p:nvPr/>
        </p:nvCxnSpPr>
        <p:spPr>
          <a:xfrm>
            <a:off x="8859281" y="2185884"/>
            <a:ext cx="185366" cy="0"/>
          </a:xfrm>
          <a:prstGeom prst="straightConnector1">
            <a:avLst/>
          </a:prstGeom>
          <a:ln w="28575">
            <a:solidFill>
              <a:srgbClr val="FABA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0D711557-6A1A-D20B-85F2-44FB913101AB}"/>
              </a:ext>
            </a:extLst>
          </p:cNvPr>
          <p:cNvCxnSpPr>
            <a:cxnSpLocks/>
          </p:cNvCxnSpPr>
          <p:nvPr/>
        </p:nvCxnSpPr>
        <p:spPr>
          <a:xfrm>
            <a:off x="9813124" y="2185884"/>
            <a:ext cx="353575" cy="0"/>
          </a:xfrm>
          <a:prstGeom prst="straightConnector1">
            <a:avLst/>
          </a:prstGeom>
          <a:ln w="28575">
            <a:solidFill>
              <a:srgbClr val="FABA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69B1F25F-48FC-C7A7-605C-42C86BA1393E}"/>
              </a:ext>
            </a:extLst>
          </p:cNvPr>
          <p:cNvCxnSpPr>
            <a:cxnSpLocks/>
          </p:cNvCxnSpPr>
          <p:nvPr/>
        </p:nvCxnSpPr>
        <p:spPr>
          <a:xfrm>
            <a:off x="2954584" y="2185884"/>
            <a:ext cx="367005" cy="0"/>
          </a:xfrm>
          <a:prstGeom prst="straightConnector1">
            <a:avLst/>
          </a:prstGeom>
          <a:ln w="28575">
            <a:solidFill>
              <a:srgbClr val="A79F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B2E0CF40-E2AB-35CB-507E-5DCDFFAF5874}"/>
              </a:ext>
            </a:extLst>
          </p:cNvPr>
          <p:cNvCxnSpPr>
            <a:cxnSpLocks/>
          </p:cNvCxnSpPr>
          <p:nvPr/>
        </p:nvCxnSpPr>
        <p:spPr>
          <a:xfrm flipV="1">
            <a:off x="3692255" y="1380131"/>
            <a:ext cx="0" cy="444587"/>
          </a:xfrm>
          <a:prstGeom prst="straightConnector1">
            <a:avLst/>
          </a:prstGeom>
          <a:ln w="28575">
            <a:solidFill>
              <a:srgbClr val="FABA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C2132195-995A-2EF8-9CAD-0A98F7BE389D}"/>
              </a:ext>
            </a:extLst>
          </p:cNvPr>
          <p:cNvCxnSpPr>
            <a:cxnSpLocks/>
          </p:cNvCxnSpPr>
          <p:nvPr/>
        </p:nvCxnSpPr>
        <p:spPr>
          <a:xfrm flipV="1">
            <a:off x="4646098" y="1387257"/>
            <a:ext cx="0" cy="437461"/>
          </a:xfrm>
          <a:prstGeom prst="straightConnector1">
            <a:avLst/>
          </a:prstGeom>
          <a:ln w="28575">
            <a:solidFill>
              <a:srgbClr val="FABA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E70BAE20-F86B-EA33-50F9-305EE39E486A}"/>
              </a:ext>
            </a:extLst>
          </p:cNvPr>
          <p:cNvCxnSpPr>
            <a:cxnSpLocks/>
          </p:cNvCxnSpPr>
          <p:nvPr/>
        </p:nvCxnSpPr>
        <p:spPr>
          <a:xfrm flipH="1" flipV="1">
            <a:off x="5599940" y="1380131"/>
            <a:ext cx="1" cy="444587"/>
          </a:xfrm>
          <a:prstGeom prst="straightConnector1">
            <a:avLst/>
          </a:prstGeom>
          <a:ln w="28575">
            <a:solidFill>
              <a:srgbClr val="FABA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3E9B49CE-E352-714D-FE79-CA84A85DDE9F}"/>
              </a:ext>
            </a:extLst>
          </p:cNvPr>
          <p:cNvCxnSpPr>
            <a:cxnSpLocks/>
            <a:endCxn id="50" idx="2"/>
          </p:cNvCxnSpPr>
          <p:nvPr/>
        </p:nvCxnSpPr>
        <p:spPr>
          <a:xfrm flipH="1" flipV="1">
            <a:off x="6553782" y="1387257"/>
            <a:ext cx="2" cy="437461"/>
          </a:xfrm>
          <a:prstGeom prst="straightConnector1">
            <a:avLst/>
          </a:prstGeom>
          <a:ln w="28575">
            <a:solidFill>
              <a:srgbClr val="FABA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725188BA-2703-2654-42A1-358FC9F8D775}"/>
              </a:ext>
            </a:extLst>
          </p:cNvPr>
          <p:cNvCxnSpPr>
            <a:cxnSpLocks/>
          </p:cNvCxnSpPr>
          <p:nvPr/>
        </p:nvCxnSpPr>
        <p:spPr>
          <a:xfrm flipV="1">
            <a:off x="7507627" y="1380131"/>
            <a:ext cx="0" cy="444587"/>
          </a:xfrm>
          <a:prstGeom prst="straightConnector1">
            <a:avLst/>
          </a:prstGeom>
          <a:ln w="28575">
            <a:solidFill>
              <a:srgbClr val="FABA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35AB4E53-216F-8FB2-5281-BA8CF3B81BA9}"/>
              </a:ext>
            </a:extLst>
          </p:cNvPr>
          <p:cNvCxnSpPr>
            <a:cxnSpLocks/>
          </p:cNvCxnSpPr>
          <p:nvPr/>
        </p:nvCxnSpPr>
        <p:spPr>
          <a:xfrm flipV="1">
            <a:off x="8461470" y="1380131"/>
            <a:ext cx="0" cy="444587"/>
          </a:xfrm>
          <a:prstGeom prst="straightConnector1">
            <a:avLst/>
          </a:prstGeom>
          <a:ln w="28575">
            <a:solidFill>
              <a:srgbClr val="FABA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C113332C-B7F6-7492-C5DA-07FE965601A6}"/>
              </a:ext>
            </a:extLst>
          </p:cNvPr>
          <p:cNvCxnSpPr>
            <a:cxnSpLocks/>
          </p:cNvCxnSpPr>
          <p:nvPr/>
        </p:nvCxnSpPr>
        <p:spPr>
          <a:xfrm flipH="1" flipV="1">
            <a:off x="9415312" y="1387257"/>
            <a:ext cx="1" cy="437461"/>
          </a:xfrm>
          <a:prstGeom prst="straightConnector1">
            <a:avLst/>
          </a:prstGeom>
          <a:ln w="28575">
            <a:solidFill>
              <a:srgbClr val="FABA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138EAA94-0612-615B-1569-092AB133E59C}"/>
              </a:ext>
            </a:extLst>
          </p:cNvPr>
          <p:cNvCxnSpPr>
            <a:cxnSpLocks/>
          </p:cNvCxnSpPr>
          <p:nvPr/>
        </p:nvCxnSpPr>
        <p:spPr>
          <a:xfrm flipV="1">
            <a:off x="3728846" y="5608280"/>
            <a:ext cx="0" cy="444587"/>
          </a:xfrm>
          <a:prstGeom prst="straightConnector1">
            <a:avLst/>
          </a:prstGeom>
          <a:ln w="28575">
            <a:solidFill>
              <a:srgbClr val="A79F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44ACF47-184D-572D-49BE-11D5DCE25DC6}"/>
              </a:ext>
            </a:extLst>
          </p:cNvPr>
          <p:cNvCxnSpPr>
            <a:cxnSpLocks/>
          </p:cNvCxnSpPr>
          <p:nvPr/>
        </p:nvCxnSpPr>
        <p:spPr>
          <a:xfrm flipV="1">
            <a:off x="4682689" y="5615406"/>
            <a:ext cx="0" cy="437461"/>
          </a:xfrm>
          <a:prstGeom prst="straightConnector1">
            <a:avLst/>
          </a:prstGeom>
          <a:ln w="28575">
            <a:solidFill>
              <a:srgbClr val="A79F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2861DD8B-BFA6-7519-D769-B9AC6C0B20A1}"/>
              </a:ext>
            </a:extLst>
          </p:cNvPr>
          <p:cNvCxnSpPr>
            <a:cxnSpLocks/>
          </p:cNvCxnSpPr>
          <p:nvPr/>
        </p:nvCxnSpPr>
        <p:spPr>
          <a:xfrm flipH="1" flipV="1">
            <a:off x="5636531" y="5608280"/>
            <a:ext cx="1" cy="444587"/>
          </a:xfrm>
          <a:prstGeom prst="straightConnector1">
            <a:avLst/>
          </a:prstGeom>
          <a:ln w="28575">
            <a:solidFill>
              <a:srgbClr val="A79F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E616DC7E-1984-803B-5463-F91648436554}"/>
              </a:ext>
            </a:extLst>
          </p:cNvPr>
          <p:cNvCxnSpPr>
            <a:cxnSpLocks/>
          </p:cNvCxnSpPr>
          <p:nvPr/>
        </p:nvCxnSpPr>
        <p:spPr>
          <a:xfrm flipH="1" flipV="1">
            <a:off x="6590373" y="5615406"/>
            <a:ext cx="2" cy="437461"/>
          </a:xfrm>
          <a:prstGeom prst="straightConnector1">
            <a:avLst/>
          </a:prstGeom>
          <a:ln w="28575">
            <a:solidFill>
              <a:srgbClr val="A79F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054EF33-6FB4-4C28-F11C-9D953FDECF1F}"/>
              </a:ext>
            </a:extLst>
          </p:cNvPr>
          <p:cNvCxnSpPr>
            <a:cxnSpLocks/>
          </p:cNvCxnSpPr>
          <p:nvPr/>
        </p:nvCxnSpPr>
        <p:spPr>
          <a:xfrm flipV="1">
            <a:off x="7544218" y="5608280"/>
            <a:ext cx="0" cy="444587"/>
          </a:xfrm>
          <a:prstGeom prst="straightConnector1">
            <a:avLst/>
          </a:prstGeom>
          <a:ln w="28575">
            <a:solidFill>
              <a:srgbClr val="A79F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C9BD503A-9947-7F2F-3BAB-F8B16FD091FD}"/>
              </a:ext>
            </a:extLst>
          </p:cNvPr>
          <p:cNvCxnSpPr>
            <a:cxnSpLocks/>
          </p:cNvCxnSpPr>
          <p:nvPr/>
        </p:nvCxnSpPr>
        <p:spPr>
          <a:xfrm flipV="1">
            <a:off x="8498061" y="5608280"/>
            <a:ext cx="0" cy="444587"/>
          </a:xfrm>
          <a:prstGeom prst="straightConnector1">
            <a:avLst/>
          </a:prstGeom>
          <a:ln w="28575">
            <a:solidFill>
              <a:srgbClr val="A79F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8F3FB2CB-95E8-283F-D51B-8E5E351C92C5}"/>
              </a:ext>
            </a:extLst>
          </p:cNvPr>
          <p:cNvCxnSpPr>
            <a:cxnSpLocks/>
          </p:cNvCxnSpPr>
          <p:nvPr/>
        </p:nvCxnSpPr>
        <p:spPr>
          <a:xfrm flipH="1" flipV="1">
            <a:off x="9451903" y="5615406"/>
            <a:ext cx="1" cy="437461"/>
          </a:xfrm>
          <a:prstGeom prst="straightConnector1">
            <a:avLst/>
          </a:prstGeom>
          <a:ln w="28575">
            <a:solidFill>
              <a:srgbClr val="A79F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225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94941" y="2785328"/>
            <a:ext cx="4468868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#03</a:t>
            </a:r>
          </a:p>
          <a:p>
            <a:pPr algn="ctr"/>
            <a:r>
              <a:rPr lang="zh-CN" altLang="en-US" sz="5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参数配置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A5C33FE-0804-8E62-B30E-765C92C6EE18}"/>
              </a:ext>
            </a:extLst>
          </p:cNvPr>
          <p:cNvSpPr/>
          <p:nvPr/>
        </p:nvSpPr>
        <p:spPr>
          <a:xfrm rot="16200000" flipV="1">
            <a:off x="-1040607" y="4728938"/>
            <a:ext cx="3537297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588276DA-1C6E-C7C1-2B9C-08E6248038EE}"/>
              </a:ext>
            </a:extLst>
          </p:cNvPr>
          <p:cNvSpPr/>
          <p:nvPr/>
        </p:nvSpPr>
        <p:spPr>
          <a:xfrm rot="16200000" flipV="1">
            <a:off x="-731541" y="3666894"/>
            <a:ext cx="2440200" cy="97711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3F9E4B9-E7BB-AA9D-B5E8-AC339CD05911}"/>
              </a:ext>
            </a:extLst>
          </p:cNvPr>
          <p:cNvSpPr/>
          <p:nvPr/>
        </p:nvSpPr>
        <p:spPr>
          <a:xfrm rot="5400000" flipV="1">
            <a:off x="10173600" y="1422922"/>
            <a:ext cx="3693452" cy="1676847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BF4751CC-D96F-497E-9B69-95E98E5C61E3}"/>
              </a:ext>
            </a:extLst>
          </p:cNvPr>
          <p:cNvSpPr/>
          <p:nvPr/>
        </p:nvSpPr>
        <p:spPr>
          <a:xfrm rot="5400000" flipV="1">
            <a:off x="10526426" y="2987661"/>
            <a:ext cx="3208563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6037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8"/>
          <p:cNvSpPr txBox="1"/>
          <p:nvPr/>
        </p:nvSpPr>
        <p:spPr>
          <a:xfrm>
            <a:off x="391988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参数设置</a:t>
            </a:r>
            <a:endParaRPr lang="zh-CN" altLang="en-US" sz="40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8"/>
          <p:cNvSpPr txBox="1"/>
          <p:nvPr/>
        </p:nvSpPr>
        <p:spPr>
          <a:xfrm>
            <a:off x="391988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CONFIG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BED3260-358F-2757-3F78-D36966585B62}"/>
              </a:ext>
            </a:extLst>
          </p:cNvPr>
          <p:cNvSpPr txBox="1"/>
          <p:nvPr/>
        </p:nvSpPr>
        <p:spPr>
          <a:xfrm>
            <a:off x="524719" y="1096045"/>
            <a:ext cx="118093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 config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.model</a:t>
            </a:r>
            <a:r>
              <a:rPr lang="en-US" altLang="zh-CN" sz="2000" b="1" err="1">
                <a:solidFill>
                  <a:schemeClr val="bg2">
                    <a:lumMod val="25000"/>
                  </a:schemeClr>
                </a:solidFill>
              </a:rPr>
              <a:t>_</a:t>
            </a: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class = unlp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.nnmodels.LstmGnerator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    config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.model</a:t>
            </a:r>
            <a:r>
              <a:rPr lang="en-US" altLang="zh-CN" sz="2000" b="1" err="1">
                <a:solidFill>
                  <a:schemeClr val="bg2">
                    <a:lumMod val="25000"/>
                  </a:schemeClr>
                </a:solidFill>
              </a:rPr>
              <a:t>_</a:t>
            </a: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params = {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</a:endParaRPr>
          </a:p>
          <a:p>
            <a:pPr lvl="2" indent="0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"vocab_</a:t>
            </a: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size": 8293, "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lstm_input_</a:t>
            </a: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size": 512, 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</a:endParaRPr>
          </a:p>
          <a:p>
            <a:pPr lvl="2" indent="0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"lstm_output_</a:t>
            </a: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size": 1024, "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num_lstm_</a:t>
            </a: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layers": 3, "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lstm_</a:t>
            </a: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dropout": 0.5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  <a:p>
            <a:pPr lvl="2" indent="0"/>
            <a:endParaRPr lang="en-US" altLang="zh-CN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    config</a:t>
            </a:r>
            <a:r>
              <a:rPr lang="en-US" altLang="zh-CN" sz="2000" b="1" err="1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device = "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cuda:0"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    config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.criterion</a:t>
            </a:r>
            <a:r>
              <a:rPr lang="en-US" altLang="zh-CN" sz="2000" b="1" err="1">
                <a:solidFill>
                  <a:schemeClr val="bg2">
                    <a:lumMod val="25000"/>
                  </a:schemeClr>
                </a:solidFill>
              </a:rPr>
              <a:t>_</a:t>
            </a: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class = nn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.CrossEntropyLoss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    config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.criterion</a:t>
            </a:r>
            <a:r>
              <a:rPr lang="en-US" altLang="zh-CN" sz="2000" b="1" err="1">
                <a:solidFill>
                  <a:schemeClr val="bg2">
                    <a:lumMod val="25000"/>
                  </a:schemeClr>
                </a:solidFill>
              </a:rPr>
              <a:t>_</a:t>
            </a: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params = {}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    config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.dataset</a:t>
            </a:r>
            <a:r>
              <a:rPr lang="en-US" altLang="zh-CN" sz="2000" b="1" err="1">
                <a:solidFill>
                  <a:schemeClr val="bg2">
                    <a:lumMod val="25000"/>
                  </a:schemeClr>
                </a:solidFill>
              </a:rPr>
              <a:t>_</a:t>
            </a: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class = unlp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.dataset.DatasetPoemGenerator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    config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.dataset</a:t>
            </a:r>
            <a:r>
              <a:rPr lang="en-US" altLang="zh-CN" sz="2000" b="1" err="1">
                <a:solidFill>
                  <a:schemeClr val="bg2">
                    <a:lumMod val="25000"/>
                  </a:schemeClr>
                </a:solidFill>
              </a:rPr>
              <a:t>_</a:t>
            </a: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params = {"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sequence_</a:t>
            </a: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length": 50, "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use_</a:t>
            </a: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samples": 640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    config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.log</a:t>
            </a:r>
            <a:r>
              <a:rPr lang="en-US" altLang="zh-CN" sz="2000" b="1" err="1">
                <a:solidFill>
                  <a:schemeClr val="bg2">
                    <a:lumMod val="25000"/>
                  </a:schemeClr>
                </a:solidFill>
              </a:rPr>
              <a:t>_</a:t>
            </a: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path = f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"./logs/poem({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config.dataset_params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['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use_samples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']}).lstm.log"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    config</a:t>
            </a:r>
            <a:r>
              <a:rPr lang="en-US" altLang="zh-CN" sz="2000" b="1" err="1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seed = 0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    config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.batch</a:t>
            </a:r>
            <a:r>
              <a:rPr lang="en-US" altLang="zh-CN" sz="2000" b="1" err="1">
                <a:solidFill>
                  <a:schemeClr val="bg2">
                    <a:lumMod val="25000"/>
                  </a:schemeClr>
                </a:solidFill>
              </a:rPr>
              <a:t>_</a:t>
            </a: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size = 32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    config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.num</a:t>
            </a:r>
            <a:r>
              <a:rPr lang="en-US" altLang="zh-CN" sz="2000" b="1" err="1">
                <a:solidFill>
                  <a:schemeClr val="bg2">
                    <a:lumMod val="25000"/>
                  </a:schemeClr>
                </a:solidFill>
              </a:rPr>
              <a:t>_</a:t>
            </a: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epochs = 20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    config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.optimizer</a:t>
            </a:r>
            <a:r>
              <a:rPr lang="en-US" altLang="zh-CN" sz="2000" b="1" err="1">
                <a:solidFill>
                  <a:schemeClr val="bg2">
                    <a:lumMod val="25000"/>
                  </a:schemeClr>
                </a:solidFill>
              </a:rPr>
              <a:t>_</a:t>
            </a: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class = optim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.AdamW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    config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.optimizer</a:t>
            </a:r>
            <a:r>
              <a:rPr lang="en-US" altLang="zh-CN" sz="2000" b="1" err="1">
                <a:solidFill>
                  <a:schemeClr val="bg2">
                    <a:lumMod val="25000"/>
                  </a:schemeClr>
                </a:solidFill>
              </a:rPr>
              <a:t>_</a:t>
            </a: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params = {"lr": 0.002, "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weight_</a:t>
            </a: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decay": 1e-4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    config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.scheduler</a:t>
            </a:r>
            <a:r>
              <a:rPr lang="en-US" altLang="zh-CN" sz="2000" b="1" err="1">
                <a:solidFill>
                  <a:schemeClr val="bg2">
                    <a:lumMod val="25000"/>
                  </a:schemeClr>
                </a:solidFill>
              </a:rPr>
              <a:t>_</a:t>
            </a: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class = None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    config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.checkpoint</a:t>
            </a:r>
            <a:r>
              <a:rPr lang="en-US" altLang="zh-CN" sz="2000" b="1" err="1">
                <a:solidFill>
                  <a:schemeClr val="bg2">
                    <a:lumMod val="25000"/>
                  </a:schemeClr>
                </a:solidFill>
              </a:rPr>
              <a:t>_</a:t>
            </a: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</a:rPr>
              <a:t>path = f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"./checkpoints/poem({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config.dataset_params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['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use_samples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']}).lstm.pt"</a:t>
            </a:r>
          </a:p>
        </p:txBody>
      </p:sp>
    </p:spTree>
    <p:extLst>
      <p:ext uri="{BB962C8B-B14F-4D97-AF65-F5344CB8AC3E}">
        <p14:creationId xmlns:p14="http://schemas.microsoft.com/office/powerpoint/2010/main" val="2274732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94941" y="2785328"/>
            <a:ext cx="4468868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#04</a:t>
            </a:r>
          </a:p>
          <a:p>
            <a:pPr algn="ctr"/>
            <a:r>
              <a:rPr lang="zh-CN" altLang="en-US" sz="5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实验结果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A5C33FE-0804-8E62-B30E-765C92C6EE18}"/>
              </a:ext>
            </a:extLst>
          </p:cNvPr>
          <p:cNvSpPr/>
          <p:nvPr/>
        </p:nvSpPr>
        <p:spPr>
          <a:xfrm rot="16200000" flipV="1">
            <a:off x="-1040607" y="4728938"/>
            <a:ext cx="3537297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588276DA-1C6E-C7C1-2B9C-08E6248038EE}"/>
              </a:ext>
            </a:extLst>
          </p:cNvPr>
          <p:cNvSpPr/>
          <p:nvPr/>
        </p:nvSpPr>
        <p:spPr>
          <a:xfrm rot="16200000" flipV="1">
            <a:off x="-731541" y="3666894"/>
            <a:ext cx="2440200" cy="97711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3F9E4B9-E7BB-AA9D-B5E8-AC339CD05911}"/>
              </a:ext>
            </a:extLst>
          </p:cNvPr>
          <p:cNvSpPr/>
          <p:nvPr/>
        </p:nvSpPr>
        <p:spPr>
          <a:xfrm rot="5400000" flipV="1">
            <a:off x="10173600" y="1422922"/>
            <a:ext cx="3693452" cy="1676847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BF4751CC-D96F-497E-9B69-95E98E5C61E3}"/>
              </a:ext>
            </a:extLst>
          </p:cNvPr>
          <p:cNvSpPr/>
          <p:nvPr/>
        </p:nvSpPr>
        <p:spPr>
          <a:xfrm rot="5400000" flipV="1">
            <a:off x="10526426" y="2987661"/>
            <a:ext cx="3208563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637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8"/>
          <p:cNvSpPr txBox="1"/>
          <p:nvPr/>
        </p:nvSpPr>
        <p:spPr>
          <a:xfrm>
            <a:off x="391988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实验结果</a:t>
            </a:r>
            <a:endParaRPr lang="zh-CN" altLang="en-US" sz="40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8"/>
          <p:cNvSpPr txBox="1"/>
          <p:nvPr/>
        </p:nvSpPr>
        <p:spPr>
          <a:xfrm>
            <a:off x="391988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RESULT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1ACAAA-FDC1-EB75-AEEC-1D05F974F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878" y="1267888"/>
            <a:ext cx="6262496" cy="46968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4193A5-BA2A-57A7-12B2-112AC8278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9375" y="1273072"/>
            <a:ext cx="6262496" cy="46968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57DF2D1-5C6C-46E1-6AF1-0F21D822C508}"/>
              </a:ext>
            </a:extLst>
          </p:cNvPr>
          <p:cNvSpPr txBox="1"/>
          <p:nvPr/>
        </p:nvSpPr>
        <p:spPr>
          <a:xfrm>
            <a:off x="2479628" y="576342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LOSS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654697-3461-5390-A0DD-96B8EA5F2F96}"/>
              </a:ext>
            </a:extLst>
          </p:cNvPr>
          <p:cNvSpPr txBox="1"/>
          <p:nvPr/>
        </p:nvSpPr>
        <p:spPr>
          <a:xfrm>
            <a:off x="8742125" y="5708335"/>
            <a:ext cx="2411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ACCURACY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550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PASSING_SCORE" val="100.000000"/>
  <p:tag name="ISPRING_FIRST_PUBLISH" val="1"/>
  <p:tag name="ISPRING_PRESENTATION_TITLE" val="极简半圆工作总结PPT模板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C:\Users\隔壁王哥\Desktop\6.6\568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heme/theme1.xml><?xml version="1.0" encoding="utf-8"?>
<a:theme xmlns:a="http://schemas.openxmlformats.org/drawingml/2006/main" name="第一PPT，www.1ppt.com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3CF8F"/>
      </a:accent1>
      <a:accent2>
        <a:srgbClr val="595959"/>
      </a:accent2>
      <a:accent3>
        <a:srgbClr val="83CF8F"/>
      </a:accent3>
      <a:accent4>
        <a:srgbClr val="595959"/>
      </a:accent4>
      <a:accent5>
        <a:srgbClr val="83CF8F"/>
      </a:accent5>
      <a:accent6>
        <a:srgbClr val="595959"/>
      </a:accent6>
      <a:hlink>
        <a:srgbClr val="83CF8F"/>
      </a:hlink>
      <a:folHlink>
        <a:srgbClr val="595959"/>
      </a:folHlink>
    </a:clrScheme>
    <a:fontScheme name="rymwu3kz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ymwu3kz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Microsoft Office PowerPoint</Application>
  <PresentationFormat>自定义</PresentationFormat>
  <Paragraphs>80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简洁莫兰迪</dc:title>
  <dc:creator/>
  <cp:keywords>www.1ppt.com</cp:keywords>
  <dc:description>www.1ppt.com</dc:description>
  <cp:lastModifiedBy/>
  <cp:revision>1</cp:revision>
  <dcterms:created xsi:type="dcterms:W3CDTF">2021-05-26T00:22:03Z</dcterms:created>
  <dcterms:modified xsi:type="dcterms:W3CDTF">2023-04-24T10:39:51Z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2966739645A14DBF83E4210C3E986967</vt:lpwstr>
  </property>
  <property fmtid="{D5CDD505-2E9C-101B-9397-08002B2CF9AE}" pid="3" name="KSOProductBuildVer">
    <vt:lpwstr>2052-11.1.0.10495</vt:lpwstr>
  </property>
</Properties>
</file>