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12"/>
  </p:notesMasterIdLst>
  <p:handoutMasterIdLst>
    <p:handoutMasterId r:id="rId13"/>
  </p:handoutMasterIdLst>
  <p:sldIdLst>
    <p:sldId id="4767" r:id="rId3"/>
    <p:sldId id="4755" r:id="rId4"/>
    <p:sldId id="4768" r:id="rId5"/>
    <p:sldId id="4764" r:id="rId6"/>
    <p:sldId id="4775" r:id="rId7"/>
    <p:sldId id="4765" r:id="rId8"/>
    <p:sldId id="4772" r:id="rId9"/>
    <p:sldId id="4766" r:id="rId10"/>
    <p:sldId id="4773" r:id="rId11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9FAA"/>
    <a:srgbClr val="FAECDF"/>
    <a:srgbClr val="FFFFFF"/>
    <a:srgbClr val="FABAAE"/>
    <a:srgbClr val="FBDBC6"/>
    <a:srgbClr val="677C9B"/>
    <a:srgbClr val="F9EDDF"/>
    <a:srgbClr val="ECEAED"/>
    <a:srgbClr val="ABCAC5"/>
    <a:srgbClr val="CE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314" autoAdjust="0"/>
  </p:normalViewPr>
  <p:slideViewPr>
    <p:cSldViewPr>
      <p:cViewPr>
        <p:scale>
          <a:sx n="50" d="100"/>
          <a:sy n="50" d="100"/>
        </p:scale>
        <p:origin x="1781" y="6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5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2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2023/4/24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2023/4/24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517146" y="3708733"/>
            <a:ext cx="5824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基于手工</a:t>
            </a: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TextCNN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的情感分类任务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#04</a:t>
            </a: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25343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202228018670003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马天行</a:t>
            </a:r>
            <a:endParaRPr sz="2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3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#01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479523-DE65-CA62-FB29-ACE23CDE5CE1}"/>
              </a:ext>
            </a:extLst>
          </p:cNvPr>
          <p:cNvSpPr/>
          <p:nvPr/>
        </p:nvSpPr>
        <p:spPr>
          <a:xfrm>
            <a:off x="2810973" y="1215677"/>
            <a:ext cx="7020780" cy="54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CC0117-A681-FE42-8F5C-7F1E27E42818}"/>
              </a:ext>
            </a:extLst>
          </p:cNvPr>
          <p:cNvSpPr/>
          <p:nvPr/>
        </p:nvSpPr>
        <p:spPr>
          <a:xfrm>
            <a:off x="3333031" y="1629003"/>
            <a:ext cx="5976664" cy="3907154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STRUCTURE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AAB23D-D400-9FDA-1F67-9F583B4C2708}"/>
              </a:ext>
            </a:extLst>
          </p:cNvPr>
          <p:cNvSpPr/>
          <p:nvPr/>
        </p:nvSpPr>
        <p:spPr>
          <a:xfrm>
            <a:off x="3837087" y="3375917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TextConvClassifier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AA361-2A27-721B-DDF3-40230321F83B}"/>
              </a:ext>
            </a:extLst>
          </p:cNvPr>
          <p:cNvSpPr/>
          <p:nvPr/>
        </p:nvSpPr>
        <p:spPr>
          <a:xfrm>
            <a:off x="3837087" y="2096796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Recorder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B60016-2EAC-C62E-F6DF-C6A55FC3E4A2}"/>
              </a:ext>
            </a:extLst>
          </p:cNvPr>
          <p:cNvSpPr/>
          <p:nvPr/>
        </p:nvSpPr>
        <p:spPr>
          <a:xfrm>
            <a:off x="3837087" y="4456037"/>
            <a:ext cx="4968552" cy="1080120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ModelHandlerClassifier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5CDF96-8602-9211-384F-26E054A852E6}"/>
              </a:ext>
            </a:extLst>
          </p:cNvPr>
          <p:cNvSpPr/>
          <p:nvPr/>
        </p:nvSpPr>
        <p:spPr>
          <a:xfrm>
            <a:off x="3837087" y="5536157"/>
            <a:ext cx="4968552" cy="1080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Trainer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924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#02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7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963778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BasicBlock (Layer1)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081323"/>
            <a:ext cx="10657184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Embedding (W2V)</a:t>
            </a:r>
            <a:endParaRPr lang="zh-CN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7F0937-F077-B740-6477-05CE8505202C}"/>
              </a:ext>
            </a:extLst>
          </p:cNvPr>
          <p:cNvSpPr/>
          <p:nvPr/>
        </p:nvSpPr>
        <p:spPr>
          <a:xfrm>
            <a:off x="1172791" y="5719279"/>
            <a:ext cx="10657184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Concat</a:t>
            </a:r>
            <a:r>
              <a:rPr lang="en-US" altLang="zh-CN" sz="3600" b="1" dirty="0"/>
              <a:t> + Dropout + Flatten + Linear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AAD9C7-2423-3629-970E-FA7D38872490}"/>
              </a:ext>
            </a:extLst>
          </p:cNvPr>
          <p:cNvSpPr/>
          <p:nvPr/>
        </p:nvSpPr>
        <p:spPr>
          <a:xfrm>
            <a:off x="1172791" y="2240812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12C727-3F0D-E9A1-45AE-9ACC88AA263E}"/>
              </a:ext>
            </a:extLst>
          </p:cNvPr>
          <p:cNvSpPr/>
          <p:nvPr/>
        </p:nvSpPr>
        <p:spPr>
          <a:xfrm>
            <a:off x="8345252" y="2240812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EECC79-B836-4528-8418-1D5D2CDF60F9}"/>
              </a:ext>
            </a:extLst>
          </p:cNvPr>
          <p:cNvSpPr/>
          <p:nvPr/>
        </p:nvSpPr>
        <p:spPr>
          <a:xfrm>
            <a:off x="4759021" y="2240812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0099D8-5A59-CDAC-66F6-31AF5CE73ECA}"/>
              </a:ext>
            </a:extLst>
          </p:cNvPr>
          <p:cNvSpPr/>
          <p:nvPr/>
        </p:nvSpPr>
        <p:spPr>
          <a:xfrm>
            <a:off x="1172791" y="3400301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ReLU</a:t>
            </a:r>
            <a:endParaRPr lang="zh-CN" altLang="en-US" sz="3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20F0AA-3FB8-0D11-BE84-3D5FA4BB500D}"/>
              </a:ext>
            </a:extLst>
          </p:cNvPr>
          <p:cNvSpPr/>
          <p:nvPr/>
        </p:nvSpPr>
        <p:spPr>
          <a:xfrm>
            <a:off x="8345252" y="3400301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ReLU</a:t>
            </a:r>
            <a:endParaRPr lang="zh-CN" altLang="en-US" sz="3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015D3-89A2-C716-2F2D-AAAE2D7007BE}"/>
              </a:ext>
            </a:extLst>
          </p:cNvPr>
          <p:cNvSpPr/>
          <p:nvPr/>
        </p:nvSpPr>
        <p:spPr>
          <a:xfrm>
            <a:off x="4759021" y="3400301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ReLU</a:t>
            </a:r>
            <a:endParaRPr lang="zh-CN" altLang="en-US" sz="36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06058C-4352-66C7-22AB-476BF5B43739}"/>
              </a:ext>
            </a:extLst>
          </p:cNvPr>
          <p:cNvSpPr/>
          <p:nvPr/>
        </p:nvSpPr>
        <p:spPr>
          <a:xfrm>
            <a:off x="1172791" y="4559790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MaxPool1D</a:t>
            </a:r>
            <a:endParaRPr lang="zh-CN" altLang="en-US" sz="3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AB9019-EEC5-2095-912D-31996276D4C0}"/>
              </a:ext>
            </a:extLst>
          </p:cNvPr>
          <p:cNvSpPr/>
          <p:nvPr/>
        </p:nvSpPr>
        <p:spPr>
          <a:xfrm>
            <a:off x="8345252" y="4559790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MaxPool1D</a:t>
            </a:r>
            <a:endParaRPr lang="zh-CN" altLang="en-US" sz="36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201E58-8B91-7D3C-F516-81AFFE81A65F}"/>
              </a:ext>
            </a:extLst>
          </p:cNvPr>
          <p:cNvSpPr/>
          <p:nvPr/>
        </p:nvSpPr>
        <p:spPr>
          <a:xfrm>
            <a:off x="4759021" y="4559790"/>
            <a:ext cx="3484723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MaxPool1D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722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#03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参数配置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03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参数设置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CONFIG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524719" y="1096045"/>
            <a:ext cx="118093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config.model_class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unlp.nnmodels.TextConvClassifier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config.model_params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num_classes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2,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dropout_rate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0.1,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kernel_sizes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[2, 4, 6, 8],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conv_out_channelses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[32, 32, 24, 16],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freeze_embeddings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False,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pretrained_embeddings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unlp.dataset.DatasetSentimentClassifier.get_embeddings_weight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()}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config.device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"cuda:0"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config.criterion_class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nn.CrossEntropyLoss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config.criterion_params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config.log_path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"./logs/movie.conv.log"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config.dataset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"movie"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config.seed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config.sequence_length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config.batch_size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32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config.num_epochs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config.optimizer_class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optim.AdamW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config.optimizer_params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lr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0.001,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weight_decay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1e-4}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config.scheduler_class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optim.lr_scheduler.StepLR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config.scheduler_params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step_size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2, "gamma": 0.1}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config.checkpoint_path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"./checkpoints/movie.conv.pt"</a:t>
            </a:r>
          </a:p>
        </p:txBody>
      </p:sp>
    </p:spTree>
    <p:extLst>
      <p:ext uri="{BB962C8B-B14F-4D97-AF65-F5344CB8AC3E}">
        <p14:creationId xmlns:p14="http://schemas.microsoft.com/office/powerpoint/2010/main" val="227473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#04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3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RESULT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ACAAA-FDC1-EB75-AEEC-1D05F974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78" y="1267888"/>
            <a:ext cx="6262496" cy="46968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4193A5-BA2A-57A7-12B2-112AC827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75" y="1273072"/>
            <a:ext cx="6262496" cy="46968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7DF2D1-5C6C-46E1-6AF1-0F21D822C508}"/>
              </a:ext>
            </a:extLst>
          </p:cNvPr>
          <p:cNvSpPr txBox="1"/>
          <p:nvPr/>
        </p:nvSpPr>
        <p:spPr>
          <a:xfrm>
            <a:off x="2479628" y="57634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54697-3461-5390-A0DD-96B8EA5F2F96}"/>
              </a:ext>
            </a:extLst>
          </p:cNvPr>
          <p:cNvSpPr txBox="1"/>
          <p:nvPr/>
        </p:nvSpPr>
        <p:spPr>
          <a:xfrm>
            <a:off x="8742125" y="5708335"/>
            <a:ext cx="24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ACCURACY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自定义</PresentationFormat>
  <Paragraphs>62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2023-04-24T11:02:56Z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