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2" r:id="rId8"/>
    <p:sldId id="261" r:id="rId9"/>
    <p:sldId id="260" r:id="rId10"/>
    <p:sldId id="267" r:id="rId11"/>
    <p:sldId id="273" r:id="rId12"/>
    <p:sldId id="266" r:id="rId13"/>
    <p:sldId id="265" r:id="rId14"/>
    <p:sldId id="268" r:id="rId15"/>
    <p:sldId id="270" r:id="rId16"/>
    <p:sldId id="275" r:id="rId17"/>
    <p:sldId id="271" r:id="rId18"/>
    <p:sldId id="272" r:id="rId19"/>
    <p:sldId id="274" r:id="rId20"/>
    <p:sldId id="276" r:id="rId21"/>
    <p:sldId id="264" r:id="rId22"/>
    <p:sldId id="25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3E7B0-6E39-B9AF-0D7A-BDDBCA51E903}" v="1" dt="2024-11-04T22:49:16.139"/>
    <p1510:client id="{122C76A1-8ADB-DAAB-F9BB-745EE862B93F}" v="229" dt="2024-11-04T22:41:43.885"/>
    <p1510:client id="{3F0F6667-6E2F-1CA3-135E-16C0686B8B4D}" v="4" dt="2024-11-06T02:54:05.833"/>
    <p1510:client id="{BDAB865F-53FF-0F83-60BE-690C8873670B}" v="15" dt="2024-11-06T11:05:32.513"/>
    <p1510:client id="{E02E49BB-D7AC-B106-00BF-3F7DF75A20FE}" v="487" dt="2024-11-05T12:29:38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76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60944-4D9D-EC11-147F-B56109A13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7153AC-12AA-C09A-714D-1E9D61CEA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4086C-D2A1-7E45-6272-C6201404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3AA14-86E6-CE0D-C553-9C3BE16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4A013-6901-88BC-E69E-DA4B6577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19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50D5B-E73D-7173-D927-79C6ACF0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B2F585-CA65-B201-CF61-33EBBAFA5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665EBA-AA46-E7C1-91B2-FD24E8A7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D39CBA-C0FF-1113-5DF2-C50B1924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FC6BC-E4EE-3420-7BFC-81E7B1ED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2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9A60E8-B97F-02FF-BE71-DE0D777D4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207404-3255-E631-3C21-2C753146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8D2E3-2AA3-FFFB-F76D-7CF1E7FB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5DF94-6BB9-449A-DE73-12597CEA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E83B2-B208-2B35-E5C4-4C1E735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8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5CBD3-E005-9734-8C7B-692C14E4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886787-11D3-E2DE-D37C-A0E897CD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C8177-C105-1B51-B8E6-FBBDF18A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64CD3-873B-23B9-0362-785EA276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E1450-6744-42C1-9545-B8AD5289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8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83F0-959D-0E1F-C4A5-2165A327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2D0556-555E-5759-B6E4-4CF7F288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A212F7-8EFF-FCA8-1EBC-D3B1F48F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7F8E94-8A6F-46B8-B320-F9213C9B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6C1D2-BB57-376D-93F4-05A3214D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46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AFF15-F86F-E968-7931-F6FD1B2C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08118-7B3A-F10B-9A4C-018BFCD0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3B2E0B-2465-CA72-9B9E-78A78B0B4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C8BF87-E165-80BB-92D2-2047FCB5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14946-721B-1BF8-3DB8-8DFB2126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9B2CD-B32B-7527-DBAE-221CB21E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A38C6-9101-7011-F39C-59D2B551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DF8246-E168-3D70-4DFE-1B7A4F72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0C73A9-3873-7B32-3DC1-1E48941AC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1CDBED-39E9-6010-FE43-257265AA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FD64D6-501D-40F9-F610-A803C786A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E9E1B1-1E88-D348-6A6D-0008FD93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6A81BB-3497-80C1-6035-471F0CC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A840EA-FF20-CC58-51F6-7301D278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09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0416-5088-67D1-541B-48C784B6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43EA29-4BDA-8CAC-9B85-53F26D60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40D5BA-B47F-0579-A3B3-8B196D5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7319FE-BC67-50BE-5BE9-B282A5BD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41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776C6D-778F-B19B-5FAC-F82408EE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676AFB-3133-5466-ECD7-0CB7651C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AE9A99-A8FB-10FB-B9EF-D52D174F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5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6FBEA-C396-DF26-7BF8-B9C50002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D1AF2-35FF-124A-3518-A466DC03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118BF-9875-3BB4-707E-DD29EDBE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F3E8C7-5114-D66D-42B9-CF8501B3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526873-5E0C-2D68-D637-3E6145A8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AACB3-EA3A-21C3-9B22-56B01EFE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6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3D5FC-AB93-963A-7117-B1F39E44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A97F06-BC20-1AC2-F7D4-D1D8C2F97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9B72AF-DB3D-BF59-FC60-012FA2BFD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99F08C-41E5-0D45-0B75-487F698E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726BC-845E-61E8-6253-89D72399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C03B62-A5F0-BCE5-FD41-342C6B49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9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5426D9-5DA7-C592-6C5B-29C0C5FE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32E92A-2211-2B02-3250-8E21D3CF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D424EF-A332-C244-66C2-5C00817F1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7D2CE-864A-49C3-884C-5867288CD0F2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E587FA-82B2-ED01-6961-43DCC8F78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D985D-E7FE-AE51-8CD4-718A84E66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A7EE4-E536-4678-A614-E3573A991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02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padvisor.com.br/Attractions-g303631-Activities-zfn7593160-Sao_Paulo_State_of_Sao_Paulo.html" TargetMode="External"/><Relationship Id="rId2" Type="http://schemas.openxmlformats.org/officeDocument/2006/relationships/hyperlink" Target="https://www.reddit.com/r/brasil/comments/qjxyxs/mapa_ilustrado_do_centro_de_s%C3%A3o_paulo_que/?rdt=48157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C157B52-A61E-C376-D113-FC496449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943" y="2268638"/>
            <a:ext cx="7644114" cy="1017607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Estrutura De Dados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1B4F4063-D8DB-9447-49A2-0D3E942BD302}"/>
              </a:ext>
            </a:extLst>
          </p:cNvPr>
          <p:cNvSpPr txBox="1">
            <a:spLocks/>
          </p:cNvSpPr>
          <p:nvPr/>
        </p:nvSpPr>
        <p:spPr>
          <a:xfrm>
            <a:off x="944301" y="5411647"/>
            <a:ext cx="2331335" cy="101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bg1"/>
                </a:solidFill>
                <a:latin typeface="Baskerville Old Face"/>
              </a:rPr>
              <a:t>André </a:t>
            </a:r>
            <a:r>
              <a:rPr lang="pt-BR" sz="2000" dirty="0" err="1">
                <a:solidFill>
                  <a:schemeClr val="bg1"/>
                </a:solidFill>
                <a:latin typeface="Baskerville Old Face"/>
              </a:rPr>
              <a:t>Luis</a:t>
            </a:r>
            <a:r>
              <a:rPr lang="pt-BR" sz="2000" dirty="0">
                <a:solidFill>
                  <a:schemeClr val="bg1"/>
                </a:solidFill>
                <a:latin typeface="Baskerville Old Face"/>
              </a:rPr>
              <a:t> Ferreira</a:t>
            </a:r>
          </a:p>
          <a:p>
            <a:r>
              <a:rPr lang="pt-B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Erika de Oliveira</a:t>
            </a:r>
          </a:p>
          <a:p>
            <a:r>
              <a:rPr lang="pt-BR" sz="20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Noá</a:t>
            </a:r>
            <a:r>
              <a:rPr lang="pt-B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S. </a:t>
            </a:r>
            <a:r>
              <a:rPr lang="pt-BR" sz="20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Miglio</a:t>
            </a:r>
            <a:endParaRPr lang="pt-BR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8873FAE9-E352-2539-8C36-7EC8F429B686}"/>
              </a:ext>
            </a:extLst>
          </p:cNvPr>
          <p:cNvSpPr txBox="1">
            <a:spLocks/>
          </p:cNvSpPr>
          <p:nvPr/>
        </p:nvSpPr>
        <p:spPr>
          <a:xfrm>
            <a:off x="2273943" y="3113107"/>
            <a:ext cx="7644114" cy="101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Aula Invertida</a:t>
            </a:r>
          </a:p>
        </p:txBody>
      </p:sp>
      <p:sp>
        <p:nvSpPr>
          <p:cNvPr id="2" name="Título 6">
            <a:extLst>
              <a:ext uri="{FF2B5EF4-FFF2-40B4-BE49-F238E27FC236}">
                <a16:creationId xmlns:a16="http://schemas.microsoft.com/office/drawing/2014/main" id="{FEC9A349-7072-ABD4-E8A9-87A0F47606B5}"/>
              </a:ext>
            </a:extLst>
          </p:cNvPr>
          <p:cNvSpPr txBox="1">
            <a:spLocks/>
          </p:cNvSpPr>
          <p:nvPr/>
        </p:nvSpPr>
        <p:spPr>
          <a:xfrm>
            <a:off x="2273943" y="3625486"/>
            <a:ext cx="7644114" cy="101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/>
              </a:rPr>
              <a:t>Ado 3</a:t>
            </a:r>
          </a:p>
        </p:txBody>
      </p:sp>
    </p:spTree>
    <p:extLst>
      <p:ext uri="{BB962C8B-B14F-4D97-AF65-F5344CB8AC3E}">
        <p14:creationId xmlns:p14="http://schemas.microsoft.com/office/powerpoint/2010/main" val="321829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436804" y="531529"/>
            <a:ext cx="185203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Grafo</a:t>
            </a:r>
            <a:endParaRPr lang="pt-BR" dirty="0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B4A1575-C0D1-EF23-DBFC-97A9BBBD916B}"/>
              </a:ext>
            </a:extLst>
          </p:cNvPr>
          <p:cNvSpPr txBox="1">
            <a:spLocks/>
          </p:cNvSpPr>
          <p:nvPr/>
        </p:nvSpPr>
        <p:spPr>
          <a:xfrm>
            <a:off x="436803" y="1266793"/>
            <a:ext cx="4543612" cy="4334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1000" dirty="0">
              <a:solidFill>
                <a:schemeClr val="bg1"/>
              </a:solidFill>
              <a:latin typeface="Consolas"/>
            </a:endParaRPr>
          </a:p>
          <a:p>
            <a:endParaRPr lang="pt-BR" sz="1200" b="1" dirty="0">
              <a:solidFill>
                <a:schemeClr val="bg1"/>
              </a:solidFill>
              <a:latin typeface="Aptos Display"/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Atributos: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Consolas"/>
              </a:rPr>
              <a:t>vértices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: Lista que armazena todos os vértices do grafo.</a:t>
            </a:r>
            <a:endParaRPr lang="pt-BR" sz="1300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Consolas"/>
              </a:rPr>
              <a:t>arestas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: Lista que armazena todas as arestas do grafo.</a:t>
            </a:r>
            <a:endParaRPr lang="pt-BR" sz="1300" dirty="0">
              <a:solidFill>
                <a:schemeClr val="bg1"/>
              </a:solidFill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Construtor: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Inicializa as listas de vértices e arestas.</a:t>
            </a:r>
            <a:endParaRPr lang="pt-BR" sz="1300">
              <a:solidFill>
                <a:schemeClr val="bg1"/>
              </a:solidFill>
              <a:latin typeface="Aptos Display"/>
            </a:endParaRPr>
          </a:p>
          <a:p>
            <a:pPr lvl="1"/>
            <a:endParaRPr lang="pt-BR" sz="1300" dirty="0">
              <a:solidFill>
                <a:schemeClr val="bg1"/>
              </a:solidFill>
            </a:endParaRPr>
          </a:p>
          <a:p>
            <a:pPr lvl="1"/>
            <a:r>
              <a:rPr lang="pt-BR" sz="1300" dirty="0">
                <a:solidFill>
                  <a:schemeClr val="bg1"/>
                </a:solidFill>
              </a:rPr>
              <a:t>Métodos da Classe</a:t>
            </a:r>
          </a:p>
          <a:p>
            <a:pPr lvl="1"/>
            <a:endParaRPr lang="pt-BR" sz="1300" dirty="0">
              <a:solidFill>
                <a:schemeClr val="bg1"/>
              </a:solidFill>
              <a:latin typeface="Aptos"/>
              <a:ea typeface="+mj-lt"/>
              <a:cs typeface="+mj-lt"/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Adicionar Vértice: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Cria um novo vértice com o dado fornecido e o adiciona à lista de vértices.</a:t>
            </a:r>
            <a:endParaRPr lang="pt-BR" sz="1300" dirty="0">
              <a:solidFill>
                <a:schemeClr val="bg1"/>
              </a:solidFill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Adicionar Aresta: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Localiza os vértices de início e fim.</a:t>
            </a:r>
            <a:endParaRPr lang="pt-BR" sz="1300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Cria uma nova aresta com um peso</a:t>
            </a:r>
            <a:endParaRPr lang="pt-BR" sz="1300" dirty="0">
              <a:solidFill>
                <a:schemeClr val="bg1"/>
              </a:solidFill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Obter Vértice: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Percorre a lista de vértices para encontrar e retornar o vértice correspondente ao dado fornecido.</a:t>
            </a:r>
            <a:endParaRPr lang="pt-BR" sz="1300" dirty="0">
              <a:solidFill>
                <a:schemeClr val="bg1"/>
              </a:solidFill>
            </a:endParaRPr>
          </a:p>
          <a:p>
            <a:endParaRPr lang="pt-BR" sz="1300" b="1" dirty="0">
              <a:solidFill>
                <a:schemeClr val="bg1"/>
              </a:solidFill>
              <a:ea typeface="+mj-lt"/>
              <a:cs typeface="+mj-lt"/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Obter Todos os Vértices: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Retorna a lista de todos os vértices.</a:t>
            </a:r>
            <a:endParaRPr lang="pt-BR" sz="1300">
              <a:solidFill>
                <a:schemeClr val="bg1"/>
              </a:solidFill>
            </a:endParaRPr>
          </a:p>
          <a:p>
            <a:endParaRPr lang="pt-BR" sz="1200" b="1" dirty="0">
              <a:solidFill>
                <a:schemeClr val="bg1"/>
              </a:solidFill>
              <a:latin typeface="Aptos Display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7065D861-C500-CB7A-3127-934B7547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27" y="333067"/>
            <a:ext cx="5993495" cy="63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436804" y="485818"/>
            <a:ext cx="379390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Exemplo Grafo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767EB2D-3A07-E50E-1645-159231B3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5" y="486131"/>
            <a:ext cx="6144197" cy="58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7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436804" y="485818"/>
            <a:ext cx="379390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Exemplo Grafo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968A4D06-80AA-10F6-2943-0D577BD6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70" y="1459372"/>
            <a:ext cx="8422104" cy="48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9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436804" y="485818"/>
            <a:ext cx="379390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Exemplo Grafo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6854663-C8BE-E93E-9542-80B7D7C8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3" y="1536969"/>
            <a:ext cx="9478209" cy="40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436804" y="485818"/>
            <a:ext cx="379390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Exemplo Grafo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5A91866-0A51-38EC-3AC5-B563E878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59" y="1243561"/>
            <a:ext cx="7726947" cy="3835635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6E27664-3AD4-85B7-27D0-AC30A3FF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11" y="5083427"/>
            <a:ext cx="7726946" cy="13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6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436804" y="485818"/>
            <a:ext cx="379390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Exemplo Grafo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ítulo 6">
            <a:extLst>
              <a:ext uri="{FF2B5EF4-FFF2-40B4-BE49-F238E27FC236}">
                <a16:creationId xmlns:a16="http://schemas.microsoft.com/office/drawing/2014/main" id="{88DB4667-7DC1-0DB9-55FA-3D3CEA265ADE}"/>
              </a:ext>
            </a:extLst>
          </p:cNvPr>
          <p:cNvSpPr txBox="1">
            <a:spLocks/>
          </p:cNvSpPr>
          <p:nvPr/>
        </p:nvSpPr>
        <p:spPr>
          <a:xfrm>
            <a:off x="847820" y="1246542"/>
            <a:ext cx="3883789" cy="60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/>
              </a:rPr>
              <a:t>Algoritmo de </a:t>
            </a:r>
            <a:r>
              <a:rPr lang="pt-BR" sz="3200" dirty="0" err="1">
                <a:solidFill>
                  <a:schemeClr val="bg1"/>
                </a:solidFill>
                <a:latin typeface="Baskerville Old Face"/>
              </a:rPr>
              <a:t>Dijsktra</a:t>
            </a:r>
            <a:endParaRPr lang="pt-BR" sz="3200" dirty="0" err="1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815A8C27-081F-44A3-A15E-9C731422EA28}"/>
              </a:ext>
            </a:extLst>
          </p:cNvPr>
          <p:cNvSpPr txBox="1">
            <a:spLocks/>
          </p:cNvSpPr>
          <p:nvPr/>
        </p:nvSpPr>
        <p:spPr>
          <a:xfrm>
            <a:off x="850776" y="1712092"/>
            <a:ext cx="10041801" cy="4974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 Serve para encontrar o menor caminho</a:t>
            </a:r>
          </a:p>
          <a:p>
            <a:endParaRPr lang="pt-BR" sz="2000" dirty="0">
              <a:solidFill>
                <a:schemeClr val="bg1"/>
              </a:solidFill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bg1"/>
                </a:solidFill>
                <a:ea typeface="+mj-lt"/>
                <a:cs typeface="+mj-lt"/>
              </a:rPr>
              <a:t>Início</a:t>
            </a:r>
            <a:r>
              <a:rPr lang="pt-BR" sz="2000" dirty="0">
                <a:solidFill>
                  <a:schemeClr val="bg1"/>
                </a:solidFill>
                <a:ea typeface="+mj-lt"/>
                <a:cs typeface="+mj-lt"/>
              </a:rPr>
              <a:t>: O algoritmo começa no ponto de origem e define a distância para ele mesmo como 0. Para todas as outras cidades, a distância é inicializada como infinita.</a:t>
            </a:r>
            <a:endParaRPr lang="pt-BR" sz="20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solidFill>
                <a:schemeClr val="bg1"/>
              </a:solidFill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bg1"/>
                </a:solidFill>
                <a:ea typeface="+mj-lt"/>
                <a:cs typeface="+mj-lt"/>
              </a:rPr>
              <a:t>Exploração</a:t>
            </a:r>
            <a:r>
              <a:rPr lang="pt-BR" sz="2000" dirty="0">
                <a:solidFill>
                  <a:schemeClr val="bg1"/>
                </a:solidFill>
                <a:ea typeface="+mj-lt"/>
                <a:cs typeface="+mj-lt"/>
              </a:rPr>
              <a:t>: A partir do ponto inicial, o algoritmo explora os caminhos possíveis, verificando quais cidades são mais próximas e atualizando as distâncias.</a:t>
            </a:r>
            <a:endParaRPr lang="pt-BR" sz="20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solidFill>
                <a:schemeClr val="bg1"/>
              </a:solidFill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bg1"/>
                </a:solidFill>
                <a:ea typeface="+mj-lt"/>
                <a:cs typeface="+mj-lt"/>
              </a:rPr>
              <a:t>Passo a passo</a:t>
            </a:r>
            <a:r>
              <a:rPr lang="pt-BR" sz="2000" dirty="0">
                <a:solidFill>
                  <a:schemeClr val="bg1"/>
                </a:solidFill>
                <a:ea typeface="+mj-lt"/>
                <a:cs typeface="+mj-lt"/>
              </a:rPr>
              <a:t>: O algoritmo escolhe a cidade mais próxima (com a menor distância conhecida). Atualiza as distâncias das cidades vizinhas, caso encontre um caminho mais curto.</a:t>
            </a:r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solidFill>
                <a:schemeClr val="bg1"/>
              </a:solidFill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bg1"/>
                </a:solidFill>
                <a:ea typeface="+mj-lt"/>
                <a:cs typeface="+mj-lt"/>
              </a:rPr>
              <a:t>Repetição</a:t>
            </a:r>
            <a:r>
              <a:rPr lang="pt-BR" sz="2000" dirty="0">
                <a:solidFill>
                  <a:schemeClr val="bg1"/>
                </a:solidFill>
                <a:ea typeface="+mj-lt"/>
                <a:cs typeface="+mj-lt"/>
              </a:rPr>
              <a:t>: Esse processo continua até que todas as cidades tenham sido visitadas, ou seja, até que todas as distâncias mínimas estejam encontradas.</a:t>
            </a:r>
            <a:endParaRPr lang="pt-BR" sz="20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solidFill>
                <a:schemeClr val="bg1"/>
              </a:solidFill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bg1"/>
                </a:solidFill>
                <a:ea typeface="+mj-lt"/>
                <a:cs typeface="+mj-lt"/>
              </a:rPr>
              <a:t>Resultado</a:t>
            </a:r>
            <a:r>
              <a:rPr lang="pt-BR" sz="2000" dirty="0">
                <a:solidFill>
                  <a:schemeClr val="bg1"/>
                </a:solidFill>
                <a:ea typeface="+mj-lt"/>
                <a:cs typeface="+mj-lt"/>
              </a:rPr>
              <a:t>: No final, o algoritmo fornece a menor distância entre o ponto de origem e todas as outras cidades do mapa, assim como os caminhos mais curtos para cada uma delas.</a:t>
            </a:r>
            <a:endParaRPr lang="pt-BR" sz="200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2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436804" y="485818"/>
            <a:ext cx="379390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Resultado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C9BF4EC-85D6-804B-F711-DA60F0C7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1" y="1593805"/>
            <a:ext cx="2800350" cy="1343025"/>
          </a:xfrm>
          <a:prstGeom prst="rect">
            <a:avLst/>
          </a:prstGeom>
        </p:spPr>
      </p:pic>
      <p:pic>
        <p:nvPicPr>
          <p:cNvPr id="5" name="Imagem 4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DDF8A63E-9A9E-E5D4-5CAA-B5C7C166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88" y="869355"/>
            <a:ext cx="2819400" cy="2295525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3D2319C-3C2D-1D0A-AD87-2D0790A31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8" y="3720271"/>
            <a:ext cx="2857500" cy="2266950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3BE4224-5A5D-26CE-1DCC-183BC0F0A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862" y="1593775"/>
            <a:ext cx="2790825" cy="1333500"/>
          </a:xfrm>
          <a:prstGeom prst="rect">
            <a:avLst/>
          </a:prstGeom>
        </p:spPr>
      </p:pic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7764EF8-8FAC-474E-665B-851B1269B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979" y="4219607"/>
            <a:ext cx="6000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5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436804" y="485818"/>
            <a:ext cx="379390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Resultado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20241105_152331">
            <a:hlinkClick r:id="" action="ppaction://media"/>
            <a:extLst>
              <a:ext uri="{FF2B5EF4-FFF2-40B4-BE49-F238E27FC236}">
                <a16:creationId xmlns:a16="http://schemas.microsoft.com/office/drawing/2014/main" id="{3292FEBE-18EC-AE4C-0CBF-B2EF7242CC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93742" y="1408838"/>
            <a:ext cx="8474990" cy="47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4974484" y="3057368"/>
            <a:ext cx="2240221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Obrigado</a:t>
            </a:r>
            <a:endParaRPr lang="pt-BR" sz="4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1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7F3E3-5133-C646-BA92-EFABE9AD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013C890-9E6F-0E56-814D-D333A22E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15" y="381963"/>
            <a:ext cx="2888366" cy="844469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Links</a:t>
            </a:r>
          </a:p>
        </p:txBody>
      </p:sp>
      <p:sp>
        <p:nvSpPr>
          <p:cNvPr id="8" name="Título 6">
            <a:extLst>
              <a:ext uri="{FF2B5EF4-FFF2-40B4-BE49-F238E27FC236}">
                <a16:creationId xmlns:a16="http://schemas.microsoft.com/office/drawing/2014/main" id="{74B3C1C9-AAAA-6703-5F5E-1B578F5AB813}"/>
              </a:ext>
            </a:extLst>
          </p:cNvPr>
          <p:cNvSpPr txBox="1">
            <a:spLocks/>
          </p:cNvSpPr>
          <p:nvPr/>
        </p:nvSpPr>
        <p:spPr>
          <a:xfrm>
            <a:off x="1140707" y="1218299"/>
            <a:ext cx="8558514" cy="2298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bg1"/>
                </a:solidFill>
                <a:latin typeface="Baskerville Old Face"/>
                <a:hlinkClick r:id="rId2"/>
              </a:rPr>
              <a:t>https://www.reddit.com/r/brasil/comments/qjxyxs/mapa_ilustrado_do_centro_de_s%C3%A3o_paulo_que/?rdt=48157</a:t>
            </a:r>
            <a:endParaRPr lang="pt-BR">
              <a:solidFill>
                <a:schemeClr val="bg1"/>
              </a:solidFill>
              <a:hlinkClick r:id="rId2"/>
            </a:endParaRPr>
          </a:p>
          <a:p>
            <a:endParaRPr lang="pt-BR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ea typeface="+mj-lt"/>
                <a:cs typeface="+mj-lt"/>
                <a:hlinkClick r:id="rId3"/>
              </a:rPr>
              <a:t>https://www.tripadvisor.com.br/Attractions-g303631-Activities-zfn7593160-Sao_Paulo_State_of_Sao_Paulo.html</a:t>
            </a:r>
            <a:endParaRPr lang="pt-BR" dirty="0">
              <a:solidFill>
                <a:schemeClr val="bg1"/>
              </a:solidFill>
              <a:ea typeface="+mj-lt"/>
              <a:cs typeface="+mj-lt"/>
              <a:hlinkClick r:id="rId3"/>
            </a:endParaRPr>
          </a:p>
          <a:p>
            <a:endParaRPr lang="pt-BR" sz="2000" dirty="0">
              <a:solidFill>
                <a:schemeClr val="bg1"/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657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51501-C931-A682-9E2B-8410DF7C2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831888CC-4C78-7D36-A328-B7D7158BC9CD}"/>
              </a:ext>
            </a:extLst>
          </p:cNvPr>
          <p:cNvSpPr txBox="1">
            <a:spLocks/>
          </p:cNvSpPr>
          <p:nvPr/>
        </p:nvSpPr>
        <p:spPr>
          <a:xfrm>
            <a:off x="548108" y="895944"/>
            <a:ext cx="2228609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Grafos</a:t>
            </a:r>
          </a:p>
        </p:txBody>
      </p:sp>
      <p:sp>
        <p:nvSpPr>
          <p:cNvPr id="3" name="Título 6">
            <a:extLst>
              <a:ext uri="{FF2B5EF4-FFF2-40B4-BE49-F238E27FC236}">
                <a16:creationId xmlns:a16="http://schemas.microsoft.com/office/drawing/2014/main" id="{2DD94E82-F7CD-8238-0526-680CA405ECAB}"/>
              </a:ext>
            </a:extLst>
          </p:cNvPr>
          <p:cNvSpPr txBox="1">
            <a:spLocks/>
          </p:cNvSpPr>
          <p:nvPr/>
        </p:nvSpPr>
        <p:spPr>
          <a:xfrm>
            <a:off x="1931766" y="1725106"/>
            <a:ext cx="8328468" cy="1703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Grafos são uma estrutura de dados que representam relações </a:t>
            </a:r>
            <a:r>
              <a:rPr lang="pt-BR" sz="2400" dirty="0">
                <a:solidFill>
                  <a:schemeClr val="bg1"/>
                </a:solidFill>
                <a:latin typeface="Arial Nova" panose="020F0502020204030204" pitchFamily="34" charset="0"/>
              </a:rPr>
              <a:t>entre</a:t>
            </a:r>
            <a:r>
              <a:rPr lang="pt-BR" sz="2400" dirty="0">
                <a:solidFill>
                  <a:schemeClr val="bg1"/>
                </a:solidFill>
              </a:rPr>
              <a:t> objetos. Eles são compostos por vértices e arestas.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Modelam rotas e conexões, analisa relações, representação, identificar padrões etc... </a:t>
            </a:r>
          </a:p>
        </p:txBody>
      </p:sp>
      <p:sp>
        <p:nvSpPr>
          <p:cNvPr id="4" name="Título 6">
            <a:extLst>
              <a:ext uri="{FF2B5EF4-FFF2-40B4-BE49-F238E27FC236}">
                <a16:creationId xmlns:a16="http://schemas.microsoft.com/office/drawing/2014/main" id="{93321AB4-891C-8905-F96E-65D96D6B58AB}"/>
              </a:ext>
            </a:extLst>
          </p:cNvPr>
          <p:cNvSpPr txBox="1">
            <a:spLocks/>
          </p:cNvSpPr>
          <p:nvPr/>
        </p:nvSpPr>
        <p:spPr>
          <a:xfrm>
            <a:off x="607188" y="3719700"/>
            <a:ext cx="3883789" cy="60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Vértices e Arestas</a:t>
            </a: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1FB27270-5AD8-D4A9-CFDD-08A39417C49A}"/>
              </a:ext>
            </a:extLst>
          </p:cNvPr>
          <p:cNvSpPr txBox="1">
            <a:spLocks/>
          </p:cNvSpPr>
          <p:nvPr/>
        </p:nvSpPr>
        <p:spPr>
          <a:xfrm>
            <a:off x="1931766" y="4469533"/>
            <a:ext cx="8328468" cy="879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Vértices ou nós representa o objeto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Arestas representa os ligamentos entre esses objetos</a:t>
            </a:r>
          </a:p>
        </p:txBody>
      </p:sp>
    </p:spTree>
    <p:extLst>
      <p:ext uri="{BB962C8B-B14F-4D97-AF65-F5344CB8AC3E}">
        <p14:creationId xmlns:p14="http://schemas.microsoft.com/office/powerpoint/2010/main" val="128475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C844C-BC99-9E23-50E7-4225E235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76" y="875662"/>
            <a:ext cx="4520142" cy="66173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Baskerville Old Face" panose="02020602080505020303" pitchFamily="18" charset="0"/>
              </a:rPr>
              <a:t>Proposta</a:t>
            </a:r>
            <a:endParaRPr lang="pt-BR" dirty="0"/>
          </a:p>
        </p:txBody>
      </p:sp>
      <p:pic>
        <p:nvPicPr>
          <p:cNvPr id="1026" name="Picture 2" descr="r/brasil - a map of buildings and buildings">
            <a:extLst>
              <a:ext uri="{FF2B5EF4-FFF2-40B4-BE49-F238E27FC236}">
                <a16:creationId xmlns:a16="http://schemas.microsoft.com/office/drawing/2014/main" id="{C59188C7-B388-4FA1-8828-4A311F8D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786" y="1715253"/>
            <a:ext cx="4558461" cy="32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6">
            <a:extLst>
              <a:ext uri="{FF2B5EF4-FFF2-40B4-BE49-F238E27FC236}">
                <a16:creationId xmlns:a16="http://schemas.microsoft.com/office/drawing/2014/main" id="{5C28EF6F-A2B6-10F9-69C7-D15F1BC62BF1}"/>
              </a:ext>
            </a:extLst>
          </p:cNvPr>
          <p:cNvSpPr txBox="1">
            <a:spLocks/>
          </p:cNvSpPr>
          <p:nvPr/>
        </p:nvSpPr>
        <p:spPr>
          <a:xfrm>
            <a:off x="850775" y="2552538"/>
            <a:ext cx="4520141" cy="125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</a:rPr>
              <a:t>Aplicação que apresenta o melhor caminho de um ponto ao outro, visitando os centro histórico de São Paulo </a:t>
            </a:r>
          </a:p>
        </p:txBody>
      </p:sp>
    </p:spTree>
    <p:extLst>
      <p:ext uri="{BB962C8B-B14F-4D97-AF65-F5344CB8AC3E}">
        <p14:creationId xmlns:p14="http://schemas.microsoft.com/office/powerpoint/2010/main" val="232910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>
            <a:extLst>
              <a:ext uri="{FF2B5EF4-FFF2-40B4-BE49-F238E27FC236}">
                <a16:creationId xmlns:a16="http://schemas.microsoft.com/office/drawing/2014/main" id="{BBEC465A-B844-D9EB-0B60-2AE3F98BA4E3}"/>
              </a:ext>
            </a:extLst>
          </p:cNvPr>
          <p:cNvSpPr txBox="1">
            <a:spLocks/>
          </p:cNvSpPr>
          <p:nvPr/>
        </p:nvSpPr>
        <p:spPr>
          <a:xfrm>
            <a:off x="837226" y="772341"/>
            <a:ext cx="3883789" cy="60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Pontos Turísticos</a:t>
            </a:r>
            <a:endParaRPr lang="pt-BR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341A61-1153-62A2-725A-6A02BB70026A}"/>
              </a:ext>
            </a:extLst>
          </p:cNvPr>
          <p:cNvSpPr txBox="1"/>
          <p:nvPr/>
        </p:nvSpPr>
        <p:spPr>
          <a:xfrm>
            <a:off x="770626" y="1374473"/>
            <a:ext cx="1065074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Teatro Municipal - </a:t>
            </a:r>
            <a:r>
              <a:rPr lang="en-US" dirty="0">
                <a:solidFill>
                  <a:schemeClr val="bg1"/>
                </a:solidFill>
              </a:rPr>
              <a:t>1903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Projetado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arquiteto</a:t>
            </a:r>
            <a:r>
              <a:rPr lang="en-US" dirty="0">
                <a:solidFill>
                  <a:schemeClr val="bg1"/>
                </a:solidFill>
              </a:rPr>
              <a:t> Ramos de Azevedo, </a:t>
            </a:r>
            <a:r>
              <a:rPr lang="en-US" dirty="0" err="1">
                <a:solidFill>
                  <a:schemeClr val="bg1"/>
                </a:solidFill>
              </a:rPr>
              <a:t>apresenta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estilo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eclético</a:t>
            </a:r>
            <a:r>
              <a:rPr lang="en-US" dirty="0">
                <a:solidFill>
                  <a:schemeClr val="bg1"/>
                </a:solidFill>
              </a:rPr>
              <a:t>, com </a:t>
            </a:r>
            <a:r>
              <a:rPr lang="en-US" dirty="0" err="1">
                <a:solidFill>
                  <a:schemeClr val="bg1"/>
                </a:solidFill>
              </a:rPr>
              <a:t>influências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neoclássico</a:t>
            </a:r>
            <a:r>
              <a:rPr lang="en-US" dirty="0">
                <a:solidFill>
                  <a:schemeClr val="bg1"/>
                </a:solidFill>
              </a:rPr>
              <a:t> e do </a:t>
            </a:r>
            <a:r>
              <a:rPr lang="en-US" dirty="0" err="1">
                <a:solidFill>
                  <a:schemeClr val="bg1"/>
                </a:solidFill>
              </a:rPr>
              <a:t>barroco</a:t>
            </a:r>
            <a:r>
              <a:rPr lang="en-US" dirty="0">
                <a:solidFill>
                  <a:schemeClr val="bg1"/>
                </a:solidFill>
              </a:rPr>
              <a:t>. O </a:t>
            </a:r>
            <a:r>
              <a:rPr lang="en-US" dirty="0" err="1">
                <a:solidFill>
                  <a:schemeClr val="bg1"/>
                </a:solidFill>
              </a:rPr>
              <a:t>teatro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famoso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apresentações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ópera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balé</a:t>
            </a:r>
            <a:r>
              <a:rPr lang="en-US" dirty="0">
                <a:solidFill>
                  <a:schemeClr val="bg1"/>
                </a:solidFill>
              </a:rPr>
              <a:t> e concertos e é um </a:t>
            </a:r>
            <a:r>
              <a:rPr lang="en-US" dirty="0" err="1">
                <a:solidFill>
                  <a:schemeClr val="bg1"/>
                </a:solidFill>
              </a:rPr>
              <a:t>marco</a:t>
            </a:r>
            <a:r>
              <a:rPr lang="en-US" dirty="0">
                <a:solidFill>
                  <a:schemeClr val="bg1"/>
                </a:solidFill>
              </a:rPr>
              <a:t> cultural da </a:t>
            </a:r>
            <a:r>
              <a:rPr lang="en-US" dirty="0" err="1">
                <a:solidFill>
                  <a:schemeClr val="bg1"/>
                </a:solidFill>
              </a:rPr>
              <a:t>cidade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2. Galeria do Rock -</a:t>
            </a:r>
            <a:r>
              <a:rPr lang="en-US" dirty="0">
                <a:solidFill>
                  <a:schemeClr val="bg1"/>
                </a:solidFill>
              </a:rPr>
              <a:t>1963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Descrição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Localizada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centro</a:t>
            </a:r>
            <a:r>
              <a:rPr lang="en-US" dirty="0">
                <a:solidFill>
                  <a:schemeClr val="bg1"/>
                </a:solidFill>
              </a:rPr>
              <a:t> de São Paulo, a Galeria do Rock é um </a:t>
            </a:r>
            <a:r>
              <a:rPr lang="en-US" dirty="0" err="1">
                <a:solidFill>
                  <a:schemeClr val="bg1"/>
                </a:solidFill>
              </a:rPr>
              <a:t>espaço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icônico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abriga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lojas</a:t>
            </a:r>
            <a:r>
              <a:rPr lang="en-US" dirty="0">
                <a:solidFill>
                  <a:schemeClr val="bg1"/>
                </a:solidFill>
              </a:rPr>
              <a:t> de discos, </a:t>
            </a:r>
            <a:r>
              <a:rPr lang="en-US" dirty="0" err="1">
                <a:solidFill>
                  <a:schemeClr val="bg1"/>
                </a:solidFill>
              </a:rPr>
              <a:t>roupas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acessórios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relacionados</a:t>
            </a:r>
            <a:r>
              <a:rPr lang="en-US" dirty="0">
                <a:solidFill>
                  <a:schemeClr val="bg1"/>
                </a:solidFill>
              </a:rPr>
              <a:t> à </a:t>
            </a:r>
            <a:r>
              <a:rPr lang="en-US" dirty="0" err="1">
                <a:solidFill>
                  <a:schemeClr val="bg1"/>
                </a:solidFill>
              </a:rPr>
              <a:t>cultura</a:t>
            </a:r>
            <a:r>
              <a:rPr lang="en-US" dirty="0">
                <a:solidFill>
                  <a:schemeClr val="bg1"/>
                </a:solidFill>
              </a:rPr>
              <a:t> rock. Com um design que </a:t>
            </a:r>
            <a:r>
              <a:rPr lang="en-US" dirty="0" err="1">
                <a:solidFill>
                  <a:schemeClr val="bg1"/>
                </a:solidFill>
              </a:rPr>
              <a:t>reflete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espírito</a:t>
            </a:r>
            <a:r>
              <a:rPr lang="en-US" dirty="0">
                <a:solidFill>
                  <a:schemeClr val="bg1"/>
                </a:solidFill>
              </a:rPr>
              <a:t> contracultural dos </a:t>
            </a:r>
            <a:r>
              <a:rPr lang="en-US" dirty="0" err="1">
                <a:solidFill>
                  <a:schemeClr val="bg1"/>
                </a:solidFill>
              </a:rPr>
              <a:t>anos</a:t>
            </a:r>
            <a:r>
              <a:rPr lang="en-US" dirty="0">
                <a:solidFill>
                  <a:schemeClr val="bg1"/>
                </a:solidFill>
              </a:rPr>
              <a:t> 1960 e 1970.</a:t>
            </a:r>
          </a:p>
          <a:p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US" b="1" dirty="0" err="1">
                <a:solidFill>
                  <a:schemeClr val="bg1"/>
                </a:solidFill>
              </a:rPr>
              <a:t>Praça</a:t>
            </a:r>
            <a:r>
              <a:rPr lang="en-US" b="1" dirty="0">
                <a:solidFill>
                  <a:schemeClr val="bg1"/>
                </a:solidFill>
              </a:rPr>
              <a:t> das Artes - </a:t>
            </a:r>
            <a:r>
              <a:rPr lang="en-US" dirty="0">
                <a:solidFill>
                  <a:schemeClr val="bg1"/>
                </a:solidFill>
              </a:rPr>
              <a:t>2013 (</a:t>
            </a:r>
            <a:r>
              <a:rPr lang="en-US" dirty="0" err="1">
                <a:solidFill>
                  <a:schemeClr val="bg1"/>
                </a:solidFill>
              </a:rPr>
              <a:t>reformada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Descrição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Praça</a:t>
            </a:r>
            <a:r>
              <a:rPr lang="en-US" dirty="0">
                <a:solidFill>
                  <a:schemeClr val="bg1"/>
                </a:solidFill>
              </a:rPr>
              <a:t> das Artes é um </a:t>
            </a:r>
            <a:r>
              <a:rPr lang="en-US" dirty="0" err="1">
                <a:solidFill>
                  <a:schemeClr val="bg1"/>
                </a:solidFill>
              </a:rPr>
              <a:t>complexo</a:t>
            </a:r>
            <a:r>
              <a:rPr lang="en-US" dirty="0">
                <a:solidFill>
                  <a:schemeClr val="bg1"/>
                </a:solidFill>
              </a:rPr>
              <a:t> cultural que </a:t>
            </a:r>
            <a:r>
              <a:rPr lang="en-US" dirty="0" err="1">
                <a:solidFill>
                  <a:schemeClr val="bg1"/>
                </a:solidFill>
              </a:rPr>
              <a:t>inclui</a:t>
            </a:r>
            <a:r>
              <a:rPr lang="en-US" dirty="0">
                <a:solidFill>
                  <a:schemeClr val="bg1"/>
                </a:solidFill>
              </a:rPr>
              <a:t> o Centro de </a:t>
            </a:r>
            <a:r>
              <a:rPr lang="en-US" dirty="0" err="1">
                <a:solidFill>
                  <a:schemeClr val="bg1"/>
                </a:solidFill>
              </a:rPr>
              <a:t>Formação</a:t>
            </a:r>
            <a:r>
              <a:rPr lang="en-US" dirty="0">
                <a:solidFill>
                  <a:schemeClr val="bg1"/>
                </a:solidFill>
              </a:rPr>
              <a:t> das Artes e a Escola de Música do Estado de São Paulo. O </a:t>
            </a:r>
            <a:r>
              <a:rPr lang="en-US" dirty="0" err="1">
                <a:solidFill>
                  <a:schemeClr val="bg1"/>
                </a:solidFill>
              </a:rPr>
              <a:t>espaço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utilizado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eventos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exposições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apresentações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culturais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4. Shopping Light - </a:t>
            </a:r>
            <a:r>
              <a:rPr lang="en-US" dirty="0">
                <a:solidFill>
                  <a:schemeClr val="bg1"/>
                </a:solidFill>
              </a:rPr>
              <a:t>1938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Originalmente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construído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como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escritório</a:t>
            </a:r>
            <a:r>
              <a:rPr lang="en-US" dirty="0">
                <a:solidFill>
                  <a:schemeClr val="bg1"/>
                </a:solidFill>
              </a:rPr>
              <a:t>, o </a:t>
            </a:r>
            <a:r>
              <a:rPr lang="en-US" dirty="0" err="1">
                <a:solidFill>
                  <a:schemeClr val="bg1"/>
                </a:solidFill>
              </a:rPr>
              <a:t>edifício</a:t>
            </a:r>
            <a:r>
              <a:rPr lang="en-US" dirty="0">
                <a:solidFill>
                  <a:schemeClr val="bg1"/>
                </a:solidFill>
              </a:rPr>
              <a:t> do Shopping Light é um </a:t>
            </a:r>
            <a:r>
              <a:rPr lang="en-US" dirty="0" err="1">
                <a:solidFill>
                  <a:schemeClr val="bg1"/>
                </a:solidFill>
              </a:rPr>
              <a:t>exemplo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estilo</a:t>
            </a:r>
            <a:r>
              <a:rPr lang="en-US" dirty="0">
                <a:solidFill>
                  <a:schemeClr val="bg1"/>
                </a:solidFill>
              </a:rPr>
              <a:t> art </a:t>
            </a:r>
            <a:r>
              <a:rPr lang="en-US" dirty="0" err="1">
                <a:solidFill>
                  <a:schemeClr val="bg1"/>
                </a:solidFill>
              </a:rPr>
              <a:t>déco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Localizado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região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Praça</a:t>
            </a:r>
            <a:r>
              <a:rPr lang="en-US" dirty="0">
                <a:solidFill>
                  <a:schemeClr val="bg1"/>
                </a:solidFill>
              </a:rPr>
              <a:t> da República.</a:t>
            </a:r>
          </a:p>
          <a:p>
            <a:r>
              <a:rPr lang="en-US" b="1" dirty="0">
                <a:solidFill>
                  <a:schemeClr val="bg1"/>
                </a:solidFill>
              </a:rPr>
              <a:t>5. CCBB SP (Centro Cultural Banco do </a:t>
            </a:r>
            <a:r>
              <a:rPr lang="en-US" b="1" dirty="0" err="1">
                <a:solidFill>
                  <a:schemeClr val="bg1"/>
                </a:solidFill>
              </a:rPr>
              <a:t>Brasil</a:t>
            </a:r>
            <a:r>
              <a:rPr lang="en-US" b="1" dirty="0">
                <a:solidFill>
                  <a:schemeClr val="bg1"/>
                </a:solidFill>
              </a:rPr>
              <a:t>) - </a:t>
            </a:r>
            <a:r>
              <a:rPr lang="en-US" dirty="0">
                <a:solidFill>
                  <a:schemeClr val="bg1"/>
                </a:solidFill>
              </a:rPr>
              <a:t>1901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O CCBB SP é um </a:t>
            </a:r>
            <a:r>
              <a:rPr lang="en-US" dirty="0" err="1">
                <a:solidFill>
                  <a:schemeClr val="bg1"/>
                </a:solidFill>
              </a:rPr>
              <a:t>espaço</a:t>
            </a:r>
            <a:r>
              <a:rPr lang="en-US" dirty="0">
                <a:solidFill>
                  <a:schemeClr val="bg1"/>
                </a:solidFill>
              </a:rPr>
              <a:t> cultural que </a:t>
            </a:r>
            <a:r>
              <a:rPr lang="en-US" dirty="0" err="1">
                <a:solidFill>
                  <a:schemeClr val="bg1"/>
                </a:solidFill>
              </a:rPr>
              <a:t>oferece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exposições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arte</a:t>
            </a:r>
            <a:r>
              <a:rPr lang="en-US" dirty="0">
                <a:solidFill>
                  <a:schemeClr val="bg1"/>
                </a:solidFill>
              </a:rPr>
              <a:t>, cinema, </a:t>
            </a:r>
            <a:r>
              <a:rPr lang="en-US" dirty="0" err="1">
                <a:solidFill>
                  <a:schemeClr val="bg1"/>
                </a:solidFill>
              </a:rPr>
              <a:t>teatro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outras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atividades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culturais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096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>
            <a:extLst>
              <a:ext uri="{FF2B5EF4-FFF2-40B4-BE49-F238E27FC236}">
                <a16:creationId xmlns:a16="http://schemas.microsoft.com/office/drawing/2014/main" id="{BBEC465A-B844-D9EB-0B60-2AE3F98BA4E3}"/>
              </a:ext>
            </a:extLst>
          </p:cNvPr>
          <p:cNvSpPr txBox="1">
            <a:spLocks/>
          </p:cNvSpPr>
          <p:nvPr/>
        </p:nvSpPr>
        <p:spPr>
          <a:xfrm>
            <a:off x="837226" y="772341"/>
            <a:ext cx="3883789" cy="60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Pontos Turísticos</a:t>
            </a:r>
            <a:endParaRPr lang="pt-BR" dirty="0" err="1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341A61-1153-62A2-725A-6A02BB70026A}"/>
              </a:ext>
            </a:extLst>
          </p:cNvPr>
          <p:cNvSpPr txBox="1"/>
          <p:nvPr/>
        </p:nvSpPr>
        <p:spPr>
          <a:xfrm>
            <a:off x="770626" y="1374473"/>
            <a:ext cx="1065074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6. </a:t>
            </a:r>
            <a:r>
              <a:rPr lang="en-US" b="1" dirty="0" err="1">
                <a:solidFill>
                  <a:schemeClr val="bg1"/>
                </a:solidFill>
              </a:rPr>
              <a:t>Edifício</a:t>
            </a:r>
            <a:r>
              <a:rPr lang="en-US" b="1" dirty="0">
                <a:solidFill>
                  <a:schemeClr val="bg1"/>
                </a:solidFill>
              </a:rPr>
              <a:t> Martinelli -</a:t>
            </a:r>
            <a:r>
              <a:rPr lang="en-US" dirty="0">
                <a:solidFill>
                  <a:schemeClr val="bg1"/>
                </a:solidFill>
              </a:rPr>
              <a:t> 1934</a:t>
            </a:r>
            <a:endParaRPr lang="pt-BR">
              <a:solidFill>
                <a:schemeClr val="bg1"/>
              </a:solidFill>
            </a:endParaRPr>
          </a:p>
          <a:p>
            <a:pPr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Edifício</a:t>
            </a:r>
            <a:r>
              <a:rPr lang="en-US" dirty="0">
                <a:solidFill>
                  <a:schemeClr val="bg1"/>
                </a:solidFill>
              </a:rPr>
              <a:t> Martinelli </a:t>
            </a:r>
            <a:r>
              <a:rPr lang="en-US" dirty="0" err="1">
                <a:solidFill>
                  <a:schemeClr val="bg1"/>
                </a:solidFill>
              </a:rPr>
              <a:t>foi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primeiro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arranha-céu</a:t>
            </a:r>
            <a:r>
              <a:rPr lang="en-US" dirty="0">
                <a:solidFill>
                  <a:schemeClr val="bg1"/>
                </a:solidFill>
              </a:rPr>
              <a:t> de São Paulo e um </a:t>
            </a:r>
            <a:r>
              <a:rPr lang="en-US" dirty="0" err="1">
                <a:solidFill>
                  <a:schemeClr val="bg1"/>
                </a:solidFill>
              </a:rPr>
              <a:t>marco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arquitetura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cidade</a:t>
            </a:r>
            <a:r>
              <a:rPr lang="en-US" dirty="0">
                <a:solidFill>
                  <a:schemeClr val="bg1"/>
                </a:solidFill>
              </a:rPr>
              <a:t>. O </a:t>
            </a:r>
            <a:r>
              <a:rPr lang="en-US" dirty="0" err="1">
                <a:solidFill>
                  <a:schemeClr val="bg1"/>
                </a:solidFill>
              </a:rPr>
              <a:t>edifício</a:t>
            </a:r>
            <a:r>
              <a:rPr lang="en-US" dirty="0">
                <a:solidFill>
                  <a:schemeClr val="bg1"/>
                </a:solidFill>
              </a:rPr>
              <a:t> é um </a:t>
            </a:r>
            <a:r>
              <a:rPr lang="en-US" dirty="0" err="1">
                <a:solidFill>
                  <a:schemeClr val="bg1"/>
                </a:solidFill>
              </a:rPr>
              <a:t>símbolo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modernização</a:t>
            </a:r>
            <a:r>
              <a:rPr lang="en-US" dirty="0">
                <a:solidFill>
                  <a:schemeClr val="bg1"/>
                </a:solidFill>
              </a:rPr>
              <a:t> de São Paulo no </a:t>
            </a:r>
            <a:r>
              <a:rPr lang="en-US" dirty="0" err="1">
                <a:solidFill>
                  <a:schemeClr val="bg1"/>
                </a:solidFill>
              </a:rPr>
              <a:t>início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século</a:t>
            </a:r>
            <a:r>
              <a:rPr lang="en-US" dirty="0">
                <a:solidFill>
                  <a:schemeClr val="bg1"/>
                </a:solidFill>
              </a:rPr>
              <a:t> XX.</a:t>
            </a:r>
          </a:p>
          <a:p>
            <a:r>
              <a:rPr lang="en-US" b="1" dirty="0">
                <a:solidFill>
                  <a:schemeClr val="bg1"/>
                </a:solidFill>
              </a:rPr>
              <a:t>7. </a:t>
            </a:r>
            <a:r>
              <a:rPr lang="en-US" b="1" dirty="0" err="1">
                <a:solidFill>
                  <a:schemeClr val="bg1"/>
                </a:solidFill>
              </a:rPr>
              <a:t>Mosteiro</a:t>
            </a:r>
            <a:r>
              <a:rPr lang="en-US" b="1" dirty="0">
                <a:solidFill>
                  <a:schemeClr val="bg1"/>
                </a:solidFill>
              </a:rPr>
              <a:t> de São Bento - </a:t>
            </a:r>
            <a:r>
              <a:rPr lang="en-US" dirty="0">
                <a:solidFill>
                  <a:schemeClr val="bg1"/>
                </a:solidFill>
              </a:rPr>
              <a:t>1598 (</a:t>
            </a:r>
            <a:r>
              <a:rPr lang="en-US" dirty="0" err="1">
                <a:solidFill>
                  <a:schemeClr val="bg1"/>
                </a:solidFill>
              </a:rPr>
              <a:t>reconstruído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1910)</a:t>
            </a:r>
          </a:p>
          <a:p>
            <a:pPr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Mosteiro</a:t>
            </a:r>
            <a:r>
              <a:rPr lang="en-US" dirty="0">
                <a:solidFill>
                  <a:schemeClr val="bg1"/>
                </a:solidFill>
              </a:rPr>
              <a:t> de São Bento é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das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antigas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instituições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religiosas</a:t>
            </a:r>
            <a:r>
              <a:rPr lang="en-US" dirty="0">
                <a:solidFill>
                  <a:schemeClr val="bg1"/>
                </a:solidFill>
              </a:rPr>
              <a:t> de São Paulo. Sua </a:t>
            </a:r>
            <a:r>
              <a:rPr lang="en-US" dirty="0" err="1">
                <a:solidFill>
                  <a:schemeClr val="bg1"/>
                </a:solidFill>
              </a:rPr>
              <a:t>construção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inicial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remonta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século</a:t>
            </a:r>
            <a:r>
              <a:rPr lang="en-US" dirty="0">
                <a:solidFill>
                  <a:schemeClr val="bg1"/>
                </a:solidFill>
              </a:rPr>
              <a:t> XVI, mas o </a:t>
            </a:r>
            <a:r>
              <a:rPr lang="en-US" dirty="0" err="1">
                <a:solidFill>
                  <a:schemeClr val="bg1"/>
                </a:solidFill>
              </a:rPr>
              <a:t>edifício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finalizado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início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século</a:t>
            </a:r>
            <a:r>
              <a:rPr lang="en-US" dirty="0">
                <a:solidFill>
                  <a:schemeClr val="bg1"/>
                </a:solidFill>
              </a:rPr>
              <a:t> XX,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estilo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neoclássico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8. </a:t>
            </a:r>
            <a:r>
              <a:rPr lang="en-US" b="1" dirty="0" err="1">
                <a:solidFill>
                  <a:schemeClr val="bg1"/>
                </a:solidFill>
              </a:rPr>
              <a:t>Pátio</a:t>
            </a:r>
            <a:r>
              <a:rPr lang="en-US" b="1" dirty="0">
                <a:solidFill>
                  <a:schemeClr val="bg1"/>
                </a:solidFill>
              </a:rPr>
              <a:t> do </a:t>
            </a:r>
            <a:r>
              <a:rPr lang="en-US" b="1" dirty="0" err="1">
                <a:solidFill>
                  <a:schemeClr val="bg1"/>
                </a:solidFill>
              </a:rPr>
              <a:t>Colégio</a:t>
            </a:r>
            <a:r>
              <a:rPr lang="en-US" b="1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</a:rPr>
              <a:t>1554</a:t>
            </a:r>
          </a:p>
          <a:p>
            <a:pPr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espaço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abriga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hoje</a:t>
            </a:r>
            <a:r>
              <a:rPr lang="en-US" dirty="0">
                <a:solidFill>
                  <a:schemeClr val="bg1"/>
                </a:solidFill>
              </a:rPr>
              <a:t> um </a:t>
            </a:r>
            <a:r>
              <a:rPr lang="en-US" dirty="0" err="1">
                <a:solidFill>
                  <a:schemeClr val="bg1"/>
                </a:solidFill>
              </a:rPr>
              <a:t>museu</a:t>
            </a:r>
            <a:r>
              <a:rPr lang="en-US" dirty="0">
                <a:solidFill>
                  <a:schemeClr val="bg1"/>
                </a:solidFill>
              </a:rPr>
              <a:t> e é um </a:t>
            </a:r>
            <a:r>
              <a:rPr lang="en-US" dirty="0" err="1">
                <a:solidFill>
                  <a:schemeClr val="bg1"/>
                </a:solidFill>
              </a:rPr>
              <a:t>importante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histórico</a:t>
            </a:r>
            <a:r>
              <a:rPr lang="en-US" dirty="0">
                <a:solidFill>
                  <a:schemeClr val="bg1"/>
                </a:solidFill>
              </a:rPr>
              <a:t> e cultural da </a:t>
            </a:r>
            <a:r>
              <a:rPr lang="en-US" dirty="0" err="1">
                <a:solidFill>
                  <a:schemeClr val="bg1"/>
                </a:solidFill>
              </a:rPr>
              <a:t>cidade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simbolizando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raízes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9. Catedral da </a:t>
            </a:r>
            <a:r>
              <a:rPr lang="en-US" b="1" dirty="0" err="1">
                <a:solidFill>
                  <a:schemeClr val="bg1"/>
                </a:solidFill>
              </a:rPr>
              <a:t>Sé</a:t>
            </a:r>
            <a:r>
              <a:rPr lang="en-US" b="1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1913</a:t>
            </a:r>
            <a:endParaRPr lang="en-US" b="1">
              <a:solidFill>
                <a:schemeClr val="bg1"/>
              </a:solidFill>
            </a:endParaRPr>
          </a:p>
          <a:p>
            <a:pPr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 A Catedral da </a:t>
            </a:r>
            <a:r>
              <a:rPr lang="en-US" dirty="0" err="1">
                <a:solidFill>
                  <a:schemeClr val="bg1"/>
                </a:solidFill>
              </a:rPr>
              <a:t>Sé</a:t>
            </a:r>
            <a:r>
              <a:rPr lang="en-US" dirty="0">
                <a:solidFill>
                  <a:schemeClr val="bg1"/>
                </a:solidFill>
              </a:rPr>
              <a:t> é a principal </a:t>
            </a:r>
            <a:r>
              <a:rPr lang="en-US" dirty="0" err="1">
                <a:solidFill>
                  <a:schemeClr val="bg1"/>
                </a:solidFill>
              </a:rPr>
              <a:t>igreja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cidade</a:t>
            </a:r>
            <a:r>
              <a:rPr lang="en-US" dirty="0">
                <a:solidFill>
                  <a:schemeClr val="bg1"/>
                </a:solidFill>
              </a:rPr>
              <a:t> de São Paulo e um dos </a:t>
            </a:r>
            <a:r>
              <a:rPr lang="en-US" dirty="0" err="1">
                <a:solidFill>
                  <a:schemeClr val="bg1"/>
                </a:solidFill>
              </a:rPr>
              <a:t>maiores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templos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góticos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Brasil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10. Casa da </a:t>
            </a:r>
            <a:r>
              <a:rPr lang="en-US" b="1" dirty="0" err="1">
                <a:solidFill>
                  <a:schemeClr val="bg1"/>
                </a:solidFill>
              </a:rPr>
              <a:t>Imagem</a:t>
            </a:r>
            <a:r>
              <a:rPr lang="en-US" b="1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</a:rPr>
              <a:t>1920 (</a:t>
            </a:r>
            <a:r>
              <a:rPr lang="en-US" dirty="0" err="1">
                <a:solidFill>
                  <a:schemeClr val="bg1"/>
                </a:solidFill>
              </a:rPr>
              <a:t>aproximadamente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b="1">
              <a:solidFill>
                <a:schemeClr val="bg1"/>
              </a:solidFill>
            </a:endParaRPr>
          </a:p>
          <a:p>
            <a:pPr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Localizada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centro</a:t>
            </a:r>
            <a:r>
              <a:rPr lang="en-US" dirty="0">
                <a:solidFill>
                  <a:schemeClr val="bg1"/>
                </a:solidFill>
              </a:rPr>
              <a:t> de São Paulo, a Casa da </a:t>
            </a:r>
            <a:r>
              <a:rPr lang="en-US" dirty="0" err="1">
                <a:solidFill>
                  <a:schemeClr val="bg1"/>
                </a:solidFill>
              </a:rPr>
              <a:t>Imagem</a:t>
            </a:r>
            <a:r>
              <a:rPr lang="en-US" dirty="0">
                <a:solidFill>
                  <a:schemeClr val="bg1"/>
                </a:solidFill>
              </a:rPr>
              <a:t> é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edificação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abriga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importante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coleção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obras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arte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r>
              <a:rPr lang="en-US" b="1" dirty="0">
                <a:solidFill>
                  <a:schemeClr val="bg1"/>
                </a:solidFill>
              </a:rPr>
              <a:t>11. Largo São Francisco - </a:t>
            </a:r>
            <a:r>
              <a:rPr lang="en-US" dirty="0">
                <a:solidFill>
                  <a:schemeClr val="bg1"/>
                </a:solidFill>
              </a:rPr>
              <a:t>1641 (</a:t>
            </a:r>
            <a:r>
              <a:rPr lang="en-US" dirty="0" err="1">
                <a:solidFill>
                  <a:schemeClr val="bg1"/>
                </a:solidFill>
              </a:rPr>
              <a:t>igreja</a:t>
            </a:r>
            <a:r>
              <a:rPr lang="en-US" dirty="0">
                <a:solidFill>
                  <a:schemeClr val="bg1"/>
                </a:solidFill>
              </a:rPr>
              <a:t>) e 1827 (</a:t>
            </a:r>
            <a:r>
              <a:rPr lang="en-US" dirty="0" err="1">
                <a:solidFill>
                  <a:schemeClr val="bg1"/>
                </a:solidFill>
              </a:rPr>
              <a:t>faculdade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 O Largo São Francisco é um dos </a:t>
            </a:r>
            <a:r>
              <a:rPr lang="en-US" dirty="0" err="1">
                <a:solidFill>
                  <a:schemeClr val="bg1"/>
                </a:solidFill>
              </a:rPr>
              <a:t>mais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antigos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espaços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públicos</a:t>
            </a:r>
            <a:r>
              <a:rPr lang="en-US" dirty="0">
                <a:solidFill>
                  <a:schemeClr val="bg1"/>
                </a:solidFill>
              </a:rPr>
              <a:t> de São Paulo. </a:t>
            </a:r>
            <a:r>
              <a:rPr lang="en-US" dirty="0" err="1">
                <a:solidFill>
                  <a:schemeClr val="bg1"/>
                </a:solidFill>
              </a:rPr>
              <a:t>Abriga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Igreja</a:t>
            </a:r>
            <a:r>
              <a:rPr lang="en-US" dirty="0">
                <a:solidFill>
                  <a:schemeClr val="bg1"/>
                </a:solidFill>
              </a:rPr>
              <a:t> de São Francisco e a </a:t>
            </a:r>
            <a:r>
              <a:rPr lang="en-US" dirty="0" err="1">
                <a:solidFill>
                  <a:schemeClr val="bg1"/>
                </a:solidFill>
              </a:rPr>
              <a:t>Faculdade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Direito</a:t>
            </a:r>
            <a:r>
              <a:rPr lang="en-US" dirty="0">
                <a:solidFill>
                  <a:schemeClr val="bg1"/>
                </a:solidFill>
              </a:rPr>
              <a:t> da USP</a:t>
            </a:r>
          </a:p>
        </p:txBody>
      </p:sp>
    </p:spTree>
    <p:extLst>
      <p:ext uri="{BB962C8B-B14F-4D97-AF65-F5344CB8AC3E}">
        <p14:creationId xmlns:p14="http://schemas.microsoft.com/office/powerpoint/2010/main" val="246344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977578" y="785745"/>
            <a:ext cx="5446371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Grafos Centro Histórico de São Paulo</a:t>
            </a:r>
          </a:p>
        </p:txBody>
      </p:sp>
      <p:pic>
        <p:nvPicPr>
          <p:cNvPr id="13" name="Imagem 12" descr="Diagrama&#10;&#10;Descrição gerada automaticamente">
            <a:extLst>
              <a:ext uri="{FF2B5EF4-FFF2-40B4-BE49-F238E27FC236}">
                <a16:creationId xmlns:a16="http://schemas.microsoft.com/office/drawing/2014/main" id="{EA30EF3B-94CF-11CF-C214-D33DCDF6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58" y="1716273"/>
            <a:ext cx="7400441" cy="43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0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768643" y="638261"/>
            <a:ext cx="185203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Classes</a:t>
            </a:r>
            <a:endParaRPr lang="pt-BR" sz="4000" dirty="0" err="1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19E3E83-6F26-B3C6-7657-89EDFC81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794" y="2338553"/>
            <a:ext cx="3857625" cy="2514600"/>
          </a:xfrm>
          <a:prstGeom prst="rect">
            <a:avLst/>
          </a:prstGeom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B43E0304-1FF8-2CEF-2A4B-F76583CF8D02}"/>
              </a:ext>
            </a:extLst>
          </p:cNvPr>
          <p:cNvSpPr txBox="1">
            <a:spLocks/>
          </p:cNvSpPr>
          <p:nvPr/>
        </p:nvSpPr>
        <p:spPr>
          <a:xfrm>
            <a:off x="768642" y="1961734"/>
            <a:ext cx="4699504" cy="303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1800" b="1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Aptos Display"/>
              </a:rPr>
              <a:t>Vértice - Representa um vértice de um grafo;</a:t>
            </a:r>
          </a:p>
          <a:p>
            <a:pPr marL="285750" indent="-285750">
              <a:buFont typeface="Arial"/>
              <a:buChar char="•"/>
            </a:pPr>
            <a:endParaRPr lang="pt-BR" sz="1800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Aptos Display"/>
              </a:rPr>
              <a:t>Grafo - Classe que permite o uso de qualquer tipo de dado como vértices;</a:t>
            </a:r>
            <a:endParaRPr lang="pt-BR" sz="1800">
              <a:solidFill>
                <a:schemeClr val="bg1"/>
              </a:solidFill>
              <a:latin typeface="Aptos"/>
            </a:endParaRPr>
          </a:p>
          <a:p>
            <a:pPr marL="285750" indent="-285750">
              <a:buFont typeface="Arial"/>
              <a:buChar char="•"/>
            </a:pPr>
            <a:endParaRPr lang="pt-BR" sz="1800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Aptos Display"/>
              </a:rPr>
              <a:t>Aresta - Representa uma aresta em um grafo;</a:t>
            </a:r>
          </a:p>
          <a:p>
            <a:pPr marL="285750" indent="-285750">
              <a:buFont typeface="Arial"/>
              <a:buChar char="•"/>
            </a:pPr>
            <a:endParaRPr lang="pt-BR" sz="1800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pt-BR" sz="1800" dirty="0">
                <a:solidFill>
                  <a:schemeClr val="bg1"/>
                </a:solidFill>
                <a:latin typeface="Aptos Display"/>
              </a:rPr>
              <a:t>ExemploGrafo - </a:t>
            </a:r>
            <a:r>
              <a:rPr lang="pt-BR" sz="1800" dirty="0">
                <a:solidFill>
                  <a:schemeClr val="bg1"/>
                </a:solidFill>
                <a:ea typeface="+mj-lt"/>
                <a:cs typeface="+mj-lt"/>
              </a:rPr>
              <a:t>Esta classe contém o método main, que serve como exemplo de utilização do grafo.</a:t>
            </a:r>
          </a:p>
        </p:txBody>
      </p:sp>
    </p:spTree>
    <p:extLst>
      <p:ext uri="{BB962C8B-B14F-4D97-AF65-F5344CB8AC3E}">
        <p14:creationId xmlns:p14="http://schemas.microsoft.com/office/powerpoint/2010/main" val="210109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380958" y="558050"/>
            <a:ext cx="185203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Baskerville Old Face"/>
              </a:rPr>
              <a:t>Vértices</a:t>
            </a:r>
            <a:endParaRPr lang="pt-BR" sz="4000" dirty="0" err="1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381D769-6F14-1F7C-3AF1-7820017C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91" y="297448"/>
            <a:ext cx="6254197" cy="6253315"/>
          </a:xfrm>
          <a:prstGeom prst="rect">
            <a:avLst/>
          </a:prstGeom>
        </p:spPr>
      </p:pic>
      <p:sp>
        <p:nvSpPr>
          <p:cNvPr id="4" name="Título 6">
            <a:extLst>
              <a:ext uri="{FF2B5EF4-FFF2-40B4-BE49-F238E27FC236}">
                <a16:creationId xmlns:a16="http://schemas.microsoft.com/office/drawing/2014/main" id="{73DBE5F0-E0C5-D4DE-B84E-C66541050762}"/>
              </a:ext>
            </a:extLst>
          </p:cNvPr>
          <p:cNvSpPr txBox="1">
            <a:spLocks/>
          </p:cNvSpPr>
          <p:nvPr/>
        </p:nvSpPr>
        <p:spPr>
          <a:xfrm>
            <a:off x="387642" y="1080496"/>
            <a:ext cx="4961483" cy="5298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Atributos:</a:t>
            </a:r>
            <a:endParaRPr lang="pt-BR" sz="1300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Consolas"/>
                <a:ea typeface="+mj-lt"/>
                <a:cs typeface="+mj-lt"/>
              </a:rPr>
              <a:t>     dado</a:t>
            </a:r>
            <a:r>
              <a:rPr lang="pt-BR" sz="1300" dirty="0">
                <a:solidFill>
                  <a:schemeClr val="bg1"/>
                </a:solidFill>
                <a:latin typeface="Aptos Display"/>
                <a:ea typeface="+mj-lt"/>
                <a:cs typeface="+mj-lt"/>
              </a:rPr>
              <a:t>: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Armazena o dado associado ao vértice (do tipo genérico </a:t>
            </a:r>
            <a:r>
              <a:rPr lang="pt-BR" sz="1300" dirty="0">
                <a:solidFill>
                  <a:schemeClr val="bg1"/>
                </a:solidFill>
                <a:latin typeface="Consolas"/>
              </a:rPr>
              <a:t>TIPO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).</a:t>
            </a:r>
            <a:endParaRPr lang="pt-BR" sz="1300">
              <a:solidFill>
                <a:schemeClr val="bg1"/>
              </a:solidFill>
              <a:latin typeface="Aptos Display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 err="1">
                <a:solidFill>
                  <a:schemeClr val="bg1"/>
                </a:solidFill>
                <a:latin typeface="Consolas"/>
              </a:rPr>
              <a:t>arestaEntrada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: representam as arestas que entram neste vértice.</a:t>
            </a:r>
            <a:endParaRPr lang="pt-BR" sz="1300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err="1">
                <a:solidFill>
                  <a:schemeClr val="bg1"/>
                </a:solidFill>
                <a:latin typeface="Consolas"/>
              </a:rPr>
              <a:t>arestaSaida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: representam as arestas que saem deste vértice.</a:t>
            </a:r>
            <a:endParaRPr lang="pt-BR" sz="1300" dirty="0">
              <a:solidFill>
                <a:schemeClr val="bg1"/>
              </a:solidFill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Construtor: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Inicializa o dado do vértice com o valor passado como argumento.</a:t>
            </a:r>
            <a:endParaRPr lang="pt-BR" sz="1300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Inicializa as listas de arestas de entrada e de saída como listas vazias.</a:t>
            </a:r>
            <a:endParaRPr lang="pt-BR" sz="1300" dirty="0">
              <a:solidFill>
                <a:schemeClr val="bg1"/>
              </a:solidFill>
            </a:endParaRPr>
          </a:p>
          <a:p>
            <a:pPr lvl="1"/>
            <a:endParaRPr lang="pt-BR" sz="1300" dirty="0">
              <a:solidFill>
                <a:schemeClr val="bg1"/>
              </a:solidFill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Método </a:t>
            </a:r>
            <a:r>
              <a:rPr lang="pt-BR" sz="1300" b="1" err="1">
                <a:solidFill>
                  <a:schemeClr val="bg1"/>
                </a:solidFill>
                <a:latin typeface="Consolas"/>
              </a:rPr>
              <a:t>getDado</a:t>
            </a:r>
            <a:r>
              <a:rPr lang="pt-BR" sz="13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Retorna o dado armazenado no vértice.</a:t>
            </a:r>
            <a:endParaRPr lang="pt-BR" sz="1300" dirty="0">
              <a:solidFill>
                <a:schemeClr val="bg1"/>
              </a:solidFill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Método </a:t>
            </a:r>
            <a:r>
              <a:rPr lang="pt-BR" sz="1300" b="1" err="1">
                <a:solidFill>
                  <a:schemeClr val="bg1"/>
                </a:solidFill>
                <a:latin typeface="Consolas"/>
              </a:rPr>
              <a:t>adicionarArestaEntrada</a:t>
            </a:r>
            <a:r>
              <a:rPr lang="pt-BR" sz="1300" b="1" dirty="0">
                <a:solidFill>
                  <a:schemeClr val="bg1"/>
                </a:solidFill>
                <a:latin typeface="Consolas"/>
              </a:rPr>
              <a:t>(Aresta&lt;TIPO&gt; aresta)</a:t>
            </a: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Adiciona uma aresta à lista de arestas de entrada do vértice </a:t>
            </a:r>
            <a:endParaRPr lang="pt-BR" sz="1300">
              <a:solidFill>
                <a:schemeClr val="bg1"/>
              </a:solidFill>
              <a:latin typeface="Aptos Display"/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Método </a:t>
            </a:r>
            <a:r>
              <a:rPr lang="pt-BR" sz="1300" b="1" err="1">
                <a:solidFill>
                  <a:schemeClr val="bg1"/>
                </a:solidFill>
                <a:latin typeface="Consolas"/>
              </a:rPr>
              <a:t>adicionaArestaSaida</a:t>
            </a:r>
            <a:r>
              <a:rPr lang="pt-BR" sz="1300" b="1" dirty="0">
                <a:solidFill>
                  <a:schemeClr val="bg1"/>
                </a:solidFill>
                <a:latin typeface="Consolas"/>
              </a:rPr>
              <a:t>(Aresta&lt;TIPO&gt; aresta)</a:t>
            </a: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Adiciona uma aresta à lista de arestas de saída do vértice </a:t>
            </a:r>
            <a:endParaRPr lang="pt-BR" sz="1300">
              <a:solidFill>
                <a:schemeClr val="bg1"/>
              </a:solidFill>
              <a:latin typeface="Aptos Display"/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Método </a:t>
            </a:r>
            <a:r>
              <a:rPr lang="pt-BR" sz="1300" b="1" err="1">
                <a:solidFill>
                  <a:schemeClr val="bg1"/>
                </a:solidFill>
                <a:latin typeface="Consolas"/>
              </a:rPr>
              <a:t>getArestasEntrada</a:t>
            </a:r>
            <a:r>
              <a:rPr lang="pt-BR" sz="13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Retorna a lista de arestas de entrada do vértice.</a:t>
            </a:r>
            <a:endParaRPr lang="pt-BR" sz="1300" dirty="0">
              <a:solidFill>
                <a:schemeClr val="bg1"/>
              </a:solidFill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Método </a:t>
            </a:r>
            <a:r>
              <a:rPr lang="pt-BR" sz="1300" b="1" err="1">
                <a:solidFill>
                  <a:schemeClr val="bg1"/>
                </a:solidFill>
                <a:latin typeface="Consolas"/>
              </a:rPr>
              <a:t>getArestaSaida</a:t>
            </a:r>
            <a:r>
              <a:rPr lang="pt-BR" sz="13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Retorna a lista de arestas de saída do vértice.</a:t>
            </a:r>
            <a:endParaRPr lang="pt-B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7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8E188-D75A-4345-73A6-70EC734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>
            <a:extLst>
              <a:ext uri="{FF2B5EF4-FFF2-40B4-BE49-F238E27FC236}">
                <a16:creationId xmlns:a16="http://schemas.microsoft.com/office/drawing/2014/main" id="{CC65B67E-BC91-C394-F5FE-DC4023F9CEA0}"/>
              </a:ext>
            </a:extLst>
          </p:cNvPr>
          <p:cNvSpPr txBox="1">
            <a:spLocks/>
          </p:cNvSpPr>
          <p:nvPr/>
        </p:nvSpPr>
        <p:spPr>
          <a:xfrm>
            <a:off x="497332" y="531745"/>
            <a:ext cx="1852032" cy="752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solidFill>
                  <a:schemeClr val="bg1"/>
                </a:solidFill>
                <a:latin typeface="Baskerville Old Face"/>
              </a:rPr>
              <a:t>Arestas</a:t>
            </a:r>
            <a:endParaRPr lang="pt-BR" sz="4000" dirty="0" err="1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AFF4EBC-A950-1777-4831-289D5195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855" y="596685"/>
            <a:ext cx="7559983" cy="5651715"/>
          </a:xfrm>
          <a:prstGeom prst="rect">
            <a:avLst/>
          </a:prstGeom>
        </p:spPr>
      </p:pic>
      <p:sp>
        <p:nvSpPr>
          <p:cNvPr id="4" name="Título 6">
            <a:extLst>
              <a:ext uri="{FF2B5EF4-FFF2-40B4-BE49-F238E27FC236}">
                <a16:creationId xmlns:a16="http://schemas.microsoft.com/office/drawing/2014/main" id="{22457E56-81C2-7676-3B38-870EBF550C7A}"/>
              </a:ext>
            </a:extLst>
          </p:cNvPr>
          <p:cNvSpPr txBox="1">
            <a:spLocks/>
          </p:cNvSpPr>
          <p:nvPr/>
        </p:nvSpPr>
        <p:spPr>
          <a:xfrm>
            <a:off x="501186" y="1161328"/>
            <a:ext cx="4236354" cy="4845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1200" dirty="0">
              <a:solidFill>
                <a:schemeClr val="bg1"/>
              </a:solidFill>
              <a:latin typeface="Consolas"/>
            </a:endParaRPr>
          </a:p>
          <a:p>
            <a:pPr marL="742950" lvl="1" indent="-285750">
              <a:buFont typeface="Arial"/>
              <a:buChar char="•"/>
            </a:pPr>
            <a:endParaRPr lang="pt-BR" sz="1300" dirty="0">
              <a:solidFill>
                <a:schemeClr val="bg1"/>
              </a:solidFill>
              <a:latin typeface="Aptos Display"/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Atributos: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Consolas"/>
              </a:rPr>
              <a:t>peso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: Um valor do tipo </a:t>
            </a:r>
            <a:r>
              <a:rPr lang="pt-BR" sz="1300" dirty="0" err="1">
                <a:solidFill>
                  <a:schemeClr val="bg1"/>
                </a:solidFill>
                <a:latin typeface="Consolas"/>
              </a:rPr>
              <a:t>double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que representa o peso da aresta, que pode simbolizar a distância ou o custo de travessia.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Consolas"/>
              </a:rPr>
              <a:t>inicio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: Um objeto do tipo </a:t>
            </a:r>
            <a:r>
              <a:rPr lang="pt-BR" sz="1300" dirty="0" err="1">
                <a:solidFill>
                  <a:schemeClr val="bg1"/>
                </a:solidFill>
                <a:latin typeface="Consolas"/>
              </a:rPr>
              <a:t>Vertice</a:t>
            </a:r>
            <a:r>
              <a:rPr lang="pt-BR" sz="1300" dirty="0">
                <a:solidFill>
                  <a:schemeClr val="bg1"/>
                </a:solidFill>
                <a:latin typeface="Consolas"/>
              </a:rPr>
              <a:t>&lt;TIPO&gt;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que indica o vértice de início da aresta.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Consolas"/>
              </a:rPr>
              <a:t>fim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: Um objeto do tipo </a:t>
            </a:r>
            <a:r>
              <a:rPr lang="pt-BR" sz="1300" dirty="0" err="1">
                <a:solidFill>
                  <a:schemeClr val="bg1"/>
                </a:solidFill>
                <a:latin typeface="Consolas"/>
              </a:rPr>
              <a:t>Vertice</a:t>
            </a:r>
            <a:r>
              <a:rPr lang="pt-BR" sz="1300" dirty="0">
                <a:solidFill>
                  <a:schemeClr val="bg1"/>
                </a:solidFill>
                <a:latin typeface="Consolas"/>
              </a:rPr>
              <a:t>&lt;TIPO&gt;</a:t>
            </a: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 que indica o vértice de fim da aresta.</a:t>
            </a:r>
            <a:endParaRPr lang="pt-BR" sz="1300">
              <a:solidFill>
                <a:schemeClr val="bg1"/>
              </a:solidFill>
            </a:endParaRPr>
          </a:p>
          <a:p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Construtor: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Recebe o peso da aresta, o vértice de início e o vértice de fim, inicializando os atributos correspondentes.</a:t>
            </a:r>
            <a:endParaRPr lang="pt-BR" sz="13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pt-BR" sz="1300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Método </a:t>
            </a:r>
            <a:r>
              <a:rPr lang="pt-BR" sz="1300" b="1" dirty="0" err="1">
                <a:solidFill>
                  <a:schemeClr val="bg1"/>
                </a:solidFill>
                <a:latin typeface="Consolas"/>
              </a:rPr>
              <a:t>getPeso</a:t>
            </a:r>
            <a:r>
              <a:rPr lang="pt-BR" sz="13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pt-BR" sz="1300">
              <a:solidFill>
                <a:schemeClr val="bg1"/>
              </a:solidFill>
            </a:endParaRPr>
          </a:p>
          <a:p>
            <a:pPr lvl="1"/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Retorna o peso da aresta.</a:t>
            </a:r>
            <a:endParaRPr lang="pt-BR" sz="13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Método </a:t>
            </a:r>
            <a:r>
              <a:rPr lang="pt-BR" sz="1300" b="1" dirty="0" err="1">
                <a:solidFill>
                  <a:schemeClr val="bg1"/>
                </a:solidFill>
                <a:latin typeface="Consolas"/>
              </a:rPr>
              <a:t>getInicio</a:t>
            </a:r>
            <a:r>
              <a:rPr lang="pt-BR" sz="13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pt-BR" sz="1300">
              <a:solidFill>
                <a:schemeClr val="bg1"/>
              </a:solidFill>
            </a:endParaRPr>
          </a:p>
          <a:p>
            <a:pPr lvl="1"/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Retorna o vértice de início da aresta.</a:t>
            </a:r>
            <a:endParaRPr lang="pt-BR" sz="13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Método </a:t>
            </a:r>
            <a:r>
              <a:rPr lang="pt-BR" sz="1300" b="1" dirty="0" err="1">
                <a:solidFill>
                  <a:schemeClr val="bg1"/>
                </a:solidFill>
                <a:latin typeface="Consolas"/>
              </a:rPr>
              <a:t>getFim</a:t>
            </a:r>
            <a:r>
              <a:rPr lang="pt-BR" sz="13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pt-BR" sz="1300" b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pt-BR" sz="1300">
              <a:solidFill>
                <a:schemeClr val="bg1"/>
              </a:solidFill>
            </a:endParaRPr>
          </a:p>
          <a:p>
            <a:pPr lvl="1"/>
            <a:r>
              <a:rPr lang="pt-BR" sz="13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Retorna o vértice de fim da aresta.</a:t>
            </a:r>
            <a:endParaRPr lang="pt-BR" sz="1300" dirty="0">
              <a:solidFill>
                <a:schemeClr val="bg1"/>
              </a:solidFill>
            </a:endParaRPr>
          </a:p>
          <a:p>
            <a:endParaRPr lang="pt-BR" sz="1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75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fbf490-6115-426e-a2de-2816b64a2d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439D99A395A644890FAB17A14524E8" ma:contentTypeVersion="13" ma:contentTypeDescription="Crie um novo documento." ma:contentTypeScope="" ma:versionID="063e1953b82de34bfc2279f4256ddd9c">
  <xsd:schema xmlns:xsd="http://www.w3.org/2001/XMLSchema" xmlns:xs="http://www.w3.org/2001/XMLSchema" xmlns:p="http://schemas.microsoft.com/office/2006/metadata/properties" xmlns:ns3="38fbf490-6115-426e-a2de-2816b64a2de2" xmlns:ns4="f6474bf0-9772-4032-a201-4fcbaa3ddbf1" targetNamespace="http://schemas.microsoft.com/office/2006/metadata/properties" ma:root="true" ma:fieldsID="f547c21cad6a71ff78cf83361fbffa1c" ns3:_="" ns4:_="">
    <xsd:import namespace="38fbf490-6115-426e-a2de-2816b64a2de2"/>
    <xsd:import namespace="f6474bf0-9772-4032-a201-4fcbaa3ddb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bf490-6115-426e-a2de-2816b64a2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474bf0-9772-4032-a201-4fcbaa3ddbf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12F09-EF66-4123-B7B7-69F013A0A079}">
  <ds:schemaRefs>
    <ds:schemaRef ds:uri="http://purl.org/dc/elements/1.1/"/>
    <ds:schemaRef ds:uri="http://www.w3.org/XML/1998/namespace"/>
    <ds:schemaRef ds:uri="http://purl.org/dc/dcmitype/"/>
    <ds:schemaRef ds:uri="f6474bf0-9772-4032-a201-4fcbaa3ddbf1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8fbf490-6115-426e-a2de-2816b64a2de2"/>
  </ds:schemaRefs>
</ds:datastoreItem>
</file>

<file path=customXml/itemProps2.xml><?xml version="1.0" encoding="utf-8"?>
<ds:datastoreItem xmlns:ds="http://schemas.openxmlformats.org/officeDocument/2006/customXml" ds:itemID="{B0F336B4-709C-4262-8165-CD84FF777A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fbf490-6115-426e-a2de-2816b64a2de2"/>
    <ds:schemaRef ds:uri="f6474bf0-9772-4032-a201-4fcbaa3ddb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56F5C0-1FF3-4305-9D4E-84D5F23545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162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Estrutura De Dados</vt:lpstr>
      <vt:lpstr>Apresentação do PowerPoint</vt:lpstr>
      <vt:lpstr>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NOÁ SANTANA MIGLIO</dc:creator>
  <cp:lastModifiedBy>NOÁ SANTANA MIGLIO</cp:lastModifiedBy>
  <cp:revision>557</cp:revision>
  <dcterms:created xsi:type="dcterms:W3CDTF">2024-10-31T11:21:27Z</dcterms:created>
  <dcterms:modified xsi:type="dcterms:W3CDTF">2024-11-06T11:07:52Z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0x01010087439D99A395A644890FAB17A14524E8</vt:lpwstr>
  </property>
</Properties>
</file>