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20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3050"/>
            <a:ext cx="9144000" cy="2916913"/>
          </a:xfrm>
        </p:spPr>
        <p:txBody>
          <a:bodyPr>
            <a:normAutofit/>
          </a:bodyPr>
          <a:lstStyle/>
          <a:p>
            <a:r>
              <a:rPr lang="en-US" dirty="0"/>
              <a:t>Computer Science 2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r>
              <a:rPr lang="en-US" sz="3600" b="1" dirty="0"/>
              <a:t>Advanced User Interfaces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16633-8769-4BD7-B76D-63805E99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Combo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528F11-17BC-4E99-A378-1B33974B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If you have a lot of choices and little space you can use a combo box</a:t>
            </a:r>
          </a:p>
          <a:p>
            <a:pPr>
              <a:buFont typeface="Arial"/>
            </a:pPr>
            <a:r>
              <a:rPr lang="en-US" dirty="0"/>
              <a:t>A combination of a list and a text field</a:t>
            </a:r>
          </a:p>
          <a:p>
            <a:pPr>
              <a:buFont typeface="Arial"/>
            </a:pPr>
            <a:r>
              <a:rPr lang="en-US" dirty="0"/>
              <a:t>If the combo box is editable you can also type in your own selection</a:t>
            </a:r>
          </a:p>
          <a:p>
            <a:pPr>
              <a:buFont typeface="Arial"/>
            </a:pPr>
            <a:r>
              <a:rPr lang="en-US" dirty="0"/>
              <a:t>To make a combo box editable, call the </a:t>
            </a:r>
            <a:r>
              <a:rPr lang="en-US" b="1" i="1" dirty="0" err="1"/>
              <a:t>setEditable</a:t>
            </a:r>
            <a:r>
              <a:rPr lang="en-US" b="1" i="1" dirty="0"/>
              <a:t> </a:t>
            </a:r>
            <a:r>
              <a:rPr lang="en-US" dirty="0"/>
              <a:t>method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JComboBox</a:t>
            </a:r>
            <a:r>
              <a:rPr lang="en-US" i="1" dirty="0">
                <a:solidFill>
                  <a:srgbClr val="0070C0"/>
                </a:solidFill>
              </a:rPr>
              <a:t> combo = new </a:t>
            </a:r>
            <a:r>
              <a:rPr lang="en-US" i="1" dirty="0" err="1">
                <a:solidFill>
                  <a:srgbClr val="0070C0"/>
                </a:solidFill>
              </a:rPr>
              <a:t>JComboBox</a:t>
            </a:r>
            <a:r>
              <a:rPr lang="en-US" i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combo.addItem</a:t>
            </a:r>
            <a:r>
              <a:rPr lang="en-US" i="1" dirty="0">
                <a:solidFill>
                  <a:srgbClr val="0070C0"/>
                </a:solidFill>
              </a:rPr>
              <a:t>("Serif");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combo.addItem</a:t>
            </a:r>
            <a:r>
              <a:rPr lang="en-US" i="1" dirty="0">
                <a:solidFill>
                  <a:srgbClr val="0070C0"/>
                </a:solidFill>
              </a:rPr>
              <a:t>("</a:t>
            </a:r>
            <a:r>
              <a:rPr lang="en-US" i="1" dirty="0" err="1">
                <a:solidFill>
                  <a:srgbClr val="0070C0"/>
                </a:solidFill>
              </a:rPr>
              <a:t>SansSerif</a:t>
            </a:r>
            <a:r>
              <a:rPr lang="en-US" i="1" dirty="0">
                <a:solidFill>
                  <a:srgbClr val="0070C0"/>
                </a:solidFill>
              </a:rPr>
              <a:t>");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String select = (String) </a:t>
            </a:r>
            <a:r>
              <a:rPr lang="en-US" i="1" err="1">
                <a:solidFill>
                  <a:srgbClr val="0070C0"/>
                </a:solidFill>
              </a:rPr>
              <a:t>combo.getSelectedItem</a:t>
            </a:r>
            <a:r>
              <a:rPr lang="en-US" i="1" dirty="0">
                <a:solidFill>
                  <a:srgbClr val="0070C0"/>
                </a:solidFill>
              </a:rPr>
              <a:t>();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347376-8BAF-41AF-A7E0-ABA9BBD7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594" y="4272398"/>
            <a:ext cx="1930769" cy="2576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8ADB2A-F71F-4FDA-A89E-41FAC9738987}"/>
              </a:ext>
            </a:extLst>
          </p:cNvPr>
          <p:cNvSpPr/>
          <p:nvPr/>
        </p:nvSpPr>
        <p:spPr>
          <a:xfrm>
            <a:off x="10243903" y="5515950"/>
            <a:ext cx="1912938" cy="471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ED7FA-9CA5-427D-9C12-46FA18DD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40251D-89C0-46D7-B604-375DA38F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Anyone who has ever used GUI is familiar with pull-down menus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</a:pPr>
            <a:r>
              <a:rPr lang="en-US" dirty="0"/>
              <a:t>At the top of the frame is a </a:t>
            </a:r>
            <a:r>
              <a:rPr lang="en-US" b="1" dirty="0"/>
              <a:t>menu bar</a:t>
            </a:r>
            <a:r>
              <a:rPr lang="en-US" dirty="0"/>
              <a:t> that contains the top-level menus</a:t>
            </a:r>
          </a:p>
          <a:p>
            <a:pPr>
              <a:buFont typeface="Arial"/>
            </a:pPr>
            <a:endParaRPr lang="en-US" dirty="0"/>
          </a:p>
          <a:p>
            <a:pPr>
              <a:buFont typeface="Arial"/>
            </a:pPr>
            <a:r>
              <a:rPr lang="en-US" dirty="0"/>
              <a:t>Each menu is a collection of </a:t>
            </a:r>
            <a:r>
              <a:rPr lang="en-US" b="1" dirty="0"/>
              <a:t>menu items</a:t>
            </a:r>
            <a:r>
              <a:rPr lang="en-US" dirty="0"/>
              <a:t> and </a:t>
            </a:r>
            <a:r>
              <a:rPr lang="en-US" b="1" dirty="0"/>
              <a:t>submenus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6E84C-18E2-447E-88C5-DDDB97D3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503"/>
            <a:ext cx="10502900" cy="54834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public class </a:t>
            </a:r>
            <a:r>
              <a:rPr lang="en-US" i="1" dirty="0" err="1">
                <a:solidFill>
                  <a:srgbClr val="0070C0"/>
                </a:solidFill>
              </a:rPr>
              <a:t>MyFrame</a:t>
            </a:r>
            <a:r>
              <a:rPr lang="en-US" i="1" dirty="0">
                <a:solidFill>
                  <a:srgbClr val="0070C0"/>
                </a:solidFill>
              </a:rPr>
              <a:t> extends </a:t>
            </a:r>
            <a:r>
              <a:rPr lang="en-US" i="1" dirty="0" err="1">
                <a:solidFill>
                  <a:srgbClr val="0070C0"/>
                </a:solidFill>
              </a:rPr>
              <a:t>JFrame</a:t>
            </a:r>
            <a:r>
              <a:rPr lang="en-US" i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public MyFrame()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</a:t>
            </a:r>
            <a:r>
              <a:rPr lang="en-US" i="1" dirty="0" err="1">
                <a:solidFill>
                  <a:srgbClr val="0070C0"/>
                </a:solidFill>
              </a:rPr>
              <a:t>JMenuBar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menuBar</a:t>
            </a:r>
            <a:r>
              <a:rPr lang="en-US" i="1" dirty="0">
                <a:solidFill>
                  <a:srgbClr val="0070C0"/>
                </a:solidFill>
              </a:rPr>
              <a:t> = new </a:t>
            </a:r>
            <a:r>
              <a:rPr lang="en-US" i="1" dirty="0" err="1">
                <a:solidFill>
                  <a:srgbClr val="0070C0"/>
                </a:solidFill>
              </a:rPr>
              <a:t>JMenuBar</a:t>
            </a:r>
            <a:r>
              <a:rPr lang="en-US" i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setJMenuBar(menuBar);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</a:t>
            </a:r>
            <a:r>
              <a:rPr lang="en-US" i="1" dirty="0" err="1">
                <a:solidFill>
                  <a:srgbClr val="0070C0"/>
                </a:solidFill>
              </a:rPr>
              <a:t>JMenu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fileMenu</a:t>
            </a:r>
            <a:r>
              <a:rPr lang="en-US" i="1" dirty="0">
                <a:solidFill>
                  <a:srgbClr val="0070C0"/>
                </a:solidFill>
              </a:rPr>
              <a:t> = new </a:t>
            </a:r>
            <a:r>
              <a:rPr lang="en-US" i="1" dirty="0" err="1">
                <a:solidFill>
                  <a:srgbClr val="0070C0"/>
                </a:solidFill>
              </a:rPr>
              <a:t>JMenu</a:t>
            </a:r>
            <a:r>
              <a:rPr lang="en-US" i="1" dirty="0">
                <a:solidFill>
                  <a:srgbClr val="0070C0"/>
                </a:solidFill>
              </a:rPr>
              <a:t>("File");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</a:t>
            </a:r>
            <a:r>
              <a:rPr lang="en-US" i="1" dirty="0" err="1">
                <a:solidFill>
                  <a:srgbClr val="0070C0"/>
                </a:solidFill>
              </a:rPr>
              <a:t>JMenu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fontMenu</a:t>
            </a:r>
            <a:r>
              <a:rPr lang="en-US" i="1" dirty="0">
                <a:solidFill>
                  <a:srgbClr val="0070C0"/>
                </a:solidFill>
              </a:rPr>
              <a:t> = new </a:t>
            </a:r>
            <a:r>
              <a:rPr lang="en-US" i="1" dirty="0" err="1">
                <a:solidFill>
                  <a:srgbClr val="0070C0"/>
                </a:solidFill>
              </a:rPr>
              <a:t>JMenu</a:t>
            </a:r>
            <a:r>
              <a:rPr lang="en-US" i="1" dirty="0">
                <a:solidFill>
                  <a:srgbClr val="0070C0"/>
                </a:solidFill>
              </a:rPr>
              <a:t>("Font");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menubar.add(fileMenu);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menubar.add(fontMenu);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</a:t>
            </a:r>
            <a:r>
              <a:rPr lang="en-US" i="1" dirty="0" err="1">
                <a:solidFill>
                  <a:srgbClr val="0070C0"/>
                </a:solidFill>
              </a:rPr>
              <a:t>JMenuItem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exitItem</a:t>
            </a:r>
            <a:r>
              <a:rPr lang="en-US" i="1" dirty="0">
                <a:solidFill>
                  <a:srgbClr val="0070C0"/>
                </a:solidFill>
              </a:rPr>
              <a:t> = new </a:t>
            </a:r>
            <a:r>
              <a:rPr lang="en-US" i="1" dirty="0" err="1">
                <a:solidFill>
                  <a:srgbClr val="0070C0"/>
                </a:solidFill>
              </a:rPr>
              <a:t>JMenuItem</a:t>
            </a:r>
            <a:r>
              <a:rPr lang="en-US" i="1" dirty="0">
                <a:solidFill>
                  <a:srgbClr val="0070C0"/>
                </a:solidFill>
              </a:rPr>
              <a:t>("Exit");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fileMenu.add(exitItem);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…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</a:t>
            </a:r>
            <a:r>
              <a:rPr lang="en-US" i="1" dirty="0" err="1">
                <a:solidFill>
                  <a:srgbClr val="0070C0"/>
                </a:solidFill>
              </a:rPr>
              <a:t>JMenu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styleMenu</a:t>
            </a:r>
            <a:r>
              <a:rPr lang="en-US" i="1" dirty="0">
                <a:solidFill>
                  <a:srgbClr val="0070C0"/>
                </a:solidFill>
              </a:rPr>
              <a:t> = new </a:t>
            </a:r>
            <a:r>
              <a:rPr lang="en-US" i="1" dirty="0" err="1">
                <a:solidFill>
                  <a:srgbClr val="0070C0"/>
                </a:solidFill>
              </a:rPr>
              <a:t>JMenu</a:t>
            </a:r>
            <a:r>
              <a:rPr lang="en-US" i="1" dirty="0">
                <a:solidFill>
                  <a:srgbClr val="0070C0"/>
                </a:solidFill>
              </a:rPr>
              <a:t>("Style");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fontMenu.add(styleMenu);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…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E41CE38D-010C-4B34-BEDC-87BE9A48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036" y="1276350"/>
            <a:ext cx="4282248" cy="40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65783-612C-4053-9752-2596FA16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A751FA-55B0-478C-8F13-041D0987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the user selects a menu item, the menu item sends an action event. Therefore, you must add a listener to each menu item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ActionListener listener = new </a:t>
            </a:r>
            <a:r>
              <a:rPr lang="en-US" i="1" dirty="0" err="1">
                <a:solidFill>
                  <a:srgbClr val="0070C0"/>
                </a:solidFill>
              </a:rPr>
              <a:t>ExitItemListener</a:t>
            </a:r>
            <a:r>
              <a:rPr lang="en-US" i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exitItem.addActionListener</a:t>
            </a:r>
            <a:r>
              <a:rPr lang="en-US" i="1" dirty="0">
                <a:solidFill>
                  <a:srgbClr val="0070C0"/>
                </a:solidFill>
              </a:rPr>
              <a:t>(listener);</a:t>
            </a:r>
          </a:p>
          <a:p>
            <a:pPr>
              <a:buFont typeface="Arial"/>
            </a:pPr>
            <a:r>
              <a:rPr lang="en-US" dirty="0"/>
              <a:t>You add action listeners only to menu items, not to menus or the menu bar</a:t>
            </a:r>
          </a:p>
          <a:p>
            <a:pPr>
              <a:buFont typeface="Arial"/>
            </a:pPr>
            <a:r>
              <a:rPr lang="en-US" dirty="0"/>
              <a:t>When the user clicks on a menu name and a submenu opens, no action event is sent</a:t>
            </a:r>
          </a:p>
        </p:txBody>
      </p:sp>
    </p:spTree>
    <p:extLst>
      <p:ext uri="{BB962C8B-B14F-4D97-AF65-F5344CB8AC3E}">
        <p14:creationId xmlns:p14="http://schemas.microsoft.com/office/powerpoint/2010/main" val="36621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9496D-8B45-42CC-802C-D608A729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F22444-63AD-4EBF-AC5C-560492BA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public </a:t>
            </a:r>
            <a:r>
              <a:rPr lang="en-US" i="1" dirty="0" err="1">
                <a:solidFill>
                  <a:srgbClr val="0070C0"/>
                </a:solidFill>
              </a:rPr>
              <a:t>JmenuItem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createFaceItem</a:t>
            </a:r>
            <a:r>
              <a:rPr lang="en-US" i="1" dirty="0">
                <a:solidFill>
                  <a:srgbClr val="0070C0"/>
                </a:solidFill>
              </a:rPr>
              <a:t>(final String name)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</a:t>
            </a:r>
            <a:r>
              <a:rPr lang="en-US" i="1" dirty="0">
                <a:solidFill>
                  <a:srgbClr val="00B050"/>
                </a:solidFill>
              </a:rPr>
              <a:t>// Final variables can be accessed from an inner class method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class FaceItemListener implements ActionListener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public void actionPerformed(ActionEvent event)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     faceName = name;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     setLabelFont();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JMenuItem item = new JmenuItem(name);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ActionListener listener = new FaceItemListener(name);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item.addActionListener(listener);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return item;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5614D-5F5D-4CB5-9378-C2CA0B1B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Timer Events for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FDDE71-2265-4311-B997-586893E51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Timer </a:t>
            </a:r>
            <a:r>
              <a:rPr lang="en-US" dirty="0"/>
              <a:t>class in the </a:t>
            </a:r>
            <a:r>
              <a:rPr lang="en-US" b="1" dirty="0" err="1"/>
              <a:t>javax.swing</a:t>
            </a:r>
            <a:r>
              <a:rPr lang="en-US" dirty="0"/>
              <a:t> package generates a sequence of action events, spaced at even time intervals</a:t>
            </a:r>
          </a:p>
          <a:p>
            <a:pPr>
              <a:buFont typeface="Arial"/>
            </a:pPr>
            <a:r>
              <a:rPr lang="en-US" dirty="0"/>
              <a:t>This is useful whenever you want to send continuous updates to a component</a:t>
            </a:r>
          </a:p>
          <a:p>
            <a:pPr lvl="1">
              <a:buFont typeface="Arial"/>
            </a:pPr>
            <a:r>
              <a:rPr lang="en-US" dirty="0"/>
              <a:t>E.g., in an animation you may want to update a scene 10 times per second and redisplay the image to give the illusion of movement</a:t>
            </a:r>
          </a:p>
          <a:p>
            <a:pPr>
              <a:buFont typeface="Arial"/>
            </a:pPr>
            <a:endParaRPr lang="en-US"/>
          </a:p>
          <a:p>
            <a:pPr marL="514350" indent="-514350">
              <a:buAutoNum type="arabicPeriod"/>
            </a:pPr>
            <a:r>
              <a:rPr lang="en-US" dirty="0"/>
              <a:t>When you use a time you specify the frequency of the events and an object of a class that implements the </a:t>
            </a:r>
            <a:r>
              <a:rPr lang="en-US" b="1" dirty="0"/>
              <a:t>ActionListener </a:t>
            </a:r>
            <a:r>
              <a:rPr lang="en-US" dirty="0"/>
              <a:t>interface</a:t>
            </a:r>
          </a:p>
          <a:p>
            <a:pPr marL="514350" indent="-514350">
              <a:buAutoNum type="arabicPeriod"/>
            </a:pPr>
            <a:r>
              <a:rPr lang="en-US" dirty="0"/>
              <a:t>Place whatever action you want to occur inside the </a:t>
            </a:r>
            <a:r>
              <a:rPr lang="en-US" b="1" i="1" dirty="0" err="1"/>
              <a:t>actionPerformed</a:t>
            </a:r>
            <a:r>
              <a:rPr lang="en-US" b="1" i="1" dirty="0"/>
              <a:t> </a:t>
            </a:r>
            <a:r>
              <a:rPr lang="en-US" dirty="0"/>
              <a:t>method</a:t>
            </a:r>
          </a:p>
          <a:p>
            <a:pPr marL="514350" indent="-514350">
              <a:buAutoNum type="arabicPeriod"/>
            </a:pPr>
            <a:r>
              <a:rPr lang="en-US" dirty="0"/>
              <a:t>Start the timer</a:t>
            </a:r>
          </a:p>
        </p:txBody>
      </p:sp>
    </p:spTree>
    <p:extLst>
      <p:ext uri="{BB962C8B-B14F-4D97-AF65-F5344CB8AC3E}">
        <p14:creationId xmlns:p14="http://schemas.microsoft.com/office/powerpoint/2010/main" val="13582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E5A97-BB76-47C9-AF74-7041C03D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43CFE0-7208-42C2-8974-3EB982F6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class </a:t>
            </a:r>
            <a:r>
              <a:rPr lang="en-US" i="1" dirty="0" err="1">
                <a:solidFill>
                  <a:srgbClr val="0070C0"/>
                </a:solidFill>
              </a:rPr>
              <a:t>MyListener</a:t>
            </a:r>
            <a:r>
              <a:rPr lang="en-US" i="1" dirty="0">
                <a:solidFill>
                  <a:srgbClr val="0070C0"/>
                </a:solidFill>
              </a:rPr>
              <a:t> implements ActionListener {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public void actionPerformed(ActionEvent event)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</a:t>
            </a:r>
            <a:r>
              <a:rPr lang="en-US" i="1" dirty="0">
                <a:solidFill>
                  <a:srgbClr val="00B050"/>
                </a:solidFill>
              </a:rPr>
              <a:t>// Action that is executed at each timer event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MyListener</a:t>
            </a:r>
            <a:r>
              <a:rPr lang="en-US" i="1" dirty="0">
                <a:solidFill>
                  <a:srgbClr val="0070C0"/>
                </a:solidFill>
              </a:rPr>
              <a:t> listener = new </a:t>
            </a:r>
            <a:r>
              <a:rPr lang="en-US" i="1" dirty="0" err="1">
                <a:solidFill>
                  <a:srgbClr val="0070C0"/>
                </a:solidFill>
              </a:rPr>
              <a:t>MyListener</a:t>
            </a:r>
            <a:r>
              <a:rPr lang="en-US" i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Timer t = new Timer(TIME, listener); </a:t>
            </a:r>
            <a:r>
              <a:rPr lang="en-US" i="1" dirty="0">
                <a:solidFill>
                  <a:srgbClr val="00B050"/>
                </a:solidFill>
              </a:rPr>
              <a:t>// TIME in milliseconds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t.start</a:t>
            </a:r>
            <a:r>
              <a:rPr lang="en-US" i="1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468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90694-5354-448B-816C-0CFB980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E639BB-7268-4D5D-A398-1D862C4D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you write programs that show drawings, and you want the users to manipulate the drawings with a mouse, then you need to listen to mouse events</a:t>
            </a:r>
          </a:p>
          <a:p>
            <a:pPr>
              <a:buFont typeface="Arial"/>
            </a:pPr>
            <a:endParaRPr lang="en-US" dirty="0"/>
          </a:p>
          <a:p>
            <a:pPr>
              <a:buFont typeface="Arial"/>
            </a:pPr>
            <a:r>
              <a:rPr lang="en-US" dirty="0"/>
              <a:t>Mouse listeners are more complex than action listeners</a:t>
            </a:r>
          </a:p>
        </p:txBody>
      </p:sp>
    </p:spTree>
    <p:extLst>
      <p:ext uri="{BB962C8B-B14F-4D97-AF65-F5344CB8AC3E}">
        <p14:creationId xmlns:p14="http://schemas.microsoft.com/office/powerpoint/2010/main" val="9644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C4120-45A7-4C5B-AD9D-89C306B7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9A8E6-26BF-40A2-AFF8-67CCC70D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A mouse listener must implement the </a:t>
            </a:r>
            <a:r>
              <a:rPr lang="en-US" dirty="0" err="1"/>
              <a:t>MouseListener</a:t>
            </a:r>
            <a:r>
              <a:rPr lang="en-US" dirty="0"/>
              <a:t> interface, which contains the following 5 methods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public interface </a:t>
            </a:r>
            <a:r>
              <a:rPr lang="en-US" i="1" dirty="0" err="1">
                <a:solidFill>
                  <a:srgbClr val="0070C0"/>
                </a:solidFill>
              </a:rPr>
              <a:t>MouseListener</a:t>
            </a:r>
            <a:r>
              <a:rPr lang="en-US" i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void mousePressed(MouseEvent event);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void mouseReleased(MouseEvent event);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void mouseClicked(MouseEvent event);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void mouseEntered(MouseEvent event);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void mouseExited(MouseEvent event);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}</a:t>
            </a:r>
          </a:p>
          <a:p>
            <a:pPr>
              <a:buFont typeface="Arial"/>
            </a:pPr>
            <a:r>
              <a:rPr lang="en-US" dirty="0"/>
              <a:t>It often happens that a particular listener specifies actions only for one or two of the listener methods. Nevertheless, all 5 methods of the interface must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9839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589483-868C-4262-8883-F2298B23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773403-976A-4528-9E07-789175A1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JavaFX is a library that enables you to create and deploy a rich client application</a:t>
            </a:r>
          </a:p>
          <a:p>
            <a:pPr>
              <a:buFont typeface="Arial"/>
            </a:pPr>
            <a:endParaRPr lang="en-US" dirty="0"/>
          </a:p>
          <a:p>
            <a:pPr>
              <a:buFont typeface="Arial"/>
            </a:pPr>
            <a:r>
              <a:rPr lang="en-US" dirty="0"/>
              <a:t>The library is shipped along with the Java SDK by default (no separate installation required)</a:t>
            </a:r>
          </a:p>
          <a:p>
            <a:pPr>
              <a:buFont typeface="Arial"/>
            </a:pPr>
            <a:endParaRPr lang="en-US" dirty="0"/>
          </a:p>
          <a:p>
            <a:pPr>
              <a:buFont typeface="Arial"/>
            </a:pPr>
            <a:r>
              <a:rPr lang="en-US" dirty="0"/>
              <a:t>The main purpose of this library is to enable a developer to create a consistent look and feel across a variety of platforms such as cell phone, browser, car dashboard, and so forth</a:t>
            </a:r>
          </a:p>
        </p:txBody>
      </p:sp>
    </p:spTree>
    <p:extLst>
      <p:ext uri="{BB962C8B-B14F-4D97-AF65-F5344CB8AC3E}">
        <p14:creationId xmlns:p14="http://schemas.microsoft.com/office/powerpoint/2010/main" val="8800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D0F433-62E7-48C4-8E8F-D5A62056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05A104-5A15-40F4-B626-65BBA690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Layout Management</a:t>
            </a:r>
          </a:p>
          <a:p>
            <a:pPr marL="514350" indent="-514350">
              <a:buAutoNum type="arabicPeriod"/>
            </a:pPr>
            <a:r>
              <a:rPr lang="en-US" dirty="0"/>
              <a:t>Choices</a:t>
            </a:r>
          </a:p>
          <a:p>
            <a:pPr marL="514350" indent="-514350">
              <a:buAutoNum type="arabicPeriod"/>
            </a:pPr>
            <a:r>
              <a:rPr lang="en-US" dirty="0"/>
              <a:t>Menus</a:t>
            </a:r>
          </a:p>
          <a:p>
            <a:pPr marL="514350" indent="-514350">
              <a:buAutoNum type="arabicPeriod"/>
            </a:pPr>
            <a:r>
              <a:rPr lang="en-US" dirty="0"/>
              <a:t>Using Time Events for Animations</a:t>
            </a:r>
          </a:p>
          <a:p>
            <a:pPr marL="514350" indent="-514350">
              <a:buAutoNum type="arabicPeriod"/>
            </a:pPr>
            <a:r>
              <a:rPr lang="en-US" dirty="0"/>
              <a:t>Mouse Events</a:t>
            </a:r>
          </a:p>
          <a:p>
            <a:pPr marL="514350" indent="-514350">
              <a:buAutoNum type="arabicPeriod"/>
            </a:pPr>
            <a:r>
              <a:rPr lang="en-US" dirty="0"/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16632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CAF3B3-6B62-440E-80F4-026F410D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and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D7D2B0-37D1-4786-943F-CA63FC32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Swing has been around for quite some time with the same purpose of providing UI needs of Java</a:t>
            </a:r>
          </a:p>
          <a:p>
            <a:pPr>
              <a:buFont typeface="Arial"/>
            </a:pPr>
            <a:r>
              <a:rPr lang="en-US" dirty="0"/>
              <a:t>Swing offers superb flexibility and capability in creating a GUI</a:t>
            </a:r>
          </a:p>
          <a:p>
            <a:pPr>
              <a:buFont typeface="Arial"/>
            </a:pPr>
            <a:r>
              <a:rPr lang="en-US" dirty="0"/>
              <a:t>Swing classes are not built to leverage graphical hardware components. This reduces performance and lacks efficiency when dealing with complex graphics</a:t>
            </a:r>
          </a:p>
          <a:p>
            <a:pPr>
              <a:buFont typeface="Arial"/>
            </a:pPr>
            <a:r>
              <a:rPr lang="en-US" dirty="0"/>
              <a:t>JavaFX brought a fresh new UI framework as a full-blown UI library</a:t>
            </a:r>
          </a:p>
        </p:txBody>
      </p:sp>
    </p:spTree>
    <p:extLst>
      <p:ext uri="{BB962C8B-B14F-4D97-AF65-F5344CB8AC3E}">
        <p14:creationId xmlns:p14="http://schemas.microsoft.com/office/powerpoint/2010/main" val="9073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304F7-6D91-4FC6-B9EF-BDA0B537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and UI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E59B7A-ADE4-478F-B0B8-C79C8711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Layouts should have consistent arrangements of a UI control such as Buttons, Texts, Shapes, within the viewable area</a:t>
            </a:r>
          </a:p>
          <a:p>
            <a:pPr>
              <a:buFont typeface="Arial"/>
            </a:pPr>
            <a:r>
              <a:rPr lang="en-US" dirty="0"/>
              <a:t>JavaFX layouts are simpler and more intuitive to implement than Swing layouts</a:t>
            </a:r>
          </a:p>
          <a:p>
            <a:pPr>
              <a:buFont typeface="Arial"/>
            </a:pPr>
            <a:r>
              <a:rPr lang="en-US" dirty="0"/>
              <a:t>Some common layouts are:</a:t>
            </a:r>
          </a:p>
          <a:p>
            <a:pPr marL="0" indent="0">
              <a:buNone/>
            </a:pPr>
            <a:r>
              <a:rPr lang="en-US" b="1" dirty="0" err="1"/>
              <a:t>javax.scene.layout.Hbox</a:t>
            </a:r>
            <a:r>
              <a:rPr lang="en-US" b="1" dirty="0"/>
              <a:t>:</a:t>
            </a:r>
            <a:r>
              <a:rPr lang="en-US" dirty="0"/>
              <a:t> Lays out UI controls within a horizontal box</a:t>
            </a:r>
          </a:p>
          <a:p>
            <a:pPr marL="0" indent="0">
              <a:buNone/>
            </a:pPr>
            <a:r>
              <a:rPr lang="en-US" b="1" dirty="0" err="1"/>
              <a:t>javax.scene.layout.Vbox</a:t>
            </a:r>
            <a:r>
              <a:rPr lang="en-US" b="1" dirty="0"/>
              <a:t>:</a:t>
            </a:r>
            <a:r>
              <a:rPr lang="en-US" dirty="0"/>
              <a:t> Lays out UI controls within a vertical box</a:t>
            </a:r>
          </a:p>
          <a:p>
            <a:pPr marL="0" indent="0">
              <a:buNone/>
            </a:pPr>
            <a:r>
              <a:rPr lang="en-US" b="1" dirty="0" err="1"/>
              <a:t>javax.scene.layout.FlowPane</a:t>
            </a:r>
            <a:r>
              <a:rPr lang="en-US" b="1" dirty="0"/>
              <a:t>:</a:t>
            </a:r>
            <a:r>
              <a:rPr lang="en-US" dirty="0"/>
              <a:t> UI controls are arranged in a flow that wraps at the flow pane interior</a:t>
            </a:r>
          </a:p>
          <a:p>
            <a:pPr marL="0" indent="0">
              <a:buFont typeface="Arial"/>
              <a:buNone/>
            </a:pPr>
            <a:r>
              <a:rPr lang="en-US" b="1" dirty="0" err="1"/>
              <a:t>javax.scene.layout.BorderPane</a:t>
            </a:r>
            <a:r>
              <a:rPr lang="en-US" b="1" dirty="0"/>
              <a:t>:</a:t>
            </a:r>
            <a:r>
              <a:rPr lang="en-US" dirty="0"/>
              <a:t> UI controls are laid out in the left, top, right, bottom, and </a:t>
            </a:r>
            <a:r>
              <a:rPr lang="en-US" dirty="0" err="1"/>
              <a:t>centre</a:t>
            </a:r>
            <a:r>
              <a:rPr lang="en-US" dirty="0"/>
              <a:t> position of the scene</a:t>
            </a:r>
          </a:p>
          <a:p>
            <a:pPr marL="0" indent="0">
              <a:buNone/>
            </a:pPr>
            <a:r>
              <a:rPr lang="en-US" b="1" dirty="0" err="1"/>
              <a:t>javax.scene.layout.GridPane</a:t>
            </a:r>
            <a:r>
              <a:rPr lang="en-US" b="1" dirty="0"/>
              <a:t>:</a:t>
            </a:r>
            <a:r>
              <a:rPr lang="en-US" dirty="0"/>
              <a:t> Lays out UI controls in a tabular fashion, in grids of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16762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6E84C-18E2-447E-88C5-DDDB97D3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503"/>
            <a:ext cx="10502900" cy="548346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public class </a:t>
            </a:r>
            <a:r>
              <a:rPr lang="en-US" i="1" dirty="0" err="1">
                <a:solidFill>
                  <a:srgbClr val="0070C0"/>
                </a:solidFill>
              </a:rPr>
              <a:t>SimpleJavaFXApp</a:t>
            </a:r>
            <a:r>
              <a:rPr lang="en-US" i="1" dirty="0">
                <a:solidFill>
                  <a:srgbClr val="0070C0"/>
                </a:solidFill>
              </a:rPr>
              <a:t> extends Application {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public void start(Stage stage) {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stage.setTitle("Login");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BorderPane root = new BorderPane();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Scene scene = new Scene(root, 380, 150, Color.WHITE);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GridPane gridpane = new GridPane();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Label userNameLabel = new Label("User Name");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gridPane.setHalignment(userNameLabel, HPos.RIGHT);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gridpane.add(userNameLabel, 0, 0);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root.setCenter(gridpane);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stage.setScene(scene);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stage.show();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}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public static void main(String[] args) {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launch(args);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}</a:t>
            </a:r>
            <a:endParaRPr lang="en-US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}</a:t>
            </a:r>
            <a:endParaRPr lang="en-US" i="1">
              <a:solidFill>
                <a:srgbClr val="0070C0"/>
              </a:solidFill>
            </a:endParaRPr>
          </a:p>
        </p:txBody>
      </p:sp>
      <p:pic>
        <p:nvPicPr>
          <p:cNvPr id="2" name="Picture 3" descr="c7Zsv.jpg">
            <a:extLst>
              <a:ext uri="{FF2B5EF4-FFF2-40B4-BE49-F238E27FC236}">
                <a16:creationId xmlns:a16="http://schemas.microsoft.com/office/drawing/2014/main" xmlns="" id="{9A52F6A8-8B9A-4667-9A15-101A7CE3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0" y="2024423"/>
            <a:ext cx="4888740" cy="28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4DFDF-E388-4222-8140-4BFBCEDF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A341AE-E758-457B-B8D4-B8A03B50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JavaFX media API enables a developer to incorporate audio and video capabilities into a Java application</a:t>
            </a:r>
          </a:p>
          <a:p>
            <a:pPr>
              <a:buFont typeface="Arial"/>
            </a:pPr>
            <a:r>
              <a:rPr lang="en-US" dirty="0"/>
              <a:t>The Media API is designed to be cross platform; that means multimedia content can be implemented in an equivalent manner while coding across multiple devices (tablet, media player, TV, and the like)</a:t>
            </a:r>
          </a:p>
          <a:p>
            <a:pPr>
              <a:buFont typeface="Arial"/>
            </a:pPr>
            <a:r>
              <a:rPr lang="en-US" dirty="0"/>
              <a:t>The </a:t>
            </a:r>
            <a:r>
              <a:rPr lang="en-US" b="1" dirty="0" err="1"/>
              <a:t>MediaPlayer</a:t>
            </a:r>
            <a:r>
              <a:rPr lang="en-US" b="1" dirty="0"/>
              <a:t> </a:t>
            </a:r>
            <a:r>
              <a:rPr lang="en-US" dirty="0"/>
              <a:t>class provides the controls for media playing but does not provide any view</a:t>
            </a:r>
          </a:p>
          <a:p>
            <a:pPr>
              <a:buFont typeface="Arial"/>
            </a:pPr>
            <a:r>
              <a:rPr lang="en-US" dirty="0"/>
              <a:t>A view can be realized with the help of </a:t>
            </a:r>
            <a:r>
              <a:rPr lang="en-US" b="1" dirty="0"/>
              <a:t>MediaView</a:t>
            </a:r>
          </a:p>
        </p:txBody>
      </p:sp>
    </p:spTree>
    <p:extLst>
      <p:ext uri="{BB962C8B-B14F-4D97-AF65-F5344CB8AC3E}">
        <p14:creationId xmlns:p14="http://schemas.microsoft.com/office/powerpoint/2010/main" val="36098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6E84C-18E2-447E-88C5-DDDB97D3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503"/>
            <a:ext cx="10502900" cy="548346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public class </a:t>
            </a:r>
            <a:r>
              <a:rPr lang="en-US" i="1" dirty="0" err="1">
                <a:solidFill>
                  <a:srgbClr val="0070C0"/>
                </a:solidFill>
              </a:rPr>
              <a:t>SimpleMediaPlayer</a:t>
            </a:r>
            <a:r>
              <a:rPr lang="en-US" i="1" dirty="0">
                <a:solidFill>
                  <a:srgbClr val="0070C0"/>
                </a:solidFill>
              </a:rPr>
              <a:t> extends Application {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public void start(Stage stage) {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Scene scene = new Scene(new Group(), 540, 209);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stage.setScene(scene);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stage.setTitle("Media Player");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stage.show();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String audio_source = "/home/mano/sonare.mp3";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String video_source = "/home/mano/Tintin.mp4";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File f = new File(video_source);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Media media = new Media(f.toURI().toString());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MediaPlayer mediaPlayer = new MediaPlayer(media);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mediaPlayer.setAutoPlay(true);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MediaView mediaView = new MediaView(mediaPlayer);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((Group) scene.getRoot()).getChildren().add(mediaView);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}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public static void main(String[] args) {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launch(args);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}</a:t>
            </a:r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2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65C452-4D89-4DEB-9E77-D6F2E2A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D4017D-FB4F-44D5-AF44-94EC6E76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JavaFX provides capabilities to interoperate HTML5 contents with the help of </a:t>
            </a:r>
            <a:r>
              <a:rPr lang="en-US" b="1" dirty="0" err="1"/>
              <a:t>WebKit</a:t>
            </a:r>
            <a:r>
              <a:rPr lang="en-US" b="1" dirty="0"/>
              <a:t> </a:t>
            </a:r>
            <a:r>
              <a:rPr lang="en-US" dirty="0"/>
              <a:t>rendering engine</a:t>
            </a:r>
          </a:p>
          <a:p>
            <a:pPr>
              <a:buFont typeface="Arial"/>
            </a:pPr>
            <a:r>
              <a:rPr lang="en-US" dirty="0"/>
              <a:t>Similar to MediaView, WebView is used to manage </a:t>
            </a:r>
            <a:r>
              <a:rPr lang="en-US" dirty="0" err="1"/>
              <a:t>WebEngine</a:t>
            </a:r>
            <a:r>
              <a:rPr lang="en-US" dirty="0"/>
              <a:t> and display its content</a:t>
            </a:r>
          </a:p>
          <a:p>
            <a:pPr>
              <a:buFont typeface="Arial"/>
            </a:pPr>
            <a:r>
              <a:rPr lang="en-US" dirty="0"/>
              <a:t>JavaFX can harness HTML5's rich Web content to create a Web user interface resembling the native desktop</a:t>
            </a:r>
          </a:p>
        </p:txBody>
      </p:sp>
    </p:spTree>
    <p:extLst>
      <p:ext uri="{BB962C8B-B14F-4D97-AF65-F5344CB8AC3E}">
        <p14:creationId xmlns:p14="http://schemas.microsoft.com/office/powerpoint/2010/main" val="8850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6E84C-18E2-447E-88C5-DDDB97D3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503"/>
            <a:ext cx="10502900" cy="548346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public class </a:t>
            </a:r>
            <a:r>
              <a:rPr lang="en-US" i="1" dirty="0" err="1">
                <a:solidFill>
                  <a:srgbClr val="0070C0"/>
                </a:solidFill>
              </a:rPr>
              <a:t>SimpleWebViewer</a:t>
            </a:r>
            <a:r>
              <a:rPr lang="en-US" i="1" dirty="0">
                <a:solidFill>
                  <a:srgbClr val="0070C0"/>
                </a:solidFill>
              </a:rPr>
              <a:t> extends Application {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public void start(Stage stage) throws Exception {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stage.setTitle("Displaying Java documentation");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WebView browser = new WebView();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Scene scene = new Scene(browser, 320, </a:t>
            </a:r>
            <a:r>
              <a:rPr lang="en-US" i="1">
                <a:solidFill>
                  <a:srgbClr val="0070C0"/>
                </a:solidFill>
              </a:rPr>
              <a:t>250</a:t>
            </a:r>
            <a:r>
              <a:rPr lang="en-US" i="1" smtClean="0">
                <a:solidFill>
                  <a:srgbClr val="0070C0"/>
                </a:solidFill>
              </a:rPr>
              <a:t>, </a:t>
            </a:r>
            <a:r>
              <a:rPr lang="en-US" i="1" dirty="0">
                <a:solidFill>
                  <a:srgbClr val="0070C0"/>
                </a:solidFill>
              </a:rPr>
              <a:t>Color.rgb(0, 0, 0, .80));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stage.setScene(scene);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URL url = new URL("home/Java/java_doc/docs/index.html");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browser.getEngine().load(url.toExternalForm());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stage.show();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}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public static void main(String[] args) {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     launch(args);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    }</a:t>
            </a:r>
            <a:endParaRPr lang="en-US" i="1" dirty="0"/>
          </a:p>
          <a:p>
            <a:pPr>
              <a:buNone/>
            </a:pPr>
            <a:r>
              <a:rPr lang="en-US" i="1" dirty="0">
                <a:solidFill>
                  <a:srgbClr val="0070C0"/>
                </a:solidFill>
              </a:rPr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45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D0F433-62E7-48C4-8E8F-D5A62056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05A104-5A15-40F4-B626-65BBA690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Layout Management</a:t>
            </a:r>
          </a:p>
          <a:p>
            <a:pPr marL="514350" indent="-514350">
              <a:buAutoNum type="arabicPeriod"/>
            </a:pPr>
            <a:r>
              <a:rPr lang="en-US" dirty="0"/>
              <a:t>Choices</a:t>
            </a:r>
          </a:p>
          <a:p>
            <a:pPr marL="514350" indent="-514350">
              <a:buAutoNum type="arabicPeriod"/>
            </a:pPr>
            <a:r>
              <a:rPr lang="en-US" dirty="0"/>
              <a:t>Menus</a:t>
            </a:r>
          </a:p>
          <a:p>
            <a:pPr marL="514350" indent="-514350">
              <a:buAutoNum type="arabicPeriod"/>
            </a:pPr>
            <a:r>
              <a:rPr lang="en-US" dirty="0"/>
              <a:t>Using Time Events for Animations</a:t>
            </a:r>
          </a:p>
          <a:p>
            <a:pPr marL="514350" indent="-514350">
              <a:buAutoNum type="arabicPeriod"/>
            </a:pPr>
            <a:r>
              <a:rPr lang="en-US" dirty="0"/>
              <a:t>Mouse Events</a:t>
            </a:r>
          </a:p>
          <a:p>
            <a:pPr marL="514350" indent="-514350">
              <a:buAutoNum type="arabicPeriod"/>
            </a:pPr>
            <a:r>
              <a:rPr lang="en-US" dirty="0"/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3659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72294-B407-44EC-9E8F-CD8A41E6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85D26B-FEAD-4694-BCA8-74DEB957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Java, you build up user interfaces by adding components into containers such as panels</a:t>
            </a:r>
          </a:p>
          <a:p>
            <a:pPr>
              <a:buFont typeface="Arial"/>
            </a:pPr>
            <a:r>
              <a:rPr lang="en-US" dirty="0"/>
              <a:t>Each container has its own layout manager, which determines how components are laid out</a:t>
            </a:r>
          </a:p>
          <a:p>
            <a:pPr>
              <a:buFont typeface="Arial"/>
            </a:pPr>
            <a:r>
              <a:rPr lang="en-US" dirty="0"/>
              <a:t>Three useful layout managers are the </a:t>
            </a:r>
            <a:r>
              <a:rPr lang="en-US" b="1" dirty="0"/>
              <a:t>flow layout</a:t>
            </a:r>
            <a:r>
              <a:rPr lang="en-US" dirty="0"/>
              <a:t>, </a:t>
            </a:r>
            <a:r>
              <a:rPr lang="en-US" b="1" dirty="0"/>
              <a:t>border layout</a:t>
            </a:r>
            <a:r>
              <a:rPr lang="en-US" dirty="0"/>
              <a:t>, and </a:t>
            </a:r>
            <a:r>
              <a:rPr lang="en-US" b="1" dirty="0"/>
              <a:t>grid layout</a:t>
            </a:r>
          </a:p>
          <a:p>
            <a:pPr>
              <a:buFont typeface="Arial"/>
            </a:pP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3398B44-CF63-4BAF-8BC5-8EA19C98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06" y="4312229"/>
            <a:ext cx="4026820" cy="25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2C06A-B5A8-41BF-A86E-BA5D1F0F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35AFDD-408B-48B8-9074-A6AB169D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default, a </a:t>
            </a:r>
            <a:r>
              <a:rPr lang="en-US" dirty="0" err="1"/>
              <a:t>JPanel</a:t>
            </a:r>
            <a:r>
              <a:rPr lang="en-US" dirty="0"/>
              <a:t> uses a flow layout</a:t>
            </a:r>
          </a:p>
          <a:p>
            <a:pPr>
              <a:buFont typeface="Arial"/>
            </a:pPr>
            <a:endParaRPr lang="en-US"/>
          </a:p>
          <a:p>
            <a:pPr>
              <a:buFont typeface="Arial"/>
            </a:pPr>
            <a:r>
              <a:rPr lang="en-US" dirty="0"/>
              <a:t>A flow layout simply arranges its components from left to right and starts a new row when there is no room in the current row</a:t>
            </a:r>
          </a:p>
        </p:txBody>
      </p:sp>
    </p:spTree>
    <p:extLst>
      <p:ext uri="{BB962C8B-B14F-4D97-AF65-F5344CB8AC3E}">
        <p14:creationId xmlns:p14="http://schemas.microsoft.com/office/powerpoint/2010/main" val="18474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163ED-508C-4E29-A8C0-082581EC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6732B-41CE-4DDC-B0FF-BA6EDA0B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Another commonly used layout manager is the border layout</a:t>
            </a:r>
          </a:p>
          <a:p>
            <a:pPr>
              <a:buFont typeface="Arial"/>
            </a:pPr>
            <a:r>
              <a:rPr lang="en-US" dirty="0"/>
              <a:t>The border layout groups components into 5 areas (CENTER, NORTH, SOUTH, WEST, EAST)</a:t>
            </a:r>
          </a:p>
          <a:p>
            <a:pPr>
              <a:buFont typeface="Arial"/>
            </a:pPr>
            <a:r>
              <a:rPr lang="en-US" dirty="0"/>
              <a:t>It is the default layout manager for a frame, but you can also use it in a panel:</a:t>
            </a:r>
            <a:endParaRPr lang="en-US"/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panel.setLayout</a:t>
            </a:r>
            <a:r>
              <a:rPr lang="en-US" i="1" dirty="0">
                <a:solidFill>
                  <a:srgbClr val="0070C0"/>
                </a:solidFill>
              </a:rPr>
              <a:t>(new </a:t>
            </a:r>
            <a:r>
              <a:rPr lang="en-US" i="1" dirty="0" err="1">
                <a:solidFill>
                  <a:srgbClr val="0070C0"/>
                </a:solidFill>
              </a:rPr>
              <a:t>BorderLayout</a:t>
            </a:r>
            <a:r>
              <a:rPr lang="en-US" i="1" dirty="0">
                <a:solidFill>
                  <a:srgbClr val="0070C0"/>
                </a:solidFill>
              </a:rPr>
              <a:t>());</a:t>
            </a:r>
          </a:p>
          <a:p>
            <a:pPr>
              <a:buFont typeface="Arial"/>
            </a:pPr>
            <a:r>
              <a:rPr lang="en-US" dirty="0"/>
              <a:t>Now the panel is controlled by a border layout, not the flow layout. When adding a component, you specify the position like this: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panel.add</a:t>
            </a:r>
            <a:r>
              <a:rPr lang="en-US" i="1" dirty="0">
                <a:solidFill>
                  <a:srgbClr val="0070C0"/>
                </a:solidFill>
              </a:rPr>
              <a:t>(component, </a:t>
            </a:r>
            <a:r>
              <a:rPr lang="en-US" i="1" dirty="0" err="1">
                <a:solidFill>
                  <a:srgbClr val="0070C0"/>
                </a:solidFill>
              </a:rPr>
              <a:t>BorderLayout.NORTH</a:t>
            </a:r>
            <a:r>
              <a:rPr lang="en-US" i="1" dirty="0">
                <a:solidFill>
                  <a:srgbClr val="0070C0"/>
                </a:solidFill>
              </a:rPr>
              <a:t>);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392D210-E37A-4915-871C-A4FDFC68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716" y="3175"/>
            <a:ext cx="2142572" cy="21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CF100-09A9-4944-A472-8E08F4D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50749D-8875-4F7B-853C-B69FCCD9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The grid layout arranges components in a grid with a fixed number of rows and columns</a:t>
            </a:r>
          </a:p>
          <a:p>
            <a:pPr>
              <a:buFont typeface="Arial"/>
            </a:pPr>
            <a:r>
              <a:rPr lang="en-US" dirty="0"/>
              <a:t>All components are resized so that they all have the same width and height</a:t>
            </a:r>
          </a:p>
          <a:p>
            <a:pPr>
              <a:buFont typeface="Arial"/>
            </a:pPr>
            <a:r>
              <a:rPr lang="en-US" dirty="0"/>
              <a:t>Like the border layout, it expands each component to fill the entire allotted area</a:t>
            </a:r>
          </a:p>
          <a:p>
            <a:pPr>
              <a:buFont typeface="Arial"/>
            </a:pPr>
            <a:r>
              <a:rPr lang="en-US" dirty="0"/>
              <a:t>If not desirable, you need to place each component inside a panel</a:t>
            </a:r>
          </a:p>
          <a:p>
            <a:pPr>
              <a:buFont typeface="Arial"/>
            </a:pPr>
            <a:r>
              <a:rPr lang="en-US" dirty="0"/>
              <a:t>To create a grid layout, you supply the number of rows and columns in the constructor, then add the components row by row, left to right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JPanel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buttonPanel</a:t>
            </a:r>
            <a:r>
              <a:rPr lang="en-US" i="1" dirty="0">
                <a:solidFill>
                  <a:srgbClr val="0070C0"/>
                </a:solidFill>
              </a:rPr>
              <a:t> = new </a:t>
            </a:r>
            <a:r>
              <a:rPr lang="en-US" i="1" dirty="0" err="1">
                <a:solidFill>
                  <a:srgbClr val="0070C0"/>
                </a:solidFill>
              </a:rPr>
              <a:t>JPanel</a:t>
            </a:r>
            <a:r>
              <a:rPr lang="en-US" i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buttonPanel.setLayout</a:t>
            </a:r>
            <a:r>
              <a:rPr lang="en-US" i="1" dirty="0">
                <a:solidFill>
                  <a:srgbClr val="0070C0"/>
                </a:solidFill>
              </a:rPr>
              <a:t>(new </a:t>
            </a:r>
            <a:r>
              <a:rPr lang="en-US" i="1" dirty="0" err="1">
                <a:solidFill>
                  <a:srgbClr val="0070C0"/>
                </a:solidFill>
              </a:rPr>
              <a:t>GridLayout</a:t>
            </a:r>
            <a:r>
              <a:rPr lang="en-US" i="1" dirty="0">
                <a:solidFill>
                  <a:srgbClr val="0070C0"/>
                </a:solidFill>
              </a:rPr>
              <a:t>(4, 3));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buttonPanel.add</a:t>
            </a:r>
            <a:r>
              <a:rPr lang="en-US" i="1" dirty="0">
                <a:solidFill>
                  <a:srgbClr val="0070C0"/>
                </a:solidFill>
              </a:rPr>
              <a:t>(button7);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buttonPanel.add</a:t>
            </a:r>
            <a:r>
              <a:rPr lang="en-US" i="1" dirty="0">
                <a:solidFill>
                  <a:srgbClr val="0070C0"/>
                </a:solidFill>
              </a:rPr>
              <a:t>(button8);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buttonPanel.add</a:t>
            </a:r>
            <a:r>
              <a:rPr lang="en-US" i="1" dirty="0">
                <a:solidFill>
                  <a:srgbClr val="0070C0"/>
                </a:solidFill>
              </a:rPr>
              <a:t>(button9);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buttonPanel.add</a:t>
            </a:r>
            <a:r>
              <a:rPr lang="en-US" i="1" dirty="0">
                <a:solidFill>
                  <a:srgbClr val="0070C0"/>
                </a:solidFill>
              </a:rPr>
              <a:t>(button4);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...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407FBF3-376A-4557-836A-9B822BFF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95" y="3709843"/>
            <a:ext cx="3617782" cy="2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2A4D6-33E3-4B30-8D51-833524D6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B7E74-430F-4959-AE78-A0203B7D75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How to present a finite set of choices to the user?</a:t>
            </a:r>
          </a:p>
          <a:p>
            <a:pPr>
              <a:buFont typeface="Arial"/>
            </a:pPr>
            <a:r>
              <a:rPr lang="en-US" dirty="0"/>
              <a:t>Which Swing component you use if the choices are mutually exclusive or not?</a:t>
            </a:r>
          </a:p>
          <a:p>
            <a:pPr>
              <a:buFont typeface="Arial"/>
            </a:pPr>
            <a:r>
              <a:rPr lang="en-US" dirty="0"/>
              <a:t>What about the amount of space you have for displaying the choices?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06D7D7DA-C916-47E1-A96E-215629CC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65" y="1751734"/>
            <a:ext cx="3370447" cy="44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694F5-B427-47EA-ADE3-856197DF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728C42-BC2A-4F2F-B495-283BAEB1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If the choices are mutually exclusive, use a set of radio buttons</a:t>
            </a:r>
          </a:p>
          <a:p>
            <a:pPr>
              <a:buFont typeface="Arial"/>
            </a:pPr>
            <a:r>
              <a:rPr lang="en-US" dirty="0"/>
              <a:t>Only one button can be selected at a time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JRadioButton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smallButton</a:t>
            </a:r>
            <a:r>
              <a:rPr lang="en-US" i="1" dirty="0">
                <a:solidFill>
                  <a:srgbClr val="0070C0"/>
                </a:solidFill>
              </a:rPr>
              <a:t> = new </a:t>
            </a:r>
            <a:r>
              <a:rPr lang="en-US" i="1" dirty="0" err="1">
                <a:solidFill>
                  <a:srgbClr val="0070C0"/>
                </a:solidFill>
              </a:rPr>
              <a:t>JRadioButton</a:t>
            </a:r>
            <a:r>
              <a:rPr lang="en-US" i="1" dirty="0">
                <a:solidFill>
                  <a:srgbClr val="0070C0"/>
                </a:solidFill>
              </a:rPr>
              <a:t>(“Small”);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JRadioButton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mediumButton</a:t>
            </a:r>
            <a:r>
              <a:rPr lang="en-US" i="1" dirty="0">
                <a:solidFill>
                  <a:srgbClr val="0070C0"/>
                </a:solidFill>
              </a:rPr>
              <a:t> = new </a:t>
            </a:r>
            <a:r>
              <a:rPr lang="en-US" i="1" dirty="0" err="1">
                <a:solidFill>
                  <a:srgbClr val="0070C0"/>
                </a:solidFill>
              </a:rPr>
              <a:t>JRadioButton</a:t>
            </a:r>
            <a:r>
              <a:rPr lang="en-US" i="1" dirty="0">
                <a:solidFill>
                  <a:srgbClr val="0070C0"/>
                </a:solidFill>
              </a:rPr>
              <a:t>(“Medium”);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JRadioButton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largeButton</a:t>
            </a:r>
            <a:r>
              <a:rPr lang="en-US" i="1" dirty="0">
                <a:solidFill>
                  <a:srgbClr val="0070C0"/>
                </a:solidFill>
              </a:rPr>
              <a:t> = new </a:t>
            </a:r>
            <a:r>
              <a:rPr lang="en-US" i="1" dirty="0" err="1">
                <a:solidFill>
                  <a:srgbClr val="0070C0"/>
                </a:solidFill>
              </a:rPr>
              <a:t>JRadioButton</a:t>
            </a:r>
            <a:r>
              <a:rPr lang="en-US" i="1" dirty="0">
                <a:solidFill>
                  <a:srgbClr val="0070C0"/>
                </a:solidFill>
              </a:rPr>
              <a:t>(“Large”);</a:t>
            </a:r>
          </a:p>
          <a:p>
            <a:pPr marL="0" indent="0">
              <a:buNone/>
            </a:pPr>
            <a:r>
              <a:rPr lang="en-US" i="1" err="1">
                <a:solidFill>
                  <a:srgbClr val="0070C0"/>
                </a:solidFill>
              </a:rPr>
              <a:t>ButtonGroup</a:t>
            </a:r>
            <a:r>
              <a:rPr lang="en-US" i="1" dirty="0">
                <a:solidFill>
                  <a:srgbClr val="0070C0"/>
                </a:solidFill>
              </a:rPr>
              <a:t> group = new </a:t>
            </a:r>
            <a:r>
              <a:rPr lang="en-US" i="1" err="1">
                <a:solidFill>
                  <a:srgbClr val="0070C0"/>
                </a:solidFill>
              </a:rPr>
              <a:t>ButtonGroup</a:t>
            </a:r>
            <a:r>
              <a:rPr lang="en-US" i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i="1" err="1">
                <a:solidFill>
                  <a:srgbClr val="0070C0"/>
                </a:solidFill>
              </a:rPr>
              <a:t>group.add</a:t>
            </a: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en-US" i="1" err="1">
                <a:solidFill>
                  <a:srgbClr val="0070C0"/>
                </a:solidFill>
              </a:rPr>
              <a:t>smallButton</a:t>
            </a:r>
            <a:r>
              <a:rPr lang="en-US" i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i="1" err="1">
                <a:solidFill>
                  <a:srgbClr val="0070C0"/>
                </a:solidFill>
              </a:rPr>
              <a:t>group.add</a:t>
            </a: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en-US" i="1" err="1">
                <a:solidFill>
                  <a:srgbClr val="0070C0"/>
                </a:solidFill>
              </a:rPr>
              <a:t>mediumButton</a:t>
            </a:r>
            <a:r>
              <a:rPr lang="en-US" i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i="1" err="1">
                <a:solidFill>
                  <a:srgbClr val="0070C0"/>
                </a:solidFill>
              </a:rPr>
              <a:t>group.add</a:t>
            </a:r>
            <a:r>
              <a:rPr lang="en-US" i="1" dirty="0">
                <a:solidFill>
                  <a:srgbClr val="0070C0"/>
                </a:solidFill>
              </a:rPr>
              <a:t>(</a:t>
            </a:r>
            <a:r>
              <a:rPr lang="en-US" i="1" err="1">
                <a:solidFill>
                  <a:srgbClr val="0070C0"/>
                </a:solidFill>
              </a:rPr>
              <a:t>largeButton</a:t>
            </a:r>
            <a:r>
              <a:rPr lang="en-US" i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if (</a:t>
            </a:r>
            <a:r>
              <a:rPr lang="en-US" i="1" err="1">
                <a:solidFill>
                  <a:srgbClr val="0070C0"/>
                </a:solidFill>
              </a:rPr>
              <a:t>largeButton.isSelected</a:t>
            </a:r>
            <a:r>
              <a:rPr lang="en-US" i="1" dirty="0">
                <a:solidFill>
                  <a:srgbClr val="0070C0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    size = LARGE_SIZE;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76B3CA-64D1-42CA-ABE5-3CE761FC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594" y="4272398"/>
            <a:ext cx="1930769" cy="2576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7A042F-9709-4C59-A309-82ADA7C6BBEB}"/>
              </a:ext>
            </a:extLst>
          </p:cNvPr>
          <p:cNvSpPr/>
          <p:nvPr/>
        </p:nvSpPr>
        <p:spPr>
          <a:xfrm>
            <a:off x="10242550" y="6348777"/>
            <a:ext cx="1912938" cy="471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72442-1E01-4780-BDED-0B960991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BA5AC7-992B-461B-9FC2-9AC2A05E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A check box is a UI component with 2 states: </a:t>
            </a:r>
            <a:r>
              <a:rPr lang="en-US" b="1" dirty="0"/>
              <a:t>checked </a:t>
            </a:r>
            <a:r>
              <a:rPr lang="en-US" dirty="0"/>
              <a:t>and </a:t>
            </a:r>
            <a:r>
              <a:rPr lang="en-US" b="1" dirty="0"/>
              <a:t>unchecked</a:t>
            </a:r>
          </a:p>
          <a:p>
            <a:pPr>
              <a:buFont typeface="Arial"/>
            </a:pPr>
            <a:r>
              <a:rPr lang="en-US" dirty="0"/>
              <a:t>They are not exclusive</a:t>
            </a:r>
          </a:p>
          <a:p>
            <a:pPr>
              <a:buFont typeface="Arial"/>
            </a:pPr>
            <a:r>
              <a:rPr lang="en-US" dirty="0"/>
              <a:t>Check boxes are square and have a check mark when selected</a:t>
            </a:r>
          </a:p>
          <a:p>
            <a:pPr>
              <a:buFont typeface="Arial"/>
            </a:pPr>
            <a:r>
              <a:rPr lang="en-US" dirty="0"/>
              <a:t>Because check box settings do not exclude each other, you do not place a set of check boxes inside a button group</a:t>
            </a:r>
          </a:p>
          <a:p>
            <a:pPr>
              <a:buFont typeface="Arial"/>
            </a:pPr>
            <a:r>
              <a:rPr lang="en-US" dirty="0"/>
              <a:t>You can use </a:t>
            </a:r>
            <a:r>
              <a:rPr lang="en-US" b="1" i="1" dirty="0" err="1"/>
              <a:t>isSelected</a:t>
            </a:r>
            <a:r>
              <a:rPr lang="en-US" b="1" i="1" dirty="0"/>
              <a:t> </a:t>
            </a:r>
            <a:r>
              <a:rPr lang="en-US" dirty="0"/>
              <a:t>method to find out whether a check box is currently checked or not</a:t>
            </a:r>
          </a:p>
          <a:p>
            <a:pPr>
              <a:buFont typeface="Arial"/>
            </a:pPr>
            <a:endParaRPr lang="en-US"/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JCheckBox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italicBox</a:t>
            </a:r>
            <a:r>
              <a:rPr lang="en-US" i="1" dirty="0">
                <a:solidFill>
                  <a:srgbClr val="0070C0"/>
                </a:solidFill>
              </a:rPr>
              <a:t> = new </a:t>
            </a:r>
            <a:r>
              <a:rPr lang="en-US" i="1" dirty="0" err="1">
                <a:solidFill>
                  <a:srgbClr val="0070C0"/>
                </a:solidFill>
              </a:rPr>
              <a:t>JCheckBox</a:t>
            </a:r>
            <a:r>
              <a:rPr lang="en-US" i="1" dirty="0">
                <a:solidFill>
                  <a:srgbClr val="0070C0"/>
                </a:solidFill>
              </a:rPr>
              <a:t>("Italic");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JCheckBox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boldBox</a:t>
            </a:r>
            <a:r>
              <a:rPr lang="en-US" i="1" dirty="0">
                <a:solidFill>
                  <a:srgbClr val="0070C0"/>
                </a:solidFill>
              </a:rPr>
              <a:t> = new </a:t>
            </a:r>
            <a:r>
              <a:rPr lang="en-US" i="1" dirty="0" err="1">
                <a:solidFill>
                  <a:srgbClr val="0070C0"/>
                </a:solidFill>
              </a:rPr>
              <a:t>JCheckBox</a:t>
            </a:r>
            <a:r>
              <a:rPr lang="en-US" i="1" dirty="0">
                <a:solidFill>
                  <a:srgbClr val="0070C0"/>
                </a:solidFill>
              </a:rPr>
              <a:t>("Bold");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F4A34B-9549-46B0-84CF-37194428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067" y="4277383"/>
            <a:ext cx="1930769" cy="2576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66B92-B272-4F57-9620-87706CA189CC}"/>
              </a:ext>
            </a:extLst>
          </p:cNvPr>
          <p:cNvSpPr/>
          <p:nvPr/>
        </p:nvSpPr>
        <p:spPr>
          <a:xfrm>
            <a:off x="10243903" y="5959195"/>
            <a:ext cx="1912938" cy="471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1267</Words>
  <Application>Microsoft Office PowerPoint</Application>
  <PresentationFormat>Custom</PresentationFormat>
  <Paragraphs>235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Computer Science 2  Lecture 5</vt:lpstr>
      <vt:lpstr>Overview</vt:lpstr>
      <vt:lpstr>Layout Management</vt:lpstr>
      <vt:lpstr>Flow Layout</vt:lpstr>
      <vt:lpstr>Border Layout</vt:lpstr>
      <vt:lpstr>Grid Layout</vt:lpstr>
      <vt:lpstr>Choices</vt:lpstr>
      <vt:lpstr>Radio Buttons</vt:lpstr>
      <vt:lpstr>Check Boxes</vt:lpstr>
      <vt:lpstr>Combo Boxes</vt:lpstr>
      <vt:lpstr>Menus</vt:lpstr>
      <vt:lpstr>PowerPoint Presentation</vt:lpstr>
      <vt:lpstr>Menus</vt:lpstr>
      <vt:lpstr>Action Listeners</vt:lpstr>
      <vt:lpstr>Using Timer Events for Animation</vt:lpstr>
      <vt:lpstr>Example</vt:lpstr>
      <vt:lpstr>Mouse Events</vt:lpstr>
      <vt:lpstr>Mouse Listener</vt:lpstr>
      <vt:lpstr>JavaFX</vt:lpstr>
      <vt:lpstr>JavaFX and Swing</vt:lpstr>
      <vt:lpstr>Layouts and UI Controls</vt:lpstr>
      <vt:lpstr>PowerPoint Presentation</vt:lpstr>
      <vt:lpstr>JavaFX Media</vt:lpstr>
      <vt:lpstr>PowerPoint Presentation</vt:lpstr>
      <vt:lpstr>JavaFX Web</vt:lpstr>
      <vt:lpstr>PowerPoint Presentation</vt:lpstr>
      <vt:lpstr>What we have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Smirnov E (DKE)</dc:creator>
  <cp:lastModifiedBy>Smirnov E (DKE)</cp:lastModifiedBy>
  <cp:revision>10</cp:revision>
  <dcterms:created xsi:type="dcterms:W3CDTF">2013-07-15T20:26:40Z</dcterms:created>
  <dcterms:modified xsi:type="dcterms:W3CDTF">2017-11-20T12:35:03Z</dcterms:modified>
</cp:coreProperties>
</file>