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9"/>
  </p:notesMasterIdLst>
  <p:sldIdLst>
    <p:sldId id="256" r:id="rId2"/>
    <p:sldId id="257" r:id="rId3"/>
    <p:sldId id="276" r:id="rId4"/>
    <p:sldId id="258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9" r:id="rId20"/>
    <p:sldId id="272" r:id="rId21"/>
    <p:sldId id="273" r:id="rId22"/>
    <p:sldId id="280" r:id="rId23"/>
    <p:sldId id="274" r:id="rId24"/>
    <p:sldId id="275" r:id="rId25"/>
    <p:sldId id="292" r:id="rId26"/>
    <p:sldId id="284" r:id="rId27"/>
    <p:sldId id="291" r:id="rId28"/>
    <p:sldId id="288" r:id="rId29"/>
    <p:sldId id="289" r:id="rId30"/>
    <p:sldId id="293" r:id="rId31"/>
    <p:sldId id="294" r:id="rId32"/>
    <p:sldId id="285" r:id="rId33"/>
    <p:sldId id="287" r:id="rId34"/>
    <p:sldId id="286" r:id="rId35"/>
    <p:sldId id="281" r:id="rId36"/>
    <p:sldId id="295" r:id="rId37"/>
    <p:sldId id="296" r:id="rId38"/>
    <p:sldId id="312" r:id="rId39"/>
    <p:sldId id="313" r:id="rId40"/>
    <p:sldId id="314" r:id="rId41"/>
    <p:sldId id="297" r:id="rId42"/>
    <p:sldId id="311" r:id="rId43"/>
    <p:sldId id="298" r:id="rId44"/>
    <p:sldId id="300" r:id="rId45"/>
    <p:sldId id="282" r:id="rId46"/>
    <p:sldId id="302" r:id="rId47"/>
    <p:sldId id="301" r:id="rId48"/>
    <p:sldId id="283" r:id="rId49"/>
    <p:sldId id="303" r:id="rId50"/>
    <p:sldId id="304" r:id="rId51"/>
    <p:sldId id="305" r:id="rId52"/>
    <p:sldId id="310" r:id="rId53"/>
    <p:sldId id="306" r:id="rId54"/>
    <p:sldId id="307" r:id="rId55"/>
    <p:sldId id="308" r:id="rId56"/>
    <p:sldId id="309" r:id="rId57"/>
    <p:sldId id="315" r:id="rId5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57" autoAdjust="0"/>
  </p:normalViewPr>
  <p:slideViewPr>
    <p:cSldViewPr>
      <p:cViewPr>
        <p:scale>
          <a:sx n="75" d="100"/>
          <a:sy n="75" d="100"/>
        </p:scale>
        <p:origin x="-22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ABF77D-098D-4CDB-8491-FD40E631EF1E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92A4D-1409-43DB-987E-ADAA15CBA721}" type="slidenum">
              <a:rPr lang="hu-HU"/>
              <a:pPr/>
              <a:t>2</a:t>
            </a:fld>
            <a:endParaRPr lang="hu-HU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hu-HU" altLang="en-US"/>
              <a:t>Mintacím szerkesztése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r>
              <a:rPr lang="hu-HU" altLang="en-US"/>
              <a:t>Alcím mintájának szerkesztése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algn="r">
              <a:defRPr/>
            </a:lvl1pPr>
          </a:lstStyle>
          <a:p>
            <a:fld id="{EFCFA377-0585-4716-94F3-41A735A16077}" type="slidenum">
              <a:rPr lang="hu-HU" altLang="en-US"/>
              <a:pPr/>
              <a:t>‹#›</a:t>
            </a:fld>
            <a:endParaRPr lang="hu-HU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AAA56-A71D-4115-BA67-315ADE1519AB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A3527-4B1D-41A7-9475-B79F4D7C4B0F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2133600" cy="333375"/>
          </a:xfrm>
        </p:spPr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19700" y="6589713"/>
            <a:ext cx="3097213" cy="268287"/>
          </a:xfrm>
        </p:spPr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3888" y="6597650"/>
            <a:ext cx="576262" cy="260350"/>
          </a:xfrm>
        </p:spPr>
        <p:txBody>
          <a:bodyPr/>
          <a:lstStyle>
            <a:lvl1pPr>
              <a:defRPr/>
            </a:lvl1pPr>
          </a:lstStyle>
          <a:p>
            <a:fld id="{7BF93B66-FBCA-43CF-A56C-2D55B19FAC5A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2133600" cy="333375"/>
          </a:xfrm>
        </p:spPr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19700" y="6589713"/>
            <a:ext cx="3097213" cy="268287"/>
          </a:xfrm>
        </p:spPr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43888" y="6597650"/>
            <a:ext cx="576262" cy="260350"/>
          </a:xfrm>
        </p:spPr>
        <p:txBody>
          <a:bodyPr/>
          <a:lstStyle>
            <a:lvl1pPr>
              <a:defRPr/>
            </a:lvl1pPr>
          </a:lstStyle>
          <a:p>
            <a:fld id="{D6624C56-1606-494B-8B51-B0D8E4F7904B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2133600" cy="333375"/>
          </a:xfrm>
        </p:spPr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19700" y="6589713"/>
            <a:ext cx="3097213" cy="268287"/>
          </a:xfrm>
        </p:spPr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43888" y="6597650"/>
            <a:ext cx="576262" cy="260350"/>
          </a:xfrm>
        </p:spPr>
        <p:txBody>
          <a:bodyPr/>
          <a:lstStyle>
            <a:lvl1pPr>
              <a:defRPr/>
            </a:lvl1pPr>
          </a:lstStyle>
          <a:p>
            <a:fld id="{DA16410C-EC70-43B9-8BD9-F0C278033F0D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2133600" cy="333375"/>
          </a:xfrm>
        </p:spPr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19700" y="6589713"/>
            <a:ext cx="3097213" cy="268287"/>
          </a:xfrm>
        </p:spPr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888" y="6597650"/>
            <a:ext cx="576262" cy="260350"/>
          </a:xfrm>
        </p:spPr>
        <p:txBody>
          <a:bodyPr/>
          <a:lstStyle>
            <a:lvl1pPr>
              <a:defRPr/>
            </a:lvl1pPr>
          </a:lstStyle>
          <a:p>
            <a:fld id="{40A45314-CB78-4551-A89A-A8B33F2E40E8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C0CD1-3FDD-4204-995D-CC9E312E27D6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B2495-507F-402D-AECF-1637F8BCAE77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C6FDC-8F8B-45EC-BF2A-7D595521371C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526FC-697B-444E-879E-500002B8DA1D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80DCF-A0A6-4116-BFA0-519455FFA009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E4559-0CFD-4F05-9960-54C98B6CF631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65DAC-4832-460D-BEC2-CAE7E63874C8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6B0EE-697C-44BF-A11B-AE1B8233E0F1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 smtClean="0"/>
              <a:t>Mintacím szerkesztése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 smtClean="0"/>
              <a:t>Mintaszöveg szerkesztése</a:t>
            </a:r>
          </a:p>
          <a:p>
            <a:pPr lvl="1"/>
            <a:r>
              <a:rPr lang="hu-HU" altLang="en-US" smtClean="0"/>
              <a:t>Második szint</a:t>
            </a:r>
          </a:p>
          <a:p>
            <a:pPr lvl="2"/>
            <a:r>
              <a:rPr lang="hu-HU" altLang="en-US" smtClean="0"/>
              <a:t>Harmadik szint</a:t>
            </a:r>
          </a:p>
          <a:p>
            <a:pPr lvl="3"/>
            <a:r>
              <a:rPr lang="hu-HU" altLang="en-US" smtClean="0"/>
              <a:t>Negyedik szint</a:t>
            </a:r>
          </a:p>
          <a:p>
            <a:pPr lvl="4"/>
            <a:r>
              <a:rPr lang="hu-HU" altLang="en-US" smtClean="0"/>
              <a:t>Ötödik szint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hu-HU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589713"/>
            <a:ext cx="30972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97650"/>
            <a:ext cx="5762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7C8D18E5-4061-4198-AE35-DA750B94FE14}" type="slidenum">
              <a:rPr lang="hu-HU" altLang="en-US"/>
              <a:pPr/>
              <a:t>‹#›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Knowledge-based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716338"/>
            <a:ext cx="6248400" cy="2362200"/>
          </a:xfrm>
        </p:spPr>
        <p:txBody>
          <a:bodyPr/>
          <a:lstStyle/>
          <a:p>
            <a:pPr algn="l"/>
            <a:r>
              <a:rPr lang="hu-HU" sz="2000"/>
              <a:t>Rozália Lakner</a:t>
            </a:r>
          </a:p>
          <a:p>
            <a:pPr algn="l"/>
            <a:r>
              <a:rPr lang="hu-HU" sz="2000"/>
              <a:t>University of Veszprém</a:t>
            </a:r>
          </a:p>
          <a:p>
            <a:pPr algn="l"/>
            <a:r>
              <a:rPr lang="hu-HU" sz="2000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DEBD-20D9-4FB9-BE81-330AB2EE88F7}" type="slidenum">
              <a:rPr lang="hu-HU" altLang="en-US"/>
              <a:pPr/>
              <a:t>10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349500"/>
            <a:ext cx="7543800" cy="1295400"/>
          </a:xfrm>
        </p:spPr>
        <p:txBody>
          <a:bodyPr/>
          <a:lstStyle/>
          <a:p>
            <a:pPr algn="ctr"/>
            <a:r>
              <a:rPr lang="hu-HU"/>
              <a:t>Expert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E3-7857-41EC-843B-974C9199FD0E}" type="slidenum">
              <a:rPr lang="hu-HU" altLang="en-US"/>
              <a:pPr/>
              <a:t>11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2238"/>
            <a:ext cx="7677150" cy="1295400"/>
          </a:xfrm>
        </p:spPr>
        <p:txBody>
          <a:bodyPr/>
          <a:lstStyle/>
          <a:p>
            <a:r>
              <a:rPr lang="hu-HU"/>
              <a:t>Structure and characteristics 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8569325" cy="4411662"/>
          </a:xfrm>
        </p:spPr>
        <p:txBody>
          <a:bodyPr/>
          <a:lstStyle/>
          <a:p>
            <a:r>
              <a:rPr lang="hu-HU"/>
              <a:t>expert systems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 </a:t>
            </a:r>
            <a:r>
              <a:rPr lang="hu-HU">
                <a:sym typeface="Symbol" pitchFamily="18" charset="2"/>
              </a:rPr>
              <a:t>knowledge-based systems</a:t>
            </a:r>
            <a:endParaRPr lang="en-US">
              <a:sym typeface="Symbol" pitchFamily="18" charset="2"/>
            </a:endParaRPr>
          </a:p>
          <a:p>
            <a:pPr lvl="1"/>
            <a:r>
              <a:rPr lang="hu-HU">
                <a:sym typeface="Symbol" pitchFamily="18" charset="2"/>
              </a:rPr>
              <a:t>employ expert’ knowledge</a:t>
            </a:r>
          </a:p>
          <a:p>
            <a:pPr lvl="1"/>
            <a:r>
              <a:rPr lang="hu-HU">
                <a:sym typeface="Symbol" pitchFamily="18" charset="2"/>
              </a:rPr>
              <a:t>applied in a narrow specific field</a:t>
            </a:r>
            <a:endParaRPr lang="en-US">
              <a:sym typeface="Symbol" pitchFamily="18" charset="2"/>
            </a:endParaRPr>
          </a:p>
          <a:p>
            <a:pPr lvl="1"/>
            <a:r>
              <a:rPr lang="hu-HU">
                <a:sym typeface="Symbol" pitchFamily="18" charset="2"/>
              </a:rPr>
              <a:t>solve difficult problems</a:t>
            </a:r>
            <a:r>
              <a:rPr lang="en-US">
                <a:sym typeface="Symbol" pitchFamily="18" charset="2"/>
              </a:rPr>
              <a:t> (</a:t>
            </a:r>
            <a:r>
              <a:rPr lang="hu-HU">
                <a:sym typeface="Symbol" pitchFamily="18" charset="2"/>
              </a:rPr>
              <a:t>must be demand on</a:t>
            </a:r>
            <a:r>
              <a:rPr lang="en-US">
                <a:sym typeface="Symbol" pitchFamily="18" charset="2"/>
              </a:rPr>
              <a:t> </a:t>
            </a:r>
            <a:r>
              <a:rPr lang="hu-HU">
                <a:sym typeface="Symbol" pitchFamily="18" charset="2"/>
              </a:rPr>
              <a:t>special knowledge</a:t>
            </a:r>
            <a:r>
              <a:rPr lang="en-US">
                <a:sym typeface="Symbol" pitchFamily="18" charset="2"/>
              </a:rPr>
              <a:t>)</a:t>
            </a:r>
          </a:p>
          <a:p>
            <a:pPr lvl="1"/>
            <a:r>
              <a:rPr lang="hu-HU">
                <a:sym typeface="Symbol" pitchFamily="18" charset="2"/>
              </a:rPr>
              <a:t>specialized human experts are needed</a:t>
            </a:r>
            <a:endParaRPr lang="en-US">
              <a:sym typeface="Symbol" pitchFamily="18" charset="2"/>
            </a:endParaRPr>
          </a:p>
          <a:p>
            <a:pPr lvl="1"/>
            <a:r>
              <a:rPr lang="hu-HU">
                <a:sym typeface="Symbol" pitchFamily="18" charset="2"/>
              </a:rPr>
              <a:t>experts must be agreed on the fundamental questions of professional field </a:t>
            </a:r>
          </a:p>
          <a:p>
            <a:pPr lvl="1"/>
            <a:r>
              <a:rPr lang="hu-HU">
                <a:sym typeface="Symbol" pitchFamily="18" charset="2"/>
              </a:rPr>
              <a:t>learning examples and</a:t>
            </a:r>
            <a:r>
              <a:rPr lang="en-US">
                <a:sym typeface="Symbol" pitchFamily="18" charset="2"/>
              </a:rPr>
              <a:t> </a:t>
            </a:r>
            <a:r>
              <a:rPr lang="hu-HU">
                <a:sym typeface="Symbol" pitchFamily="18" charset="2"/>
              </a:rPr>
              <a:t>raw data are needed</a:t>
            </a:r>
          </a:p>
          <a:p>
            <a:r>
              <a:rPr lang="hu-HU">
                <a:sym typeface="Symbol" pitchFamily="18" charset="2"/>
              </a:rPr>
              <a:t>expectations from an ES</a:t>
            </a:r>
            <a:r>
              <a:rPr lang="en-US">
                <a:sym typeface="Symbol" pitchFamily="18" charset="2"/>
              </a:rPr>
              <a:t> (</a:t>
            </a:r>
            <a:r>
              <a:rPr lang="hu-HU">
                <a:sym typeface="Symbol" pitchFamily="18" charset="2"/>
              </a:rPr>
              <a:t>like a human expert</a:t>
            </a:r>
            <a:r>
              <a:rPr lang="en-US">
                <a:sym typeface="Symbol" pitchFamily="18" charset="2"/>
              </a:rPr>
              <a:t>):</a:t>
            </a:r>
          </a:p>
          <a:p>
            <a:pPr lvl="1"/>
            <a:r>
              <a:rPr lang="hu-HU"/>
              <a:t>make intelligent decision: offer intelligent advice and explanations</a:t>
            </a:r>
            <a:endParaRPr lang="en-US"/>
          </a:p>
          <a:p>
            <a:pPr lvl="1"/>
            <a:r>
              <a:rPr lang="hu-HU"/>
              <a:t>question</a:t>
            </a:r>
            <a:r>
              <a:rPr lang="en-US"/>
              <a:t>/ </a:t>
            </a:r>
            <a:r>
              <a:rPr lang="hu-HU"/>
              <a:t>answer</a:t>
            </a:r>
            <a:r>
              <a:rPr lang="en-US"/>
              <a:t> (“</a:t>
            </a:r>
            <a:r>
              <a:rPr lang="hu-HU"/>
              <a:t>treated as an equal conversation partner</a:t>
            </a:r>
            <a:r>
              <a:rPr lang="en-US"/>
              <a:t>”)</a:t>
            </a:r>
          </a:p>
          <a:p>
            <a:pPr lvl="1"/>
            <a:r>
              <a:rPr lang="hu-HU"/>
              <a:t>explanation of questions</a:t>
            </a:r>
            <a:endParaRPr lang="en-US"/>
          </a:p>
          <a:p>
            <a:pPr lvl="1"/>
            <a:r>
              <a:rPr lang="hu-HU"/>
              <a:t>acceptable advice even in case of uncertain situation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E51-4E9A-4D07-81B5-749BB603936C}" type="slidenum">
              <a:rPr lang="hu-HU" altLang="en-US"/>
              <a:pPr/>
              <a:t>12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Structure and characteristics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00563" y="4221163"/>
            <a:ext cx="4643437" cy="2303462"/>
          </a:xfrm>
        </p:spPr>
        <p:txBody>
          <a:bodyPr/>
          <a:lstStyle/>
          <a:p>
            <a:r>
              <a:rPr lang="hu-HU" sz="1800"/>
              <a:t>AI programs</a:t>
            </a:r>
            <a:r>
              <a:rPr lang="en-US" sz="1800"/>
              <a:t>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hu-HU" sz="1800"/>
              <a:t>	</a:t>
            </a:r>
            <a:r>
              <a:rPr lang="en-US" sz="1600"/>
              <a:t>intelligen</a:t>
            </a:r>
            <a:r>
              <a:rPr lang="hu-HU" sz="1600"/>
              <a:t>t problem solving tools</a:t>
            </a:r>
            <a:endParaRPr lang="en-US" sz="1600"/>
          </a:p>
          <a:p>
            <a:r>
              <a:rPr lang="hu-HU" sz="1800"/>
              <a:t>KBSs</a:t>
            </a:r>
            <a:endParaRPr lang="en-US" sz="1800"/>
          </a:p>
          <a:p>
            <a:pPr lvl="1">
              <a:buFont typeface="Wingdings" pitchFamily="2" charset="2"/>
              <a:buNone/>
            </a:pPr>
            <a:r>
              <a:rPr lang="hu-HU" sz="1800"/>
              <a:t>	</a:t>
            </a:r>
            <a:r>
              <a:rPr lang="hu-HU" sz="1600"/>
              <a:t>AI programs with special program structure separated knowledge base</a:t>
            </a:r>
            <a:r>
              <a:rPr lang="hu-HU" sz="2400"/>
              <a:t> </a:t>
            </a:r>
            <a:endParaRPr lang="en-US" sz="2400"/>
          </a:p>
          <a:p>
            <a:r>
              <a:rPr lang="hu-HU" sz="1800"/>
              <a:t>ESs</a:t>
            </a:r>
            <a:endParaRPr lang="en-US" sz="1800"/>
          </a:p>
          <a:p>
            <a:pPr lvl="1">
              <a:buFont typeface="Wingdings" pitchFamily="2" charset="2"/>
              <a:buNone/>
            </a:pPr>
            <a:r>
              <a:rPr lang="hu-HU" sz="1800"/>
              <a:t>	</a:t>
            </a:r>
            <a:r>
              <a:rPr lang="hu-HU" sz="1600"/>
              <a:t>KBSs applied in a specific narrow field</a:t>
            </a:r>
            <a:endParaRPr lang="en-US" sz="160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50825" y="1773238"/>
          <a:ext cx="4752975" cy="3176587"/>
        </p:xfrm>
        <a:graphic>
          <a:graphicData uri="http://schemas.openxmlformats.org/presentationml/2006/ole">
            <p:oleObj spid="_x0000_s17412" name="Visio" r:id="rId3" imgW="3114288" imgH="2081409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C4E8-6D8B-4DFA-96C2-B796591D308C}" type="slidenum">
              <a:rPr lang="hu-HU" altLang="en-US"/>
              <a:pPr/>
              <a:t>13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Expert system shells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r>
              <a:rPr lang="hu-HU"/>
              <a:t>„empty” ESs, contain all the active elements of an ES</a:t>
            </a:r>
          </a:p>
          <a:p>
            <a:r>
              <a:rPr lang="hu-HU"/>
              <a:t>empty</a:t>
            </a:r>
            <a:r>
              <a:rPr lang="en-US"/>
              <a:t> </a:t>
            </a:r>
            <a:r>
              <a:rPr lang="hu-HU"/>
              <a:t>K</a:t>
            </a:r>
            <a:r>
              <a:rPr lang="en-US"/>
              <a:t>B, </a:t>
            </a:r>
            <a:r>
              <a:rPr lang="hu-HU"/>
              <a:t>powerful knowledge acquicition subsystem</a:t>
            </a:r>
            <a:endParaRPr lang="en-US"/>
          </a:p>
          <a:p>
            <a:r>
              <a:rPr lang="hu-HU"/>
              <a:t>contain services for construction and operation of ES independently of the field of interest </a:t>
            </a:r>
          </a:p>
          <a:p>
            <a:r>
              <a:rPr lang="hu-HU"/>
              <a:t>support the development of rapid prototype and the incremental construction</a:t>
            </a:r>
            <a:endParaRPr lang="en-US"/>
          </a:p>
          <a:p>
            <a:r>
              <a:rPr lang="hu-HU"/>
              <a:t>examples:</a:t>
            </a:r>
            <a:r>
              <a:rPr lang="en-US"/>
              <a:t> CLIPS, GoldWorks, G2, Level5</a:t>
            </a:r>
            <a:endParaRPr lang="hu-H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0BE-5343-41BD-8F8E-E62D7688E345}" type="slidenum">
              <a:rPr lang="hu-HU" altLang="en-US"/>
              <a:pPr/>
              <a:t>14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Expert system shells 2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ph sz="half" idx="1"/>
          </p:nvPr>
        </p:nvGraphicFramePr>
        <p:xfrm>
          <a:off x="468313" y="1916113"/>
          <a:ext cx="7920037" cy="3929062"/>
        </p:xfrm>
        <a:graphic>
          <a:graphicData uri="http://schemas.openxmlformats.org/presentationml/2006/ole">
            <p:oleObj spid="_x0000_s19466" name="Visio" r:id="rId3" imgW="5839878" imgH="2897972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C97D-55AE-484D-B1A3-BB4BA07A4E93}" type="slidenum">
              <a:rPr lang="hu-HU" altLang="en-US"/>
              <a:pPr/>
              <a:t>15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Advantages of KBSs and 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make up for shortage of experts, spread expert’ knowledge on available price </a:t>
            </a:r>
            <a:r>
              <a:rPr lang="en-US"/>
              <a:t>(TROPICAID)</a:t>
            </a:r>
          </a:p>
          <a:p>
            <a:r>
              <a:rPr lang="hu-HU"/>
              <a:t>field of interest’ changes are well-tracked </a:t>
            </a:r>
            <a:r>
              <a:rPr lang="en-US"/>
              <a:t>(R1) </a:t>
            </a:r>
          </a:p>
          <a:p>
            <a:r>
              <a:rPr lang="hu-HU"/>
              <a:t>increase</a:t>
            </a:r>
            <a:r>
              <a:rPr lang="en-US"/>
              <a:t> </a:t>
            </a:r>
            <a:r>
              <a:rPr lang="hu-HU"/>
              <a:t>expert’ ability and efficiency</a:t>
            </a:r>
            <a:endParaRPr lang="en-US"/>
          </a:p>
          <a:p>
            <a:r>
              <a:rPr lang="hu-HU"/>
              <a:t>preserve know-how</a:t>
            </a:r>
            <a:endParaRPr lang="en-US"/>
          </a:p>
          <a:p>
            <a:r>
              <a:rPr lang="hu-HU"/>
              <a:t>can be developed systems unrealizabled with tradicional technology </a:t>
            </a:r>
            <a:r>
              <a:rPr lang="en-US"/>
              <a:t>(Buck Rogers)</a:t>
            </a:r>
          </a:p>
          <a:p>
            <a:r>
              <a:rPr lang="hu-HU"/>
              <a:t>self-consistents in advising, </a:t>
            </a:r>
            <a:r>
              <a:rPr lang="en-US"/>
              <a:t> </a:t>
            </a:r>
            <a:r>
              <a:rPr lang="hu-HU"/>
              <a:t>equable in performance </a:t>
            </a:r>
          </a:p>
          <a:p>
            <a:r>
              <a:rPr lang="hu-HU"/>
              <a:t>are available permanently </a:t>
            </a:r>
          </a:p>
          <a:p>
            <a:r>
              <a:rPr lang="hu-HU"/>
              <a:t>able to work even with partial, non-complete data </a:t>
            </a:r>
          </a:p>
          <a:p>
            <a:r>
              <a:rPr lang="hu-HU"/>
              <a:t>able to give expanation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761-92BA-4BB7-B0B5-13AFFB235C01}" type="slidenum">
              <a:rPr lang="hu-HU" altLang="en-US"/>
              <a:pPr/>
              <a:t>16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22238"/>
            <a:ext cx="7921625" cy="1295400"/>
          </a:xfrm>
        </p:spPr>
        <p:txBody>
          <a:bodyPr/>
          <a:lstStyle/>
          <a:p>
            <a:r>
              <a:rPr lang="hu-HU"/>
              <a:t>Disadvantages of KBSs and ESs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their knowledge is from a narrow field, don’t know the limits </a:t>
            </a:r>
          </a:p>
          <a:p>
            <a:r>
              <a:rPr lang="hu-HU"/>
              <a:t>the answers are not always correct (advices have to be analysed</a:t>
            </a:r>
            <a:r>
              <a:rPr lang="en-US"/>
              <a:t>!)</a:t>
            </a:r>
          </a:p>
          <a:p>
            <a:r>
              <a:rPr lang="hu-HU"/>
              <a:t>don’t have common sence </a:t>
            </a:r>
            <a:r>
              <a:rPr lang="en-US"/>
              <a:t>(</a:t>
            </a:r>
            <a:r>
              <a:rPr lang="hu-HU"/>
              <a:t>greatest restriction) </a:t>
            </a:r>
            <a:r>
              <a:rPr lang="hu-HU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hu-HU"/>
              <a:t>all of the self-evident checking have to be defined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(</a:t>
            </a:r>
            <a:r>
              <a:rPr lang="hu-HU"/>
              <a:t>many exceptions </a:t>
            </a:r>
            <a:r>
              <a:rPr lang="en-US">
                <a:sym typeface="Symbol" pitchFamily="18" charset="2"/>
              </a:rPr>
              <a:t> </a:t>
            </a:r>
            <a:r>
              <a:rPr lang="hu-HU">
                <a:sym typeface="Symbol" pitchFamily="18" charset="2"/>
              </a:rPr>
              <a:t>increase the size of KB and the running time</a:t>
            </a:r>
            <a:r>
              <a:rPr lang="en-US">
                <a:sym typeface="Symbol" pitchFamily="18" charset="2"/>
              </a:rPr>
              <a:t>)</a:t>
            </a:r>
            <a:endParaRPr lang="hu-HU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2BF-061E-4B85-8E98-50D2148D54B7}" type="slidenum">
              <a:rPr lang="hu-HU" altLang="en-US"/>
              <a:pPr/>
              <a:t>17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276475"/>
            <a:ext cx="7543800" cy="1295400"/>
          </a:xfrm>
        </p:spPr>
        <p:txBody>
          <a:bodyPr/>
          <a:lstStyle/>
          <a:p>
            <a:pPr algn="ctr"/>
            <a:r>
              <a:rPr lang="hu-HU"/>
              <a:t>Base techniques of KBSs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1671-9AF5-4559-9492-3AD48A663FDA}" type="slidenum">
              <a:rPr lang="hu-HU" altLang="en-US"/>
              <a:pPr/>
              <a:t>18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Techniques of KBSs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/>
              <a:t>based on the knowledge-representation methods and reasoning strategies applied in the implementation</a:t>
            </a:r>
          </a:p>
          <a:p>
            <a:r>
              <a:rPr lang="hu-HU"/>
              <a:t>rule-based techniques</a:t>
            </a:r>
          </a:p>
          <a:p>
            <a:r>
              <a:rPr lang="hu-HU"/>
              <a:t>inductive techniques</a:t>
            </a:r>
          </a:p>
          <a:p>
            <a:r>
              <a:rPr lang="hu-HU"/>
              <a:t>hybrid techniques</a:t>
            </a:r>
          </a:p>
          <a:p>
            <a:r>
              <a:rPr lang="hu-HU"/>
              <a:t>symbol-manipulation techniques</a:t>
            </a:r>
          </a:p>
          <a:p>
            <a:r>
              <a:rPr lang="hu-HU"/>
              <a:t>case-based techniques</a:t>
            </a:r>
          </a:p>
          <a:p>
            <a:r>
              <a:rPr lang="hu-HU"/>
              <a:t>(qualitative techniques, model-based techniques, temporal reasoning techniques, neural networks)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142-1AFD-415C-9E20-CD348A658E6E}" type="slidenum">
              <a:rPr lang="hu-HU" altLang="en-US"/>
              <a:pPr/>
              <a:t>19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420938"/>
            <a:ext cx="7543800" cy="1295400"/>
          </a:xfrm>
        </p:spPr>
        <p:txBody>
          <a:bodyPr/>
          <a:lstStyle/>
          <a:p>
            <a:pPr algn="ctr"/>
            <a:r>
              <a:rPr lang="hu-HU"/>
              <a:t>Rule-based techniques</a:t>
            </a:r>
            <a:br>
              <a:rPr lang="hu-HU"/>
            </a:br>
            <a:r>
              <a:rPr lang="hu-HU"/>
              <a:t>(a short review)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879D-23E4-4795-A20A-DC46044F19F1}" type="slidenum">
              <a:rPr lang="hu-HU" altLang="en-US"/>
              <a:pPr/>
              <a:t>2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r>
              <a:rPr lang="hu-HU"/>
              <a:t>Knowledge-based systems, expert systems</a:t>
            </a:r>
          </a:p>
          <a:p>
            <a:pPr lvl="1"/>
            <a:r>
              <a:rPr lang="hu-HU"/>
              <a:t>structure, characteristics</a:t>
            </a:r>
          </a:p>
          <a:p>
            <a:pPr lvl="1"/>
            <a:r>
              <a:rPr lang="hu-HU"/>
              <a:t>main components</a:t>
            </a:r>
          </a:p>
          <a:p>
            <a:pPr lvl="1"/>
            <a:r>
              <a:rPr lang="hu-HU"/>
              <a:t>advantages, disadvantages</a:t>
            </a:r>
          </a:p>
          <a:p>
            <a:r>
              <a:rPr lang="hu-HU"/>
              <a:t>Base techniques of knowledge-based systems</a:t>
            </a:r>
          </a:p>
          <a:p>
            <a:pPr lvl="1"/>
            <a:r>
              <a:rPr lang="hu-HU"/>
              <a:t>rule-based techniques</a:t>
            </a:r>
          </a:p>
          <a:p>
            <a:pPr lvl="1"/>
            <a:r>
              <a:rPr lang="hu-HU"/>
              <a:t>inductive techniques</a:t>
            </a:r>
          </a:p>
          <a:p>
            <a:pPr lvl="1"/>
            <a:r>
              <a:rPr lang="hu-HU"/>
              <a:t>hybrid techniques</a:t>
            </a:r>
          </a:p>
          <a:p>
            <a:pPr lvl="1"/>
            <a:r>
              <a:rPr lang="hu-HU"/>
              <a:t>symbol-manipulation techniques</a:t>
            </a:r>
          </a:p>
          <a:p>
            <a:pPr lvl="1"/>
            <a:r>
              <a:rPr lang="hu-HU"/>
              <a:t>case-based techniques</a:t>
            </a:r>
          </a:p>
          <a:p>
            <a:pPr lvl="1"/>
            <a:r>
              <a:rPr lang="hu-HU"/>
              <a:t>(qualitative techniques, model-based techniques, temporal reasoning techniques, neural networks)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9294-BBFD-4596-B848-9A53642A9ABE}" type="slidenum">
              <a:rPr lang="hu-HU" altLang="en-US"/>
              <a:pPr/>
              <a:t>20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Reasoning with rules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r>
              <a:rPr lang="hu-HU"/>
              <a:t>knowledge-representation form: rule</a:t>
            </a:r>
          </a:p>
          <a:p>
            <a:pPr lvl="1"/>
            <a:r>
              <a:rPr lang="hu-HU"/>
              <a:t>rule-base can be according to the structure of KB</a:t>
            </a:r>
          </a:p>
          <a:p>
            <a:pPr lvl="2"/>
            <a:r>
              <a:rPr lang="hu-HU"/>
              <a:t>simple/unstructured</a:t>
            </a:r>
          </a:p>
          <a:p>
            <a:pPr lvl="2"/>
            <a:r>
              <a:rPr lang="hu-HU"/>
              <a:t>structured (contexts)</a:t>
            </a:r>
          </a:p>
          <a:p>
            <a:r>
              <a:rPr lang="hu-HU"/>
              <a:t>reasoning strategies:</a:t>
            </a:r>
          </a:p>
          <a:p>
            <a:pPr lvl="1"/>
            <a:r>
              <a:rPr lang="hu-HU"/>
              <a:t>according to the control direction</a:t>
            </a:r>
            <a:endParaRPr lang="hu-HU" sz="2600"/>
          </a:p>
          <a:p>
            <a:pPr lvl="2"/>
            <a:r>
              <a:rPr lang="hu-HU"/>
              <a:t>data-driven/forward chaining</a:t>
            </a:r>
          </a:p>
          <a:p>
            <a:pPr lvl="2"/>
            <a:r>
              <a:rPr lang="hu-HU"/>
              <a:t>goal-driven/backward chaining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C05-4030-4722-9D9A-7FB02FFC9A9A}" type="slidenum">
              <a:rPr lang="hu-HU" altLang="en-US"/>
              <a:pPr/>
              <a:t>21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Reasoning with rules 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r>
              <a:rPr lang="hu-HU"/>
              <a:t>aim: proving a goal statement or achieving a goal state</a:t>
            </a:r>
            <a:endParaRPr lang="hu-HU">
              <a:sym typeface="Symbol" pitchFamily="18" charset="2"/>
            </a:endParaRPr>
          </a:p>
          <a:p>
            <a:r>
              <a:rPr lang="hu-HU">
                <a:sym typeface="Symbol" pitchFamily="18" charset="2"/>
              </a:rPr>
              <a:t>the reasoning algorithm:</a:t>
            </a:r>
          </a:p>
          <a:p>
            <a:pPr lvl="1"/>
            <a:r>
              <a:rPr lang="hu-HU"/>
              <a:t>pattern matching</a:t>
            </a:r>
          </a:p>
          <a:p>
            <a:pPr lvl="2"/>
            <a:r>
              <a:rPr lang="hu-HU"/>
              <a:t>finding applicable rules (watching condition/conclusion part of rules)</a:t>
            </a:r>
          </a:p>
          <a:p>
            <a:pPr lvl="2"/>
            <a:r>
              <a:rPr lang="hu-HU"/>
              <a:t>fireable rules </a:t>
            </a:r>
            <a:r>
              <a:rPr lang="hu-HU">
                <a:sym typeface="Symbol" pitchFamily="18" charset="2"/>
              </a:rPr>
              <a:t> conflict set (match condition/conclusion part of rules)</a:t>
            </a:r>
          </a:p>
          <a:p>
            <a:pPr lvl="1"/>
            <a:r>
              <a:rPr lang="hu-HU"/>
              <a:t>conflict resolution </a:t>
            </a:r>
          </a:p>
          <a:p>
            <a:pPr lvl="2"/>
            <a:r>
              <a:rPr lang="hu-HU"/>
              <a:t>selecting the most appropriate rule from conflict set</a:t>
            </a:r>
          </a:p>
          <a:p>
            <a:pPr lvl="2"/>
            <a:r>
              <a:rPr lang="hu-HU"/>
              <a:t>conflict resolution strategies</a:t>
            </a:r>
          </a:p>
          <a:p>
            <a:pPr lvl="1"/>
            <a:r>
              <a:rPr lang="hu-HU"/>
              <a:t>firing </a:t>
            </a:r>
          </a:p>
          <a:p>
            <a:pPr lvl="2"/>
            <a:r>
              <a:rPr lang="hu-HU"/>
              <a:t>executing the selected rule </a:t>
            </a:r>
            <a:r>
              <a:rPr lang="hu-HU">
                <a:sym typeface="Symbol" pitchFamily="18" charset="2"/>
              </a:rPr>
              <a:t> new knowledge (new facts or new subgoals to be proved)</a:t>
            </a:r>
          </a:p>
          <a:p>
            <a:pPr lvl="1"/>
            <a:r>
              <a:rPr lang="hu-HU"/>
              <a:t>watching termination conditions</a:t>
            </a:r>
          </a:p>
          <a:p>
            <a:pPr lvl="1"/>
            <a:r>
              <a:rPr lang="hu-HU"/>
              <a:t>restart of the cycle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95F4-C7EB-4EA5-BAF7-3252C38ACC34}" type="slidenum">
              <a:rPr lang="hu-HU" altLang="en-US"/>
              <a:pPr/>
              <a:t>22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349500"/>
            <a:ext cx="7543800" cy="1295400"/>
          </a:xfrm>
        </p:spPr>
        <p:txBody>
          <a:bodyPr/>
          <a:lstStyle/>
          <a:p>
            <a:pPr algn="ctr"/>
            <a:r>
              <a:rPr lang="hu-HU"/>
              <a:t>Inductive techniques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4879-382F-4F2B-814D-3A77984187E9}" type="slidenum">
              <a:rPr lang="hu-HU" altLang="en-US"/>
              <a:pPr/>
              <a:t>23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Inductive reasoning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hu-HU"/>
              <a:t>a type of machine learning technics</a:t>
            </a:r>
          </a:p>
          <a:p>
            <a:r>
              <a:rPr lang="hu-HU"/>
              <a:t>inferring from individual cases to general information</a:t>
            </a:r>
          </a:p>
          <a:p>
            <a:pPr lvl="1"/>
            <a:r>
              <a:rPr lang="hu-HU"/>
              <a:t>given a collection of training examples </a:t>
            </a:r>
            <a:r>
              <a:rPr lang="hu-HU" i="1"/>
              <a:t>(x, f(x))</a:t>
            </a:r>
          </a:p>
          <a:p>
            <a:pPr lvl="1"/>
            <a:r>
              <a:rPr lang="hu-HU"/>
              <a:t>return a function </a:t>
            </a:r>
            <a:r>
              <a:rPr lang="hu-HU" i="1"/>
              <a:t>h</a:t>
            </a:r>
            <a:r>
              <a:rPr lang="hu-HU"/>
              <a:t> that approximates </a:t>
            </a:r>
            <a:r>
              <a:rPr lang="hu-HU" i="1"/>
              <a:t>f</a:t>
            </a:r>
          </a:p>
          <a:p>
            <a:pPr lvl="1"/>
            <a:r>
              <a:rPr lang="hu-HU" i="1"/>
              <a:t>h</a:t>
            </a:r>
            <a:r>
              <a:rPr lang="hu-HU"/>
              <a:t> is called hypothese</a:t>
            </a:r>
          </a:p>
          <a:p>
            <a:pPr lvl="1">
              <a:buFont typeface="Wingdings" pitchFamily="2" charset="2"/>
              <a:buNone/>
            </a:pPr>
            <a:endParaRPr lang="hu-HU" sz="2600" i="1"/>
          </a:p>
          <a:p>
            <a:endParaRPr lang="hu-HU" sz="2200"/>
          </a:p>
          <a:p>
            <a:endParaRPr lang="hu-HU" sz="2200"/>
          </a:p>
          <a:p>
            <a:endParaRPr lang="hu-HU" sz="2200"/>
          </a:p>
          <a:p>
            <a:r>
              <a:rPr lang="hu-HU"/>
              <a:t>aim: finding the hypothese fits well on the training examples</a:t>
            </a:r>
          </a:p>
          <a:p>
            <a:r>
              <a:rPr lang="hu-HU" i="1"/>
              <a:t>h</a:t>
            </a:r>
            <a:r>
              <a:rPr lang="hu-HU"/>
              <a:t> is used for prediction the values of the unseen examples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87450" y="3933825"/>
          <a:ext cx="6121400" cy="1284288"/>
        </p:xfrm>
        <a:graphic>
          <a:graphicData uri="http://schemas.openxmlformats.org/presentationml/2006/ole">
            <p:oleObj spid="_x0000_s28676" name="Visio" r:id="rId3" imgW="6040730" imgH="1268088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8734-A106-425D-9C73-854736C6194B}" type="slidenum">
              <a:rPr lang="hu-HU" altLang="en-US"/>
              <a:pPr/>
              <a:t>24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Decision tree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47050" cy="4411662"/>
          </a:xfrm>
        </p:spPr>
        <p:txBody>
          <a:bodyPr/>
          <a:lstStyle/>
          <a:p>
            <a:r>
              <a:rPr lang="hu-HU"/>
              <a:t>one of the most known methods of inductive learning: learning decision trees</a:t>
            </a:r>
          </a:p>
          <a:p>
            <a:r>
              <a:rPr lang="hu-HU"/>
              <a:t>decision tree: simple representation for classifying examples</a:t>
            </a:r>
          </a:p>
          <a:p>
            <a:r>
              <a:rPr lang="hu-HU"/>
              <a:t>elements of the decision tree:</a:t>
            </a:r>
          </a:p>
          <a:p>
            <a:pPr lvl="1"/>
            <a:r>
              <a:rPr lang="hu-HU"/>
              <a:t>nonleaf (internal) nodes are labelled with attributes (</a:t>
            </a:r>
            <a:r>
              <a:rPr lang="hu-HU" i="1"/>
              <a:t>A</a:t>
            </a:r>
            <a:r>
              <a:rPr lang="hu-HU"/>
              <a:t>)</a:t>
            </a:r>
            <a:endParaRPr lang="hu-HU" i="1"/>
          </a:p>
          <a:p>
            <a:pPr lvl="1"/>
            <a:r>
              <a:rPr lang="hu-HU"/>
              <a:t>arcs out of a node are labelled with possible attribute values of </a:t>
            </a:r>
            <a:r>
              <a:rPr lang="hu-HU" i="1"/>
              <a:t>A</a:t>
            </a:r>
          </a:p>
          <a:p>
            <a:pPr lvl="1"/>
            <a:r>
              <a:rPr lang="hu-HU"/>
              <a:t>leaf nodes are labelled with classifications (Boolean values –yes/no - in the simplest case)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09C6-066F-4F25-981B-9D1E1C5A206E}" type="slidenum">
              <a:rPr lang="hu-HU" altLang="en-US"/>
              <a:pPr/>
              <a:t>25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Decision tree 2</a:t>
            </a:r>
          </a:p>
        </p:txBody>
      </p:sp>
      <p:grpSp>
        <p:nvGrpSpPr>
          <p:cNvPr id="53297" name="Group 49"/>
          <p:cNvGrpSpPr>
            <a:grpSpLocks/>
          </p:cNvGrpSpPr>
          <p:nvPr/>
        </p:nvGrpSpPr>
        <p:grpSpPr bwMode="auto">
          <a:xfrm>
            <a:off x="611188" y="1989138"/>
            <a:ext cx="3816350" cy="1325562"/>
            <a:chOff x="567" y="1298"/>
            <a:chExt cx="2404" cy="835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336" y="1933"/>
              <a:ext cx="6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no</a:t>
              </a:r>
              <a:endParaRPr lang="hu-HU" sz="1400"/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2336" y="1888"/>
              <a:ext cx="54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endParaRPr lang="en-US" sz="1400"/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1927" y="1933"/>
              <a:ext cx="40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blue</a:t>
              </a:r>
              <a:endParaRPr lang="hu-HU" sz="1400"/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1519" y="1933"/>
              <a:ext cx="409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diesel</a:t>
              </a:r>
              <a:endParaRPr lang="hu-HU" sz="1400"/>
            </a:p>
          </p:txBody>
        </p:sp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1247" y="1933"/>
              <a:ext cx="27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3-6</a:t>
              </a:r>
              <a:endParaRPr lang="hu-HU" sz="1400"/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703" y="1933"/>
              <a:ext cx="52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Japan</a:t>
              </a:r>
              <a:endParaRPr lang="hu-HU" sz="1400"/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567" y="1933"/>
              <a:ext cx="15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3.</a:t>
              </a:r>
              <a:endParaRPr lang="hu-HU" sz="1400"/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2336" y="1752"/>
              <a:ext cx="589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yes</a:t>
              </a:r>
              <a:endParaRPr lang="hu-HU" sz="1400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1928" y="1770"/>
              <a:ext cx="40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red</a:t>
              </a:r>
              <a:endParaRPr lang="hu-HU" sz="1400"/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1519" y="1770"/>
              <a:ext cx="409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diesel</a:t>
              </a:r>
              <a:endParaRPr lang="hu-HU" sz="1400"/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1247" y="1770"/>
              <a:ext cx="27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6-10</a:t>
              </a:r>
              <a:endParaRPr lang="hu-HU" sz="1400"/>
            </a:p>
          </p:txBody>
        </p:sp>
        <p:sp>
          <p:nvSpPr>
            <p:cNvPr id="53265" name="Rectangle 17"/>
            <p:cNvSpPr>
              <a:spLocks noChangeArrowheads="1"/>
            </p:cNvSpPr>
            <p:nvPr/>
          </p:nvSpPr>
          <p:spPr bwMode="auto">
            <a:xfrm>
              <a:off x="703" y="1752"/>
              <a:ext cx="52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Japan</a:t>
              </a:r>
              <a:endParaRPr lang="hu-HU" sz="1400"/>
            </a:p>
          </p:txBody>
        </p:sp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567" y="1770"/>
              <a:ext cx="15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2.</a:t>
              </a:r>
              <a:endParaRPr lang="hu-HU" sz="1400"/>
            </a:p>
          </p:txBody>
        </p:sp>
        <p:sp>
          <p:nvSpPr>
            <p:cNvPr id="53267" name="Rectangle 19"/>
            <p:cNvSpPr>
              <a:spLocks noChangeArrowheads="1"/>
            </p:cNvSpPr>
            <p:nvPr/>
          </p:nvSpPr>
          <p:spPr bwMode="auto">
            <a:xfrm>
              <a:off x="2336" y="1570"/>
              <a:ext cx="6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yes</a:t>
              </a:r>
              <a:endParaRPr lang="hu-HU" sz="1400"/>
            </a:p>
          </p:txBody>
        </p:sp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2336" y="1570"/>
              <a:ext cx="54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endParaRPr lang="en-US" sz="1400"/>
            </a:p>
          </p:txBody>
        </p:sp>
        <p:sp>
          <p:nvSpPr>
            <p:cNvPr id="53269" name="Rectangle 21"/>
            <p:cNvSpPr>
              <a:spLocks noChangeArrowheads="1"/>
            </p:cNvSpPr>
            <p:nvPr/>
          </p:nvSpPr>
          <p:spPr bwMode="auto">
            <a:xfrm>
              <a:off x="1928" y="1570"/>
              <a:ext cx="40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white</a:t>
              </a:r>
              <a:endParaRPr lang="hu-HU" sz="1400"/>
            </a:p>
          </p:txBody>
        </p:sp>
        <p:sp>
          <p:nvSpPr>
            <p:cNvPr id="53270" name="Rectangle 22"/>
            <p:cNvSpPr>
              <a:spLocks noChangeArrowheads="1"/>
            </p:cNvSpPr>
            <p:nvPr/>
          </p:nvSpPr>
          <p:spPr bwMode="auto">
            <a:xfrm>
              <a:off x="1519" y="1570"/>
              <a:ext cx="409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diesel</a:t>
              </a:r>
              <a:endParaRPr lang="hu-HU" sz="1400"/>
            </a:p>
          </p:txBody>
        </p:sp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1247" y="1570"/>
              <a:ext cx="27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3-6</a:t>
              </a:r>
              <a:endParaRPr lang="hu-HU" sz="1400"/>
            </a:p>
          </p:txBody>
        </p:sp>
        <p:sp>
          <p:nvSpPr>
            <p:cNvPr id="53272" name="Rectangle 24"/>
            <p:cNvSpPr>
              <a:spLocks noChangeArrowheads="1"/>
            </p:cNvSpPr>
            <p:nvPr/>
          </p:nvSpPr>
          <p:spPr bwMode="auto">
            <a:xfrm>
              <a:off x="703" y="1570"/>
              <a:ext cx="52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Germany</a:t>
              </a:r>
              <a:endParaRPr lang="hu-HU" sz="1400"/>
            </a:p>
          </p:txBody>
        </p:sp>
        <p:sp>
          <p:nvSpPr>
            <p:cNvPr id="53273" name="Rectangle 25"/>
            <p:cNvSpPr>
              <a:spLocks noChangeArrowheads="1"/>
            </p:cNvSpPr>
            <p:nvPr/>
          </p:nvSpPr>
          <p:spPr bwMode="auto">
            <a:xfrm>
              <a:off x="567" y="1570"/>
              <a:ext cx="15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1.</a:t>
              </a:r>
              <a:endParaRPr lang="hu-HU" sz="1400"/>
            </a:p>
          </p:txBody>
        </p:sp>
        <p:sp>
          <p:nvSpPr>
            <p:cNvPr id="53274" name="Rectangle 26"/>
            <p:cNvSpPr>
              <a:spLocks noChangeArrowheads="1"/>
            </p:cNvSpPr>
            <p:nvPr/>
          </p:nvSpPr>
          <p:spPr bwMode="auto">
            <a:xfrm>
              <a:off x="2336" y="1298"/>
              <a:ext cx="63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Easy to sell</a:t>
              </a:r>
              <a:endParaRPr lang="hu-HU" sz="1400"/>
            </a:p>
          </p:txBody>
        </p:sp>
        <p:sp>
          <p:nvSpPr>
            <p:cNvPr id="53276" name="Rectangle 28"/>
            <p:cNvSpPr>
              <a:spLocks noChangeArrowheads="1"/>
            </p:cNvSpPr>
            <p:nvPr/>
          </p:nvSpPr>
          <p:spPr bwMode="auto">
            <a:xfrm>
              <a:off x="1928" y="1298"/>
              <a:ext cx="40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Colour</a:t>
              </a:r>
              <a:endParaRPr lang="hu-HU" sz="1400"/>
            </a:p>
          </p:txBody>
        </p:sp>
        <p:sp>
          <p:nvSpPr>
            <p:cNvPr id="53277" name="Rectangle 29"/>
            <p:cNvSpPr>
              <a:spLocks noChangeArrowheads="1"/>
            </p:cNvSpPr>
            <p:nvPr/>
          </p:nvSpPr>
          <p:spPr bwMode="auto">
            <a:xfrm>
              <a:off x="1519" y="1298"/>
              <a:ext cx="409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Engine</a:t>
              </a:r>
              <a:endParaRPr lang="hu-HU" sz="1400"/>
            </a:p>
          </p:txBody>
        </p:sp>
        <p:sp>
          <p:nvSpPr>
            <p:cNvPr id="53278" name="Rectangle 30"/>
            <p:cNvSpPr>
              <a:spLocks noChangeArrowheads="1"/>
            </p:cNvSpPr>
            <p:nvPr/>
          </p:nvSpPr>
          <p:spPr bwMode="auto">
            <a:xfrm>
              <a:off x="1247" y="1298"/>
              <a:ext cx="27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Age</a:t>
              </a:r>
              <a:endParaRPr lang="hu-HU" sz="1400"/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725" y="1298"/>
              <a:ext cx="52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marL="342900" indent="-342900"/>
              <a:r>
                <a:rPr lang="hu-HU" sz="1400" b="1">
                  <a:latin typeface="Times New Roman" pitchFamily="18" charset="0"/>
                  <a:cs typeface="Times New Roman" pitchFamily="18" charset="0"/>
                </a:rPr>
                <a:t>Country</a:t>
              </a:r>
              <a:endParaRPr lang="hu-HU" sz="1400"/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567" y="1298"/>
              <a:ext cx="1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53281" name="Line 33"/>
            <p:cNvSpPr>
              <a:spLocks noChangeShapeType="1"/>
            </p:cNvSpPr>
            <p:nvPr/>
          </p:nvSpPr>
          <p:spPr bwMode="auto">
            <a:xfrm>
              <a:off x="567" y="1298"/>
              <a:ext cx="2404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Line 34"/>
            <p:cNvSpPr>
              <a:spLocks noChangeShapeType="1"/>
            </p:cNvSpPr>
            <p:nvPr/>
          </p:nvSpPr>
          <p:spPr bwMode="auto">
            <a:xfrm flipV="1">
              <a:off x="567" y="2115"/>
              <a:ext cx="2404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>
              <a:off x="567" y="1298"/>
              <a:ext cx="0" cy="81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>
              <a:off x="2971" y="1298"/>
              <a:ext cx="0" cy="81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Line 37"/>
            <p:cNvSpPr>
              <a:spLocks noChangeShapeType="1"/>
            </p:cNvSpPr>
            <p:nvPr/>
          </p:nvSpPr>
          <p:spPr bwMode="auto">
            <a:xfrm>
              <a:off x="567" y="1570"/>
              <a:ext cx="2404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38"/>
            <p:cNvSpPr>
              <a:spLocks noChangeShapeType="1"/>
            </p:cNvSpPr>
            <p:nvPr/>
          </p:nvSpPr>
          <p:spPr bwMode="auto">
            <a:xfrm flipH="1">
              <a:off x="703" y="1298"/>
              <a:ext cx="0" cy="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Line 39"/>
            <p:cNvSpPr>
              <a:spLocks noChangeShapeType="1"/>
            </p:cNvSpPr>
            <p:nvPr/>
          </p:nvSpPr>
          <p:spPr bwMode="auto">
            <a:xfrm>
              <a:off x="1247" y="1298"/>
              <a:ext cx="0" cy="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Line 40"/>
            <p:cNvSpPr>
              <a:spLocks noChangeShapeType="1"/>
            </p:cNvSpPr>
            <p:nvPr/>
          </p:nvSpPr>
          <p:spPr bwMode="auto">
            <a:xfrm>
              <a:off x="1519" y="1298"/>
              <a:ext cx="0" cy="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Line 41"/>
            <p:cNvSpPr>
              <a:spLocks noChangeShapeType="1"/>
            </p:cNvSpPr>
            <p:nvPr/>
          </p:nvSpPr>
          <p:spPr bwMode="auto">
            <a:xfrm flipH="1">
              <a:off x="1927" y="1298"/>
              <a:ext cx="1" cy="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Line 42"/>
            <p:cNvSpPr>
              <a:spLocks noChangeShapeType="1"/>
            </p:cNvSpPr>
            <p:nvPr/>
          </p:nvSpPr>
          <p:spPr bwMode="auto">
            <a:xfrm>
              <a:off x="2336" y="1298"/>
              <a:ext cx="0" cy="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>
              <a:off x="567" y="1752"/>
              <a:ext cx="240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Line 45"/>
            <p:cNvSpPr>
              <a:spLocks noChangeShapeType="1"/>
            </p:cNvSpPr>
            <p:nvPr/>
          </p:nvSpPr>
          <p:spPr bwMode="auto">
            <a:xfrm>
              <a:off x="567" y="1933"/>
              <a:ext cx="240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96" name="Rectangle 48"/>
          <p:cNvSpPr>
            <a:spLocks noChangeArrowheads="1"/>
          </p:cNvSpPr>
          <p:nvPr/>
        </p:nvSpPr>
        <p:spPr bwMode="auto">
          <a:xfrm>
            <a:off x="4859338" y="2133600"/>
            <a:ext cx="410368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1600"/>
              <a:t>We want to classify new examples on property </a:t>
            </a:r>
            <a:r>
              <a:rPr lang="hu-HU" sz="1600" i="1"/>
              <a:t>Easy to sell </a:t>
            </a:r>
            <a:r>
              <a:rPr lang="hu-HU" sz="1600"/>
              <a:t>based on the examples’ </a:t>
            </a:r>
            <a:r>
              <a:rPr lang="hu-HU" sz="1600" i="1"/>
              <a:t>Country</a:t>
            </a:r>
            <a:r>
              <a:rPr lang="hu-HU" sz="1600"/>
              <a:t>, </a:t>
            </a:r>
            <a:r>
              <a:rPr lang="hu-HU" sz="1600" i="1"/>
              <a:t>Age</a:t>
            </a:r>
            <a:r>
              <a:rPr lang="hu-HU" sz="1600"/>
              <a:t>, </a:t>
            </a:r>
            <a:r>
              <a:rPr lang="hu-HU" sz="1600" i="1"/>
              <a:t>Engine</a:t>
            </a:r>
            <a:r>
              <a:rPr lang="hu-HU" sz="1600"/>
              <a:t> and </a:t>
            </a:r>
            <a:r>
              <a:rPr lang="hu-HU" sz="1600" i="1"/>
              <a:t>Colour</a:t>
            </a:r>
            <a:r>
              <a:rPr lang="hu-HU" sz="1600"/>
              <a:t>.</a:t>
            </a:r>
          </a:p>
        </p:txBody>
      </p:sp>
      <p:graphicFrame>
        <p:nvGraphicFramePr>
          <p:cNvPr id="53298" name="Object 50"/>
          <p:cNvGraphicFramePr>
            <a:graphicFrameLocks noChangeAspect="1"/>
          </p:cNvGraphicFramePr>
          <p:nvPr>
            <p:ph sz="half" idx="2"/>
          </p:nvPr>
        </p:nvGraphicFramePr>
        <p:xfrm>
          <a:off x="2268538" y="3716338"/>
          <a:ext cx="4895850" cy="2465387"/>
        </p:xfrm>
        <a:graphic>
          <a:graphicData uri="http://schemas.openxmlformats.org/presentationml/2006/ole">
            <p:oleObj spid="_x0000_s53298" name="Visio" r:id="rId3" imgW="5075123" imgH="2555275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E92D-18CB-40D3-A68A-E62D4FBBE02C}" type="slidenum">
              <a:rPr lang="hu-HU" altLang="en-US"/>
              <a:pPr/>
              <a:t>26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Decision tree 3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marL="419100" indent="-419100"/>
            <a:r>
              <a:rPr lang="hu-HU"/>
              <a:t>a decision tree under construction </a:t>
            </a:r>
            <a:r>
              <a:rPr lang="hu-HU">
                <a:sym typeface="Symbol" pitchFamily="18" charset="2"/>
              </a:rPr>
              <a:t>contains</a:t>
            </a:r>
            <a:r>
              <a:rPr lang="hu-HU"/>
              <a:t>:</a:t>
            </a:r>
          </a:p>
          <a:p>
            <a:pPr marL="725488" lvl="1" indent="-381000"/>
            <a:r>
              <a:rPr lang="hu-HU"/>
              <a:t>nodes labelled with attributes</a:t>
            </a:r>
          </a:p>
          <a:p>
            <a:pPr marL="725488" lvl="1" indent="-381000"/>
            <a:r>
              <a:rPr lang="hu-HU"/>
              <a:t>nodes labelled with classifications (yes/no values)</a:t>
            </a:r>
          </a:p>
          <a:p>
            <a:pPr marL="725488" lvl="1" indent="-381000"/>
            <a:r>
              <a:rPr lang="hu-HU"/>
              <a:t>unlabelled nodes</a:t>
            </a:r>
          </a:p>
          <a:p>
            <a:pPr marL="725488" lvl="1" indent="-381000"/>
            <a:r>
              <a:rPr lang="hu-HU"/>
              <a:t>arcs labelled with attribute values outlet only form nodes labelled with attributes</a:t>
            </a:r>
          </a:p>
          <a:p>
            <a:pPr marL="419100" indent="-419100"/>
            <a:r>
              <a:rPr lang="hu-HU"/>
              <a:t>every unlabelled nodes possess:</a:t>
            </a:r>
          </a:p>
          <a:p>
            <a:pPr marL="725488" lvl="1" indent="-381000"/>
            <a:r>
              <a:rPr lang="hu-HU"/>
              <a:t>a subset of training examples</a:t>
            </a:r>
          </a:p>
          <a:p>
            <a:pPr marL="725488" lvl="1" indent="-381000"/>
            <a:r>
              <a:rPr lang="hu-HU"/>
              <a:t>eligible attributes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43A6-EAC3-47B6-80AC-83B800B67241}" type="slidenum">
              <a:rPr lang="hu-HU" altLang="en-US"/>
              <a:pPr/>
              <a:t>27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Decision tree 4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marL="419100" indent="-419100"/>
            <a:r>
              <a:rPr lang="hu-HU"/>
              <a:t>some questions about decision tree:</a:t>
            </a:r>
          </a:p>
          <a:p>
            <a:pPr marL="725488" lvl="1" indent="-381000"/>
            <a:r>
              <a:rPr lang="hu-HU"/>
              <a:t>Given some data (set of training examples and attributes), which decision tree should be generated? </a:t>
            </a:r>
          </a:p>
          <a:p>
            <a:pPr marL="725488" lvl="1" indent="-381000"/>
            <a:r>
              <a:rPr lang="hu-HU"/>
              <a:t>A decision tree can represent any discrete function of the inputs. Which trees are the best predictors of unseen data?</a:t>
            </a:r>
          </a:p>
          <a:p>
            <a:pPr marL="725488" lvl="1" indent="-381000"/>
            <a:r>
              <a:rPr lang="hu-HU"/>
              <a:t>You need a bias (preference for one hypothesis over another). Example, prefer the smallest tree.</a:t>
            </a:r>
          </a:p>
          <a:p>
            <a:pPr marL="1055688" lvl="2" indent="-361950"/>
            <a:r>
              <a:rPr lang="hu-HU"/>
              <a:t>Least depth? </a:t>
            </a:r>
          </a:p>
          <a:p>
            <a:pPr marL="1055688" lvl="2" indent="-361950"/>
            <a:r>
              <a:rPr lang="hu-HU"/>
              <a:t>Fewest nodes? </a:t>
            </a:r>
          </a:p>
          <a:p>
            <a:pPr marL="725488" lvl="1" indent="-381000"/>
            <a:r>
              <a:rPr lang="hu-HU"/>
              <a:t>How should you go about building a decision tree? The space of decision trees is too big for systematic search for the smallest decision tree.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34C8-A603-4150-984C-BD74FF7A647A}" type="slidenum">
              <a:rPr lang="hu-HU" altLang="en-US"/>
              <a:pPr/>
              <a:t>28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Learning decision trees 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marL="419100" indent="-419100"/>
            <a:r>
              <a:rPr lang="hu-HU"/>
              <a:t>learning decision tree </a:t>
            </a:r>
            <a:r>
              <a:rPr lang="hu-HU">
                <a:sym typeface="Symbol" pitchFamily="18" charset="2"/>
              </a:rPr>
              <a:t></a:t>
            </a:r>
            <a:r>
              <a:rPr lang="hu-HU"/>
              <a:t> ID3 algorithm:</a:t>
            </a:r>
          </a:p>
          <a:p>
            <a:pPr marL="725488" lvl="1" indent="-381000">
              <a:buSzTx/>
              <a:buFontTx/>
              <a:buAutoNum type="arabicPeriod"/>
            </a:pPr>
            <a:r>
              <a:rPr lang="hu-HU"/>
              <a:t>initially decision tree contains an unlabelled node with all of the training examples and attributes</a:t>
            </a:r>
          </a:p>
          <a:p>
            <a:pPr marL="725488" lvl="1" indent="-381000">
              <a:buSzTx/>
              <a:buFontTx/>
              <a:buAutoNum type="arabicPeriod"/>
            </a:pPr>
            <a:r>
              <a:rPr lang="hu-HU"/>
              <a:t>selecting an unlabelled node (</a:t>
            </a:r>
            <a:r>
              <a:rPr lang="hu-HU" i="1"/>
              <a:t>n</a:t>
            </a:r>
            <a:r>
              <a:rPr lang="hu-HU"/>
              <a:t>) with non-empty set of training examples (</a:t>
            </a:r>
            <a:r>
              <a:rPr lang="hu-HU" i="1"/>
              <a:t>T</a:t>
            </a:r>
            <a:r>
              <a:rPr lang="hu-HU"/>
              <a:t>) and non-empty set of attributes (</a:t>
            </a:r>
            <a:r>
              <a:rPr lang="hu-HU" i="1"/>
              <a:t>A</a:t>
            </a:r>
            <a:r>
              <a:rPr lang="hu-HU"/>
              <a:t>)</a:t>
            </a:r>
          </a:p>
          <a:p>
            <a:pPr marL="1055688" lvl="2" indent="-361950"/>
            <a:r>
              <a:rPr lang="hu-HU"/>
              <a:t>if </a:t>
            </a:r>
            <a:r>
              <a:rPr lang="hu-HU" i="1"/>
              <a:t>T</a:t>
            </a:r>
            <a:r>
              <a:rPr lang="hu-HU"/>
              <a:t> is homogen class </a:t>
            </a:r>
            <a:r>
              <a:rPr lang="hu-HU">
                <a:sym typeface="Symbol" pitchFamily="18" charset="2"/>
              </a:rPr>
              <a:t> </a:t>
            </a:r>
            <a:r>
              <a:rPr lang="hu-HU" i="1">
                <a:sym typeface="Symbol" pitchFamily="18" charset="2"/>
              </a:rPr>
              <a:t>n</a:t>
            </a:r>
            <a:r>
              <a:rPr lang="hu-HU">
                <a:sym typeface="Symbol" pitchFamily="18" charset="2"/>
              </a:rPr>
              <a:t> leaf node, label with the classification</a:t>
            </a:r>
          </a:p>
          <a:p>
            <a:pPr marL="1055688" lvl="2" indent="-361950"/>
            <a:r>
              <a:rPr lang="hu-HU">
                <a:sym typeface="Symbol" pitchFamily="18" charset="2"/>
              </a:rPr>
              <a:t>otherwise</a:t>
            </a:r>
            <a:endParaRPr lang="hu-HU"/>
          </a:p>
          <a:p>
            <a:pPr marL="1293813" lvl="3" indent="-304800">
              <a:buSzPct val="70000"/>
              <a:buFont typeface="Wingdings" pitchFamily="2" charset="2"/>
              <a:buChar char="l"/>
            </a:pPr>
            <a:r>
              <a:rPr lang="hu-HU"/>
              <a:t>choosing the „best” attribute (</a:t>
            </a:r>
            <a:r>
              <a:rPr lang="hu-HU" i="1"/>
              <a:t>B</a:t>
            </a:r>
            <a:r>
              <a:rPr lang="hu-HU"/>
              <a:t>) from </a:t>
            </a:r>
            <a:r>
              <a:rPr lang="hu-HU" i="1"/>
              <a:t>A</a:t>
            </a:r>
          </a:p>
          <a:p>
            <a:pPr marL="1293813" lvl="3" indent="-304800">
              <a:buSzPct val="70000"/>
              <a:buFont typeface="Wingdings" pitchFamily="2" charset="2"/>
              <a:buChar char="l"/>
            </a:pPr>
            <a:r>
              <a:rPr lang="hu-HU"/>
              <a:t>extension of the tree with all of the possible attribute values of </a:t>
            </a:r>
            <a:r>
              <a:rPr lang="hu-HU" i="1"/>
              <a:t>B</a:t>
            </a:r>
            <a:r>
              <a:rPr lang="hu-HU"/>
              <a:t> (devide into subclasses)</a:t>
            </a:r>
          </a:p>
          <a:p>
            <a:pPr marL="1293813" lvl="3" indent="-304800">
              <a:buSzPct val="70000"/>
              <a:buFont typeface="Wingdings" pitchFamily="2" charset="2"/>
              <a:buChar char="l"/>
            </a:pPr>
            <a:r>
              <a:rPr lang="hu-HU"/>
              <a:t>classification of </a:t>
            </a:r>
            <a:r>
              <a:rPr lang="hu-HU" i="1"/>
              <a:t>T</a:t>
            </a:r>
            <a:r>
              <a:rPr lang="hu-HU"/>
              <a:t> to the children nodes according to the attribute values (assign the elements of </a:t>
            </a:r>
            <a:r>
              <a:rPr lang="hu-HU" i="1"/>
              <a:t>T</a:t>
            </a:r>
            <a:r>
              <a:rPr lang="hu-HU"/>
              <a:t> to subclasses)</a:t>
            </a:r>
          </a:p>
          <a:p>
            <a:pPr marL="1055688" lvl="2" indent="-361950"/>
            <a:r>
              <a:rPr lang="hu-HU"/>
              <a:t>continue with step 2.</a:t>
            </a:r>
          </a:p>
          <a:p>
            <a:pPr marL="419100" indent="-419100"/>
            <a:r>
              <a:rPr lang="hu-HU"/>
              <a:t>building the tree top-down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0D2C-4758-4824-8200-839CC4E740AF}" type="slidenum">
              <a:rPr lang="hu-HU" altLang="en-US"/>
              <a:pPr/>
              <a:t>29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Learning decision trees 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 marL="419100" indent="-419100"/>
            <a:r>
              <a:rPr lang="hu-HU"/>
              <a:t>how to choose the „best” attribute?</a:t>
            </a:r>
          </a:p>
          <a:p>
            <a:pPr marL="725488" lvl="1" indent="-381000"/>
            <a:r>
              <a:rPr lang="hu-HU"/>
              <a:t>attribute divides the examples into homogen classes</a:t>
            </a:r>
          </a:p>
          <a:p>
            <a:pPr marL="725488" lvl="1" indent="-381000"/>
            <a:r>
              <a:rPr lang="hu-HU"/>
              <a:t>otherwise attribute makes the most progress towards this </a:t>
            </a:r>
          </a:p>
          <a:p>
            <a:pPr marL="1055688" lvl="2" indent="-361950"/>
            <a:r>
              <a:rPr lang="hu-HU"/>
              <a:t>hill-climbing search on the space of decision trees</a:t>
            </a:r>
          </a:p>
          <a:p>
            <a:pPr marL="1055688" lvl="2" indent="-361950"/>
            <a:r>
              <a:rPr lang="hu-HU"/>
              <a:t>searching for the smallest tree </a:t>
            </a:r>
            <a:r>
              <a:rPr lang="hu-HU">
                <a:sym typeface="Symbol" pitchFamily="18" charset="2"/>
              </a:rPr>
              <a:t> heuristics (maximum information gain)</a:t>
            </a:r>
          </a:p>
          <a:p>
            <a:pPr marL="419100" indent="-419100"/>
            <a:r>
              <a:rPr lang="hu-HU">
                <a:sym typeface="Symbol" pitchFamily="18" charset="2"/>
              </a:rPr>
              <a:t>information gain of an attribute test</a:t>
            </a:r>
          </a:p>
          <a:p>
            <a:pPr marL="725488" lvl="1" indent="-381000"/>
            <a:r>
              <a:rPr lang="hu-HU">
                <a:sym typeface="Symbol" pitchFamily="18" charset="2"/>
              </a:rPr>
              <a:t>measures the difference between the original information requirement and the new requirement (after the attribute test) </a:t>
            </a:r>
          </a:p>
          <a:p>
            <a:pPr marL="725488" lvl="1" indent="-381000"/>
            <a:r>
              <a:rPr lang="hu-HU">
                <a:sym typeface="Symbol" pitchFamily="18" charset="2"/>
              </a:rPr>
              <a:t>information gain (</a:t>
            </a:r>
            <a:r>
              <a:rPr lang="hu-HU" i="1">
                <a:sym typeface="Symbol" pitchFamily="18" charset="2"/>
              </a:rPr>
              <a:t>G</a:t>
            </a:r>
            <a:r>
              <a:rPr lang="hu-HU">
                <a:sym typeface="Symbol" pitchFamily="18" charset="2"/>
              </a:rPr>
              <a:t>) it is based on information contents (entropy, </a:t>
            </a:r>
            <a:r>
              <a:rPr lang="hu-HU" i="1">
                <a:sym typeface="Symbol" pitchFamily="18" charset="2"/>
              </a:rPr>
              <a:t>E</a:t>
            </a:r>
            <a:r>
              <a:rPr lang="hu-HU">
                <a:sym typeface="Symbol" pitchFamily="18" charset="2"/>
              </a:rPr>
              <a:t>) </a:t>
            </a:r>
          </a:p>
          <a:p>
            <a:pPr marL="1055688" lvl="2" indent="-361950"/>
            <a:endParaRPr lang="hu-HU" sz="1400">
              <a:sym typeface="Symbol" pitchFamily="18" charset="2"/>
            </a:endParaRPr>
          </a:p>
          <a:p>
            <a:pPr marL="1055688" lvl="2" indent="-361950"/>
            <a:endParaRPr lang="hu-HU" sz="1400">
              <a:sym typeface="Symbol" pitchFamily="18" charset="2"/>
            </a:endParaRPr>
          </a:p>
          <a:p>
            <a:pPr marL="1055688" lvl="2" indent="-361950"/>
            <a:endParaRPr lang="hu-HU" sz="1400">
              <a:sym typeface="Symbol" pitchFamily="18" charset="2"/>
            </a:endParaRPr>
          </a:p>
          <a:p>
            <a:pPr marL="1055688" lvl="2" indent="-361950">
              <a:buFont typeface="Wingdings" pitchFamily="2" charset="2"/>
              <a:buNone/>
            </a:pPr>
            <a:r>
              <a:rPr lang="hu-HU" sz="1400">
                <a:sym typeface="Symbol" pitchFamily="18" charset="2"/>
              </a:rPr>
              <a:t>	where:	</a:t>
            </a:r>
            <a:r>
              <a:rPr lang="hu-HU" sz="1400" i="1">
                <a:sym typeface="Symbol" pitchFamily="18" charset="2"/>
              </a:rPr>
              <a:t>S</a:t>
            </a:r>
            <a:r>
              <a:rPr lang="hu-HU" sz="1400">
                <a:sym typeface="Symbol" pitchFamily="18" charset="2"/>
              </a:rPr>
              <a:t>: set of classified examples, </a:t>
            </a:r>
            <a:r>
              <a:rPr lang="hu-HU" sz="1400" i="1">
                <a:sym typeface="Symbol" pitchFamily="18" charset="2"/>
              </a:rPr>
              <a:t>A</a:t>
            </a:r>
            <a:r>
              <a:rPr lang="hu-HU" sz="1400">
                <a:sym typeface="Symbol" pitchFamily="18" charset="2"/>
              </a:rPr>
              <a:t>: attribute </a:t>
            </a:r>
          </a:p>
          <a:p>
            <a:pPr marL="1055688" lvl="2" indent="-361950">
              <a:buFont typeface="Wingdings" pitchFamily="2" charset="2"/>
              <a:buNone/>
            </a:pPr>
            <a:r>
              <a:rPr lang="hu-HU" sz="1400">
                <a:sym typeface="Symbol" pitchFamily="18" charset="2"/>
              </a:rPr>
              <a:t>		</a:t>
            </a:r>
            <a:r>
              <a:rPr lang="hu-HU" sz="1400" i="1">
                <a:sym typeface="Symbol" pitchFamily="18" charset="2"/>
              </a:rPr>
              <a:t>S</a:t>
            </a:r>
            <a:r>
              <a:rPr lang="hu-HU" sz="1400" i="1" baseline="-25000">
                <a:sym typeface="Symbol" pitchFamily="18" charset="2"/>
              </a:rPr>
              <a:t>1</a:t>
            </a:r>
            <a:r>
              <a:rPr lang="hu-HU" sz="1400" i="1">
                <a:sym typeface="Symbol" pitchFamily="18" charset="2"/>
              </a:rPr>
              <a:t>, … , S</a:t>
            </a:r>
            <a:r>
              <a:rPr lang="hu-HU" sz="1400" i="1" baseline="-25000">
                <a:sym typeface="Symbol" pitchFamily="18" charset="2"/>
              </a:rPr>
              <a:t>n</a:t>
            </a:r>
            <a:r>
              <a:rPr lang="hu-HU" sz="1400">
                <a:sym typeface="Symbol" pitchFamily="18" charset="2"/>
              </a:rPr>
              <a:t>: subsets of </a:t>
            </a:r>
            <a:r>
              <a:rPr lang="hu-HU" sz="1400" i="1">
                <a:sym typeface="Symbol" pitchFamily="18" charset="2"/>
              </a:rPr>
              <a:t>S</a:t>
            </a:r>
            <a:r>
              <a:rPr lang="hu-HU" sz="1400">
                <a:sym typeface="Symbol" pitchFamily="18" charset="2"/>
              </a:rPr>
              <a:t> according to </a:t>
            </a:r>
            <a:r>
              <a:rPr lang="hu-HU" sz="1400" i="1">
                <a:sym typeface="Symbol" pitchFamily="18" charset="2"/>
              </a:rPr>
              <a:t>A</a:t>
            </a:r>
          </a:p>
          <a:p>
            <a:pPr marL="1055688" lvl="2" indent="-361950">
              <a:buFont typeface="Wingdings" pitchFamily="2" charset="2"/>
              <a:buNone/>
            </a:pPr>
            <a:r>
              <a:rPr lang="hu-HU" sz="1400" i="1">
                <a:sym typeface="Symbol" pitchFamily="18" charset="2"/>
              </a:rPr>
              <a:t>		 E</a:t>
            </a:r>
            <a:r>
              <a:rPr lang="hu-HU" sz="1400">
                <a:sym typeface="Symbol" pitchFamily="18" charset="2"/>
              </a:rPr>
              <a:t>: entropy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258888" y="5084763"/>
          <a:ext cx="2881312" cy="746125"/>
        </p:xfrm>
        <a:graphic>
          <a:graphicData uri="http://schemas.openxmlformats.org/presentationml/2006/ole">
            <p:oleObj spid="_x0000_s50182" name="Egyenlet" r:id="rId3" imgW="1815840" imgH="469800" progId="Equation.3">
              <p:embed/>
            </p:oleObj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3492500" y="6237288"/>
          <a:ext cx="2087563" cy="465137"/>
        </p:xfrm>
        <a:graphic>
          <a:graphicData uri="http://schemas.openxmlformats.org/presentationml/2006/ole">
            <p:oleObj spid="_x0000_s50185" name="Egyenlet" r:id="rId4" imgW="228600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23A9-32A2-49A5-A684-167515625A41}" type="slidenum">
              <a:rPr lang="hu-HU" altLang="en-US"/>
              <a:pPr/>
              <a:t>3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492375"/>
            <a:ext cx="7543800" cy="1295400"/>
          </a:xfrm>
        </p:spPr>
        <p:txBody>
          <a:bodyPr/>
          <a:lstStyle/>
          <a:p>
            <a:pPr algn="ctr"/>
            <a:r>
              <a:rPr lang="hu-HU"/>
              <a:t>Knowledge-based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9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2B09-E6C7-49BD-976B-D41D20DF12B8}" type="slidenum">
              <a:rPr lang="hu-HU" altLang="en-US"/>
              <a:pPr/>
              <a:t>30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 sz="3500"/>
              <a:t>Learning decision trees 3</a:t>
            </a:r>
          </a:p>
        </p:txBody>
      </p:sp>
      <p:graphicFrame>
        <p:nvGraphicFramePr>
          <p:cNvPr id="55405" name="Object 109"/>
          <p:cNvGraphicFramePr>
            <a:graphicFrameLocks noChangeAspect="1"/>
          </p:cNvGraphicFramePr>
          <p:nvPr>
            <p:ph sz="quarter" idx="1"/>
          </p:nvPr>
        </p:nvGraphicFramePr>
        <p:xfrm>
          <a:off x="4002088" y="1773238"/>
          <a:ext cx="3783012" cy="4608512"/>
        </p:xfrm>
        <a:graphic>
          <a:graphicData uri="http://schemas.openxmlformats.org/presentationml/2006/ole">
            <p:oleObj spid="_x0000_s55405" name="Bitkép" r:id="rId3" imgW="2486372" imgH="3029373" progId="Paint.Picture">
              <p:embed/>
            </p:oleObj>
          </a:graphicData>
        </a:graphic>
      </p:graphicFrame>
      <p:graphicFrame>
        <p:nvGraphicFramePr>
          <p:cNvPr id="55425" name="Group 129"/>
          <p:cNvGraphicFramePr>
            <a:graphicFrameLocks noGrp="1"/>
          </p:cNvGraphicFramePr>
          <p:nvPr>
            <p:ph sz="quarter" idx="2"/>
          </p:nvPr>
        </p:nvGraphicFramePr>
        <p:xfrm>
          <a:off x="684213" y="1700213"/>
          <a:ext cx="2951162" cy="3568320"/>
        </p:xfrm>
        <a:graphic>
          <a:graphicData uri="http://schemas.openxmlformats.org/drawingml/2006/table">
            <a:tbl>
              <a:tblPr/>
              <a:tblGrid>
                <a:gridCol w="320675"/>
                <a:gridCol w="769937"/>
                <a:gridCol w="642938"/>
                <a:gridCol w="577850"/>
                <a:gridCol w="639762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Author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414" name="Object 118"/>
          <p:cNvGraphicFramePr>
            <a:graphicFrameLocks noChangeAspect="1"/>
          </p:cNvGraphicFramePr>
          <p:nvPr>
            <p:ph sz="quarter" idx="4"/>
          </p:nvPr>
        </p:nvGraphicFramePr>
        <p:xfrm>
          <a:off x="7092950" y="3573463"/>
          <a:ext cx="1866900" cy="647700"/>
        </p:xfrm>
        <a:graphic>
          <a:graphicData uri="http://schemas.openxmlformats.org/presentationml/2006/ole">
            <p:oleObj spid="_x0000_s55414" name="Bitkép" r:id="rId4" imgW="1867161" imgH="647619" progId="Paint.Picture">
              <p:embed/>
            </p:oleObj>
          </a:graphicData>
        </a:graphic>
      </p:graphicFrame>
      <p:graphicFrame>
        <p:nvGraphicFramePr>
          <p:cNvPr id="55417" name="Object 121"/>
          <p:cNvGraphicFramePr>
            <a:graphicFrameLocks noChangeAspect="1"/>
          </p:cNvGraphicFramePr>
          <p:nvPr/>
        </p:nvGraphicFramePr>
        <p:xfrm>
          <a:off x="6011863" y="1628775"/>
          <a:ext cx="1914525" cy="857250"/>
        </p:xfrm>
        <a:graphic>
          <a:graphicData uri="http://schemas.openxmlformats.org/presentationml/2006/ole">
            <p:oleObj spid="_x0000_s55417" name="Bitkép" r:id="rId5" imgW="1914286" imgH="857143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5569-EF8D-4652-9ED1-9D0D78090579}" type="slidenum">
              <a:rPr lang="hu-HU" altLang="en-US"/>
              <a:pPr/>
              <a:t>31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Using decision trees 1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major problem with using decision tree: overfitting</a:t>
            </a:r>
          </a:p>
          <a:p>
            <a:pPr lvl="1"/>
            <a:r>
              <a:rPr lang="hu-HU"/>
              <a:t>occurs when there is a distinction in the tree that appears in the training examples, but it doesn’t appear in the unseen examples</a:t>
            </a:r>
          </a:p>
          <a:p>
            <a:r>
              <a:rPr lang="hu-HU"/>
              <a:t>handling overfitting:</a:t>
            </a:r>
          </a:p>
          <a:p>
            <a:pPr lvl="1"/>
            <a:r>
              <a:rPr lang="hu-HU"/>
              <a:t>restricting the splitting, so that you split only when the split is useful</a:t>
            </a:r>
          </a:p>
          <a:p>
            <a:pPr lvl="1"/>
            <a:r>
              <a:rPr lang="hu-HU"/>
              <a:t>allowing unrestricted splitting and pruning the resulting tree where it makes unwarranted distinctions:</a:t>
            </a:r>
          </a:p>
          <a:p>
            <a:pPr lvl="2"/>
            <a:r>
              <a:rPr lang="hu-HU"/>
              <a:t>examples are devided into two sets: training set and test set</a:t>
            </a:r>
          </a:p>
          <a:p>
            <a:pPr lvl="2"/>
            <a:r>
              <a:rPr lang="hu-HU"/>
              <a:t>constructing a decision tree with the training set</a:t>
            </a:r>
          </a:p>
          <a:p>
            <a:pPr lvl="2"/>
            <a:r>
              <a:rPr lang="hu-HU"/>
              <a:t>examining all of the nodes with the test set: whether the subtree under the node is replaceable with a 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FAF-8E32-4D9D-90BE-4A135725E462}" type="slidenum">
              <a:rPr lang="hu-HU" altLang="en-US"/>
              <a:pPr/>
              <a:t>32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45158" name="Rectangle 102"/>
          <p:cNvSpPr>
            <a:spLocks noChangeArrowheads="1"/>
          </p:cNvSpPr>
          <p:nvPr/>
        </p:nvSpPr>
        <p:spPr bwMode="auto">
          <a:xfrm>
            <a:off x="468313" y="1844675"/>
            <a:ext cx="8435975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19100" indent="-4191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hu-HU" sz="2400"/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hu-HU" sz="2400"/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hu-HU" sz="2400"/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hu-HU" sz="2400"/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hu-HU" sz="2400"/>
          </a:p>
          <a:p>
            <a:pPr marL="725488" lvl="1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hu-HU" sz="2000"/>
              <a:t>better: each one path (root </a:t>
            </a:r>
            <a:r>
              <a:rPr lang="hu-HU" sz="2000">
                <a:sym typeface="Symbol" pitchFamily="18" charset="2"/>
              </a:rPr>
              <a:t></a:t>
            </a:r>
            <a:r>
              <a:rPr lang="hu-HU" sz="2000"/>
              <a:t> leaf) on the decision tree is a rule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Using decision trees 2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marL="419100" indent="-419100"/>
            <a:r>
              <a:rPr lang="hu-HU"/>
              <a:t>supporting knowledge acquisition/ fast prototype-making (rule-based/ hybrid systems with inductive services)</a:t>
            </a:r>
          </a:p>
          <a:p>
            <a:pPr marL="725488" lvl="1" indent="-381000"/>
            <a:r>
              <a:rPr lang="hu-HU"/>
              <a:t>each one row in the matrix of training examples is a rule</a:t>
            </a:r>
          </a:p>
        </p:txBody>
      </p:sp>
      <p:graphicFrame>
        <p:nvGraphicFramePr>
          <p:cNvPr id="45173" name="Group 117"/>
          <p:cNvGraphicFramePr>
            <a:graphicFrameLocks noGrp="1"/>
          </p:cNvGraphicFramePr>
          <p:nvPr>
            <p:ph sz="quarter" idx="2"/>
          </p:nvPr>
        </p:nvGraphicFramePr>
        <p:xfrm>
          <a:off x="1258888" y="2997200"/>
          <a:ext cx="2951162" cy="1019520"/>
        </p:xfrm>
        <a:graphic>
          <a:graphicData uri="http://schemas.openxmlformats.org/drawingml/2006/table">
            <a:tbl>
              <a:tblPr/>
              <a:tblGrid>
                <a:gridCol w="320675"/>
                <a:gridCol w="758825"/>
                <a:gridCol w="654050"/>
                <a:gridCol w="577850"/>
                <a:gridCol w="639762"/>
              </a:tblGrid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Author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57" name="Text Box 101"/>
          <p:cNvSpPr txBox="1">
            <a:spLocks noChangeArrowheads="1"/>
          </p:cNvSpPr>
          <p:nvPr/>
        </p:nvSpPr>
        <p:spPr bwMode="auto">
          <a:xfrm>
            <a:off x="4284663" y="2924175"/>
            <a:ext cx="4430712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200"/>
              <a:t>IF (Author = known) and (Thread = new) and (Length = short)</a:t>
            </a:r>
          </a:p>
          <a:p>
            <a:r>
              <a:rPr lang="hu-HU" sz="1200"/>
              <a:t>THEN (Reads = true)</a:t>
            </a:r>
          </a:p>
          <a:p>
            <a:endParaRPr lang="hu-HU" sz="400"/>
          </a:p>
          <a:p>
            <a:r>
              <a:rPr lang="hu-HU" sz="1200"/>
              <a:t>IF (Author = unknown) and (Thread = new) and (Length = long)</a:t>
            </a:r>
          </a:p>
          <a:p>
            <a:r>
              <a:rPr lang="hu-HU" sz="1200"/>
              <a:t>THEN (Reads = true)</a:t>
            </a:r>
          </a:p>
          <a:p>
            <a:endParaRPr lang="hu-HU" sz="400"/>
          </a:p>
          <a:p>
            <a:r>
              <a:rPr lang="hu-HU" sz="1200"/>
              <a:t>…</a:t>
            </a:r>
          </a:p>
        </p:txBody>
      </p:sp>
      <p:pic>
        <p:nvPicPr>
          <p:cNvPr id="45160" name="Picture 104"/>
          <p:cNvPicPr>
            <a:picLocks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4362450"/>
            <a:ext cx="4895850" cy="2495550"/>
          </a:xfrm>
          <a:noFill/>
          <a:ln/>
        </p:spPr>
      </p:pic>
      <p:sp>
        <p:nvSpPr>
          <p:cNvPr id="45162" name="Text Box 106"/>
          <p:cNvSpPr txBox="1">
            <a:spLocks noChangeArrowheads="1"/>
          </p:cNvSpPr>
          <p:nvPr/>
        </p:nvSpPr>
        <p:spPr bwMode="auto">
          <a:xfrm>
            <a:off x="5292725" y="4724400"/>
            <a:ext cx="3109913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200"/>
              <a:t>IF (Author = known)</a:t>
            </a:r>
          </a:p>
          <a:p>
            <a:r>
              <a:rPr lang="hu-HU" sz="1200"/>
              <a:t>THEN (Reads = true)</a:t>
            </a:r>
          </a:p>
          <a:p>
            <a:endParaRPr lang="hu-HU" sz="400"/>
          </a:p>
          <a:p>
            <a:r>
              <a:rPr lang="hu-HU" sz="1200"/>
              <a:t>IF (Author = unknown) and (Thread = new) </a:t>
            </a:r>
          </a:p>
          <a:p>
            <a:r>
              <a:rPr lang="hu-HU" sz="1200"/>
              <a:t>THEN (Reads = true)</a:t>
            </a:r>
          </a:p>
          <a:p>
            <a:endParaRPr lang="hu-HU" sz="400"/>
          </a:p>
          <a:p>
            <a:r>
              <a:rPr lang="hu-HU" sz="1200"/>
              <a:t>IF (Author = unknown) and (Thread = old) </a:t>
            </a:r>
          </a:p>
          <a:p>
            <a:r>
              <a:rPr lang="hu-HU" sz="1200"/>
              <a:t>THEN (Reads = false)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00F7-02CC-4C6D-9A5E-98E450BFDB65}" type="slidenum">
              <a:rPr lang="hu-HU" altLang="en-US"/>
              <a:pPr/>
              <a:t>33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543800" cy="1295400"/>
          </a:xfrm>
        </p:spPr>
        <p:txBody>
          <a:bodyPr/>
          <a:lstStyle/>
          <a:p>
            <a:r>
              <a:rPr lang="hu-HU" sz="3500"/>
              <a:t>Main components of inductive systems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ph idx="1"/>
          </p:nvPr>
        </p:nvGraphicFramePr>
        <p:xfrm>
          <a:off x="2195513" y="1916113"/>
          <a:ext cx="4681537" cy="4249737"/>
        </p:xfrm>
        <a:graphic>
          <a:graphicData uri="http://schemas.openxmlformats.org/presentationml/2006/ole">
            <p:oleObj spid="_x0000_s48135" name="Visio" r:id="rId3" imgW="2557972" imgH="2322846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F674-62CB-46DF-9DF8-1F78B13E23DA}" type="slidenum">
              <a:rPr lang="hu-HU" altLang="en-US"/>
              <a:pPr/>
              <a:t>34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Main steps of inductive systems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marL="419100" indent="-419100"/>
            <a:r>
              <a:rPr lang="hu-HU"/>
              <a:t>problem definition (knowledge representation):</a:t>
            </a:r>
          </a:p>
          <a:p>
            <a:pPr marL="725488" lvl="1" indent="-381000"/>
            <a:r>
              <a:rPr lang="hu-HU"/>
              <a:t>attributes (head of the matrix, generate coloumns, define object classes)</a:t>
            </a:r>
          </a:p>
          <a:p>
            <a:pPr marL="725488" lvl="1" indent="-381000"/>
            <a:r>
              <a:rPr lang="hu-HU"/>
              <a:t>training examples (fill the raws of the matrix, define instances)</a:t>
            </a:r>
          </a:p>
          <a:p>
            <a:pPr marL="419100" indent="-419100"/>
            <a:r>
              <a:rPr lang="hu-HU"/>
              <a:t>reasoning (generating a hypothese)</a:t>
            </a:r>
          </a:p>
          <a:p>
            <a:pPr marL="725488" lvl="1" indent="-381000"/>
            <a:r>
              <a:rPr lang="hu-HU"/>
              <a:t>checking the contradiction freeness of the training examples </a:t>
            </a:r>
          </a:p>
          <a:p>
            <a:pPr marL="725488" lvl="1" indent="-381000"/>
            <a:r>
              <a:rPr lang="hu-HU"/>
              <a:t>learning optimal decision tree (DT) </a:t>
            </a:r>
            <a:r>
              <a:rPr lang="hu-HU">
                <a:sym typeface="Symbol" pitchFamily="18" charset="2"/>
              </a:rPr>
              <a:t> </a:t>
            </a:r>
            <a:r>
              <a:rPr lang="hu-HU"/>
              <a:t>knowledge base</a:t>
            </a:r>
          </a:p>
          <a:p>
            <a:pPr marL="419100" indent="-419100"/>
            <a:r>
              <a:rPr lang="hu-HU"/>
              <a:t>control (operating the system)</a:t>
            </a:r>
          </a:p>
          <a:p>
            <a:pPr marL="725488" lvl="1" indent="-381000"/>
            <a:r>
              <a:rPr lang="hu-HU"/>
              <a:t>classification of user’ (unknown) examples (traversing DT)</a:t>
            </a:r>
          </a:p>
          <a:p>
            <a:pPr marL="725488" lvl="1" indent="-381000"/>
            <a:r>
              <a:rPr lang="hu-HU"/>
              <a:t>analysis of user’ examples (with the help of DT)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5A8-A62F-4FD5-8460-FB063F609AC6}" type="slidenum">
              <a:rPr lang="hu-HU" altLang="en-US"/>
              <a:pPr/>
              <a:t>35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36838"/>
            <a:ext cx="7543800" cy="1295400"/>
          </a:xfrm>
        </p:spPr>
        <p:txBody>
          <a:bodyPr/>
          <a:lstStyle/>
          <a:p>
            <a:pPr algn="ctr"/>
            <a:r>
              <a:rPr lang="hu-HU"/>
              <a:t>Hybrid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6091-2535-47E8-9783-3C095485F5ED}" type="slidenum">
              <a:rPr lang="hu-HU" altLang="en-US"/>
              <a:pPr/>
              <a:t>36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Characteristics of hybrid systems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supporting various programming techniques:</a:t>
            </a:r>
          </a:p>
          <a:p>
            <a:pPr lvl="1"/>
            <a:r>
              <a:rPr lang="hu-HU"/>
              <a:t>frame-based techniques</a:t>
            </a:r>
          </a:p>
          <a:p>
            <a:pPr lvl="1"/>
            <a:r>
              <a:rPr lang="hu-HU"/>
              <a:t>rule-based techniques</a:t>
            </a:r>
          </a:p>
          <a:p>
            <a:pPr lvl="2"/>
            <a:r>
              <a:rPr lang="hu-HU"/>
              <a:t>data-driven reasoning</a:t>
            </a:r>
          </a:p>
          <a:p>
            <a:pPr lvl="2"/>
            <a:r>
              <a:rPr lang="hu-HU"/>
              <a:t>goal-driven reasoning</a:t>
            </a:r>
          </a:p>
          <a:p>
            <a:pPr lvl="1"/>
            <a:r>
              <a:rPr lang="hu-HU"/>
              <a:t>inductive techniques</a:t>
            </a:r>
          </a:p>
          <a:p>
            <a:r>
              <a:rPr lang="hu-HU"/>
              <a:t>realization:</a:t>
            </a:r>
          </a:p>
          <a:p>
            <a:pPr lvl="1"/>
            <a:r>
              <a:rPr lang="hu-HU"/>
              <a:t>using of object-oriented tools</a:t>
            </a:r>
          </a:p>
          <a:p>
            <a:endParaRPr lang="hu-H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56AE-217F-46D1-ABB6-C250114C7985}" type="slidenum">
              <a:rPr lang="hu-HU" altLang="en-US"/>
              <a:pPr/>
              <a:t>37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Frames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knowledge-representation unit developed on epistemology foundations</a:t>
            </a:r>
          </a:p>
          <a:p>
            <a:r>
              <a:rPr lang="hu-HU"/>
              <a:t>formal tool using for description of structured objects or events or notions</a:t>
            </a:r>
          </a:p>
          <a:p>
            <a:r>
              <a:rPr lang="hu-HU"/>
              <a:t>characteristics of frames:</a:t>
            </a:r>
          </a:p>
          <a:p>
            <a:pPr lvl="1"/>
            <a:r>
              <a:rPr lang="hu-HU"/>
              <a:t>a frame contains:</a:t>
            </a:r>
          </a:p>
          <a:p>
            <a:pPr lvl="2"/>
            <a:r>
              <a:rPr lang="hu-HU"/>
              <a:t>the name of the object/event</a:t>
            </a:r>
          </a:p>
          <a:p>
            <a:pPr lvl="2"/>
            <a:r>
              <a:rPr lang="hu-HU"/>
              <a:t>its important properties (attributes) </a:t>
            </a:r>
            <a:r>
              <a:rPr lang="hu-HU">
                <a:sym typeface="Symbol" pitchFamily="18" charset="2"/>
              </a:rPr>
              <a:t> stored in slots (slot identifier, type, value – it can be another frame)</a:t>
            </a:r>
          </a:p>
          <a:p>
            <a:pPr lvl="1"/>
            <a:r>
              <a:rPr lang="hu-HU"/>
              <a:t>classes, subclasses, instances</a:t>
            </a:r>
          </a:p>
          <a:p>
            <a:pPr lvl="1"/>
            <a:r>
              <a:rPr lang="hu-HU"/>
              <a:t>hierarchical structure (is_a, instance_of relations)</a:t>
            </a:r>
          </a:p>
          <a:p>
            <a:pPr lvl="1"/>
            <a:r>
              <a:rPr lang="hu-HU">
                <a:sym typeface="Symbol" pitchFamily="18" charset="2"/>
              </a:rPr>
              <a:t>inheritance (classes - subclasses, classes - instances)</a:t>
            </a:r>
          </a:p>
          <a:p>
            <a:pPr lvl="1"/>
            <a:r>
              <a:rPr lang="hu-HU">
                <a:sym typeface="Symbol" pitchFamily="18" charset="2"/>
              </a:rPr>
              <a:t>procedures controlled by events: daemons</a:t>
            </a:r>
            <a:endParaRPr lang="hu-H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FA85-B7B0-4A55-B975-FD112A43AB92}" type="slidenum">
              <a:rPr lang="hu-HU" altLang="en-US"/>
              <a:pPr/>
              <a:t>38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Formalization of frames 1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114800" cy="630237"/>
          </a:xfrm>
        </p:spPr>
        <p:txBody>
          <a:bodyPr/>
          <a:lstStyle/>
          <a:p>
            <a:r>
              <a:rPr lang="hu-HU"/>
              <a:t>directed graph</a:t>
            </a:r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323850" y="2492375"/>
          <a:ext cx="8532813" cy="3595688"/>
        </p:xfrm>
        <a:graphic>
          <a:graphicData uri="http://schemas.openxmlformats.org/presentationml/2006/ole">
            <p:oleObj spid="_x0000_s93192" name="Visio" r:id="rId3" imgW="6316720" imgH="2663021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E77-F390-4884-893B-1B658B64B362}" type="slidenum">
              <a:rPr lang="hu-HU" altLang="en-US"/>
              <a:pPr/>
              <a:t>39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Formalization of frames 2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748712" cy="5040312"/>
          </a:xfrm>
        </p:spPr>
        <p:txBody>
          <a:bodyPr/>
          <a:lstStyle/>
          <a:p>
            <a:r>
              <a:rPr lang="hu-HU"/>
              <a:t>description in frame-based environment</a:t>
            </a:r>
          </a:p>
          <a:p>
            <a:pPr>
              <a:buFont typeface="Wingdings" pitchFamily="2" charset="2"/>
              <a:buNone/>
            </a:pPr>
            <a:r>
              <a:rPr lang="hu-HU" sz="1200"/>
              <a:t>	</a:t>
            </a:r>
          </a:p>
          <a:p>
            <a:pPr>
              <a:buFont typeface="Wingdings" pitchFamily="2" charset="2"/>
              <a:buNone/>
            </a:pPr>
            <a:r>
              <a:rPr lang="hu-HU" sz="1400" u="sng"/>
              <a:t>frame</a:t>
            </a:r>
            <a:r>
              <a:rPr lang="hu-HU" sz="1400"/>
              <a:t>	person		</a:t>
            </a:r>
            <a:r>
              <a:rPr lang="hu-HU" sz="1400" u="sng"/>
              <a:t>frame</a:t>
            </a:r>
            <a:r>
              <a:rPr lang="hu-HU" sz="1400"/>
              <a:t>	     student			</a:t>
            </a:r>
            <a:r>
              <a:rPr lang="hu-HU" sz="1400" u="sng"/>
              <a:t>frame</a:t>
            </a:r>
            <a:r>
              <a:rPr lang="hu-HU" sz="1400"/>
              <a:t>	subject</a:t>
            </a:r>
          </a:p>
          <a:p>
            <a:pPr>
              <a:buFont typeface="Wingdings" pitchFamily="2" charset="2"/>
              <a:buNone/>
            </a:pPr>
            <a:r>
              <a:rPr lang="hu-HU" sz="1400"/>
              <a:t>	</a:t>
            </a:r>
            <a:r>
              <a:rPr lang="hu-HU" sz="1400" u="sng"/>
              <a:t>is_a</a:t>
            </a:r>
            <a:r>
              <a:rPr lang="hu-HU" sz="1400"/>
              <a:t>	class		    </a:t>
            </a:r>
            <a:r>
              <a:rPr lang="hu-HU" sz="1400" u="sng"/>
              <a:t>is_a</a:t>
            </a:r>
            <a:r>
              <a:rPr lang="hu-HU" sz="1400"/>
              <a:t>	     person			   </a:t>
            </a:r>
            <a:r>
              <a:rPr lang="hu-HU" sz="1400" u="sng"/>
              <a:t>is_a</a:t>
            </a:r>
            <a:r>
              <a:rPr lang="hu-HU" sz="1400"/>
              <a:t>	class</a:t>
            </a:r>
          </a:p>
          <a:p>
            <a:pPr>
              <a:buFont typeface="Wingdings" pitchFamily="2" charset="2"/>
              <a:buNone/>
            </a:pPr>
            <a:r>
              <a:rPr lang="hu-HU" sz="1400"/>
              <a:t>	f_name:		    subjects:     </a:t>
            </a:r>
            <a:r>
              <a:rPr lang="hu-HU" sz="1400" u="sng"/>
              <a:t>collection_of</a:t>
            </a:r>
            <a:r>
              <a:rPr lang="hu-HU" sz="1400"/>
              <a:t> subject	   	   name:</a:t>
            </a:r>
          </a:p>
          <a:p>
            <a:pPr>
              <a:buFont typeface="Wingdings" pitchFamily="2" charset="2"/>
              <a:buNone/>
            </a:pPr>
            <a:r>
              <a:rPr lang="hu-HU" sz="1400"/>
              <a:t>	l_name:		</a:t>
            </a:r>
            <a:r>
              <a:rPr lang="hu-HU" sz="1400" u="sng"/>
              <a:t>end</a:t>
            </a:r>
            <a:r>
              <a:rPr lang="hu-HU" sz="1400"/>
              <a:t>				   precond:	</a:t>
            </a:r>
            <a:r>
              <a:rPr lang="hu-HU" sz="1400" u="sng"/>
              <a:t>collection_of</a:t>
            </a:r>
          </a:p>
          <a:p>
            <a:pPr>
              <a:buFont typeface="Wingdings" pitchFamily="2" charset="2"/>
              <a:buNone/>
            </a:pPr>
            <a:r>
              <a:rPr lang="hu-HU" sz="1400" u="sng"/>
              <a:t>end	</a:t>
            </a:r>
            <a:r>
              <a:rPr lang="hu-HU" sz="1400"/>
              <a:t>								subject</a:t>
            </a:r>
          </a:p>
          <a:p>
            <a:pPr>
              <a:buFont typeface="Wingdings" pitchFamily="2" charset="2"/>
              <a:buNone/>
            </a:pPr>
            <a:r>
              <a:rPr lang="hu-HU" sz="1400"/>
              <a:t>								</a:t>
            </a:r>
            <a:r>
              <a:rPr lang="hu-HU" sz="1400" u="sng"/>
              <a:t>end</a:t>
            </a:r>
          </a:p>
          <a:p>
            <a:pPr>
              <a:buFont typeface="Wingdings" pitchFamily="2" charset="2"/>
              <a:buNone/>
            </a:pPr>
            <a:r>
              <a:rPr lang="hu-HU" sz="1400"/>
              <a:t>	</a:t>
            </a:r>
          </a:p>
          <a:p>
            <a:pPr>
              <a:buFont typeface="Wingdings" pitchFamily="2" charset="2"/>
              <a:buNone/>
            </a:pPr>
            <a:r>
              <a:rPr lang="hu-HU" sz="1400" u="sng"/>
              <a:t>frame</a:t>
            </a:r>
            <a:r>
              <a:rPr lang="hu-HU" sz="1400"/>
              <a:t>	   Peter		</a:t>
            </a:r>
            <a:r>
              <a:rPr lang="hu-HU" sz="1400" u="sng"/>
              <a:t>frame</a:t>
            </a:r>
            <a:r>
              <a:rPr lang="hu-HU" sz="1400"/>
              <a:t>	    ES </a:t>
            </a:r>
          </a:p>
          <a:p>
            <a:pPr>
              <a:buFont typeface="Wingdings" pitchFamily="2" charset="2"/>
              <a:buNone/>
            </a:pPr>
            <a:r>
              <a:rPr lang="hu-HU" sz="1400"/>
              <a:t>	</a:t>
            </a:r>
            <a:r>
              <a:rPr lang="hu-HU" sz="1400" u="sng"/>
              <a:t>instance_of</a:t>
            </a:r>
            <a:r>
              <a:rPr lang="hu-HU" sz="1400"/>
              <a:t> student	     </a:t>
            </a:r>
            <a:r>
              <a:rPr lang="hu-HU" sz="1400" u="sng"/>
              <a:t>isnstance_of</a:t>
            </a:r>
            <a:r>
              <a:rPr lang="hu-HU" sz="1400"/>
              <a:t>  subject</a:t>
            </a:r>
          </a:p>
          <a:p>
            <a:pPr>
              <a:buFont typeface="Wingdings" pitchFamily="2" charset="2"/>
              <a:buNone/>
            </a:pPr>
            <a:r>
              <a:rPr lang="hu-HU" sz="1400"/>
              <a:t>	f_name:   Peter		     name:	    Expert_systems</a:t>
            </a:r>
          </a:p>
          <a:p>
            <a:pPr>
              <a:buFont typeface="Wingdings" pitchFamily="2" charset="2"/>
              <a:buNone/>
            </a:pPr>
            <a:r>
              <a:rPr lang="hu-HU" sz="1400"/>
              <a:t>	l_name:   Kis		     precond:    AI</a:t>
            </a:r>
          </a:p>
          <a:p>
            <a:pPr>
              <a:buFont typeface="Wingdings" pitchFamily="2" charset="2"/>
              <a:buNone/>
            </a:pPr>
            <a:r>
              <a:rPr lang="hu-HU" sz="1400"/>
              <a:t>	subjects: ES		</a:t>
            </a:r>
            <a:r>
              <a:rPr lang="hu-HU" sz="1400" u="sng"/>
              <a:t>end</a:t>
            </a:r>
            <a:endParaRPr lang="hu-HU" sz="1400"/>
          </a:p>
          <a:p>
            <a:pPr>
              <a:buFont typeface="Wingdings" pitchFamily="2" charset="2"/>
              <a:buNone/>
            </a:pPr>
            <a:r>
              <a:rPr lang="hu-HU" sz="1400" u="sng"/>
              <a:t>end</a:t>
            </a:r>
            <a:endParaRPr lang="hu-HU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F26-325B-4C1D-BF2E-768124F42163}" type="slidenum">
              <a:rPr lang="hu-HU" altLang="en-US"/>
              <a:pPr/>
              <a:t>4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Structure and characteristics 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hu-HU"/>
              <a:t>KBSs are computer systems</a:t>
            </a:r>
          </a:p>
          <a:p>
            <a:pPr lvl="1"/>
            <a:r>
              <a:rPr lang="hu-HU"/>
              <a:t>contain stored knowledge</a:t>
            </a:r>
          </a:p>
          <a:p>
            <a:pPr lvl="1"/>
            <a:r>
              <a:rPr lang="hu-HU"/>
              <a:t>solve problems like humans would</a:t>
            </a:r>
          </a:p>
          <a:p>
            <a:r>
              <a:rPr lang="hu-HU"/>
              <a:t>KBSs are AI programs with program structure of new type</a:t>
            </a:r>
            <a:endParaRPr lang="en-US"/>
          </a:p>
          <a:p>
            <a:pPr lvl="1"/>
            <a:r>
              <a:rPr lang="hu-HU"/>
              <a:t>knowledge-base</a:t>
            </a:r>
            <a:r>
              <a:rPr lang="en-US"/>
              <a:t> (</a:t>
            </a:r>
            <a:r>
              <a:rPr lang="hu-HU"/>
              <a:t>rules, facts, meta-knowledge</a:t>
            </a:r>
            <a:r>
              <a:rPr lang="en-US"/>
              <a:t>)</a:t>
            </a:r>
          </a:p>
          <a:p>
            <a:pPr lvl="1"/>
            <a:r>
              <a:rPr lang="hu-HU"/>
              <a:t>inference engine</a:t>
            </a:r>
            <a:r>
              <a:rPr lang="en-US"/>
              <a:t> (</a:t>
            </a:r>
            <a:r>
              <a:rPr lang="hu-HU"/>
              <a:t>reasoning and search strategy for solution, other services)</a:t>
            </a:r>
            <a:endParaRPr lang="en-US"/>
          </a:p>
          <a:p>
            <a:r>
              <a:rPr lang="hu-HU"/>
              <a:t>characteristics of KBSs</a:t>
            </a:r>
            <a:r>
              <a:rPr lang="en-US"/>
              <a:t>:</a:t>
            </a:r>
          </a:p>
          <a:p>
            <a:pPr lvl="1"/>
            <a:r>
              <a:rPr lang="en-US"/>
              <a:t>intelligen</a:t>
            </a:r>
            <a:r>
              <a:rPr lang="hu-HU"/>
              <a:t>t information processing systems</a:t>
            </a:r>
            <a:endParaRPr lang="en-US"/>
          </a:p>
          <a:p>
            <a:pPr lvl="1"/>
            <a:r>
              <a:rPr lang="hu-HU"/>
              <a:t>representation of domain of interest </a:t>
            </a:r>
            <a:r>
              <a:rPr lang="en-US">
                <a:sym typeface="Symbol" pitchFamily="18" charset="2"/>
              </a:rPr>
              <a:t> s</a:t>
            </a:r>
            <a:r>
              <a:rPr lang="hu-HU">
                <a:sym typeface="Symbol" pitchFamily="18" charset="2"/>
              </a:rPr>
              <a:t>ymbolic representation</a:t>
            </a:r>
            <a:endParaRPr lang="en-US">
              <a:sym typeface="Symbol" pitchFamily="18" charset="2"/>
            </a:endParaRPr>
          </a:p>
          <a:p>
            <a:pPr lvl="1"/>
            <a:r>
              <a:rPr lang="hu-HU">
                <a:sym typeface="Symbol" pitchFamily="18" charset="2"/>
              </a:rPr>
              <a:t>problem solving </a:t>
            </a:r>
            <a:r>
              <a:rPr lang="en-US">
                <a:sym typeface="Symbol" pitchFamily="18" charset="2"/>
              </a:rPr>
              <a:t> </a:t>
            </a:r>
            <a:r>
              <a:rPr lang="hu-HU">
                <a:sym typeface="Symbol" pitchFamily="18" charset="2"/>
              </a:rPr>
              <a:t>by </a:t>
            </a:r>
            <a:r>
              <a:rPr lang="en-US">
                <a:sym typeface="Symbol" pitchFamily="18" charset="2"/>
              </a:rPr>
              <a:t>s</a:t>
            </a:r>
            <a:r>
              <a:rPr lang="hu-HU">
                <a:sym typeface="Symbol" pitchFamily="18" charset="2"/>
              </a:rPr>
              <a:t>ymbol</a:t>
            </a:r>
            <a:r>
              <a:rPr lang="en-US">
                <a:sym typeface="Symbol" pitchFamily="18" charset="2"/>
              </a:rPr>
              <a:t>-manipul</a:t>
            </a:r>
            <a:r>
              <a:rPr lang="hu-HU">
                <a:sym typeface="Symbol" pitchFamily="18" charset="2"/>
              </a:rPr>
              <a:t>ation</a:t>
            </a:r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 s</a:t>
            </a:r>
            <a:r>
              <a:rPr lang="hu-HU">
                <a:sym typeface="Symbol" pitchFamily="18" charset="2"/>
              </a:rPr>
              <a:t>ymbolic programs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5808-A29A-41C0-9080-8663A178E443}" type="slidenum">
              <a:rPr lang="hu-HU" altLang="en-US"/>
              <a:pPr/>
              <a:t>40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Formalization of frames 3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147050" cy="5040312"/>
          </a:xfrm>
        </p:spPr>
        <p:txBody>
          <a:bodyPr/>
          <a:lstStyle/>
          <a:p>
            <a:r>
              <a:rPr lang="hu-HU"/>
              <a:t>object-attribute-value triplets</a:t>
            </a:r>
          </a:p>
          <a:p>
            <a:pPr>
              <a:buFont typeface="Wingdings" pitchFamily="2" charset="2"/>
              <a:buNone/>
            </a:pPr>
            <a:r>
              <a:rPr lang="hu-HU" sz="1800"/>
              <a:t>	</a:t>
            </a:r>
          </a:p>
          <a:p>
            <a:pPr>
              <a:buFont typeface="Wingdings" pitchFamily="2" charset="2"/>
              <a:buNone/>
            </a:pPr>
            <a:r>
              <a:rPr lang="hu-HU" sz="1800"/>
              <a:t>	&lt;Peter, f_name, Peter&gt;</a:t>
            </a:r>
          </a:p>
          <a:p>
            <a:pPr>
              <a:buFont typeface="Wingdings" pitchFamily="2" charset="2"/>
              <a:buNone/>
            </a:pPr>
            <a:r>
              <a:rPr lang="hu-HU" sz="1800"/>
              <a:t>	&lt;Peter, l_name, Kis&gt;</a:t>
            </a:r>
          </a:p>
          <a:p>
            <a:pPr>
              <a:buFont typeface="Wingdings" pitchFamily="2" charset="2"/>
              <a:buNone/>
            </a:pPr>
            <a:r>
              <a:rPr lang="hu-HU" sz="1800"/>
              <a:t>	&lt;Peter, subjects, </a:t>
            </a:r>
            <a:r>
              <a:rPr lang="en-US" sz="1800">
                <a:cs typeface="Arial" charset="0"/>
              </a:rPr>
              <a:t>[</a:t>
            </a:r>
            <a:r>
              <a:rPr lang="hu-HU" sz="1800"/>
              <a:t>ES</a:t>
            </a:r>
            <a:r>
              <a:rPr lang="en-US" sz="1800">
                <a:cs typeface="Arial" charset="0"/>
              </a:rPr>
              <a:t>]</a:t>
            </a:r>
            <a:r>
              <a:rPr lang="hu-HU" sz="1800"/>
              <a:t>&gt;</a:t>
            </a:r>
          </a:p>
          <a:p>
            <a:pPr>
              <a:buFont typeface="Wingdings" pitchFamily="2" charset="2"/>
              <a:buNone/>
            </a:pPr>
            <a:r>
              <a:rPr lang="hu-HU" sz="1800"/>
              <a:t>	&lt;ES, name, Expert_systems&gt;</a:t>
            </a:r>
          </a:p>
          <a:p>
            <a:pPr>
              <a:buFont typeface="Wingdings" pitchFamily="2" charset="2"/>
              <a:buNone/>
            </a:pPr>
            <a:r>
              <a:rPr lang="hu-HU" sz="1800"/>
              <a:t>	&lt;ES, preconditions, </a:t>
            </a:r>
            <a:r>
              <a:rPr lang="en-US" sz="1800">
                <a:cs typeface="Arial" charset="0"/>
              </a:rPr>
              <a:t>[</a:t>
            </a:r>
            <a:r>
              <a:rPr lang="hu-HU" sz="1800"/>
              <a:t>AI</a:t>
            </a:r>
            <a:r>
              <a:rPr lang="en-US" sz="1800">
                <a:cs typeface="Arial" charset="0"/>
              </a:rPr>
              <a:t>]</a:t>
            </a:r>
            <a:r>
              <a:rPr lang="hu-HU" sz="1800"/>
              <a:t>&gt;</a:t>
            </a:r>
          </a:p>
          <a:p>
            <a:pPr>
              <a:buFont typeface="Wingdings" pitchFamily="2" charset="2"/>
              <a:buNone/>
            </a:pPr>
            <a:endParaRPr lang="hu-HU" sz="1800"/>
          </a:p>
          <a:p>
            <a:pPr>
              <a:buFont typeface="Wingdings" pitchFamily="2" charset="2"/>
              <a:buNone/>
            </a:pPr>
            <a:endParaRPr lang="hu-HU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B815-4AC9-471E-83F1-49EBC77F9605}" type="slidenum">
              <a:rPr lang="hu-HU" altLang="en-US"/>
              <a:pPr/>
              <a:t>41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Daemons 1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active elements of a frame system</a:t>
            </a:r>
          </a:p>
          <a:p>
            <a:r>
              <a:rPr lang="hu-HU"/>
              <a:t>standard built-in procedures</a:t>
            </a:r>
          </a:p>
          <a:p>
            <a:r>
              <a:rPr lang="hu-HU"/>
              <a:t>assigned to the attributes of the classes and instances</a:t>
            </a:r>
          </a:p>
          <a:p>
            <a:r>
              <a:rPr lang="hu-HU"/>
              <a:t>automatically invoked in case of predefined changing in the value of the slot</a:t>
            </a:r>
          </a:p>
          <a:p>
            <a:r>
              <a:rPr lang="hu-HU"/>
              <a:t>usual daemons are as follows:</a:t>
            </a:r>
          </a:p>
          <a:p>
            <a:pPr lvl="1"/>
            <a:r>
              <a:rPr lang="hu-HU"/>
              <a:t>when-needed: describes the steps to be performed when the value of slot is read</a:t>
            </a:r>
          </a:p>
          <a:p>
            <a:pPr lvl="1"/>
            <a:r>
              <a:rPr lang="hu-HU"/>
              <a:t>when-changed: is invoked when the value of the slot is changed</a:t>
            </a:r>
          </a:p>
          <a:p>
            <a:pPr lvl="1"/>
            <a:r>
              <a:rPr lang="hu-HU"/>
              <a:t>when-added: contains the actions to be performed when the slot gets its first value</a:t>
            </a:r>
          </a:p>
          <a:p>
            <a:pPr lvl="1"/>
            <a:r>
              <a:rPr lang="hu-HU"/>
              <a:t>when deleted: is executed when the value of the slot is deleted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184E-6E43-4A4D-8055-0EE8EEC797AB}" type="slidenum">
              <a:rPr lang="hu-HU" altLang="en-US"/>
              <a:pPr/>
              <a:t>42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Daemons 2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the executable part of the daemons is determined by the user or it may even be empty</a:t>
            </a:r>
          </a:p>
          <a:p>
            <a:r>
              <a:rPr lang="hu-HU"/>
              <a:t>execution is controlled by events </a:t>
            </a:r>
          </a:p>
          <a:p>
            <a:r>
              <a:rPr lang="hu-HU"/>
              <a:t>daemons can invoke (call) each other via changing slot values </a:t>
            </a:r>
            <a:r>
              <a:rPr lang="hu-HU">
                <a:sym typeface="Symbol" pitchFamily="18" charset="2"/>
              </a:rPr>
              <a:t> spread over and over</a:t>
            </a:r>
          </a:p>
          <a:p>
            <a:r>
              <a:rPr lang="hu-HU">
                <a:sym typeface="Symbol" pitchFamily="18" charset="2"/>
              </a:rPr>
              <a:t>the operation of a frame system is described in an indirect way (embedded in the daemons)</a:t>
            </a:r>
          </a:p>
          <a:p>
            <a:r>
              <a:rPr lang="hu-HU">
                <a:sym typeface="Symbol" pitchFamily="18" charset="2"/>
              </a:rPr>
              <a:t>daemons can be used for restricted data-driven reasoning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6EF-1E68-45BE-998A-C3FFCA0C68CC}" type="slidenum">
              <a:rPr lang="hu-HU" altLang="en-US"/>
              <a:pPr/>
              <a:t>43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Daemons versus rules</a:t>
            </a:r>
          </a:p>
        </p:txBody>
      </p:sp>
      <p:graphicFrame>
        <p:nvGraphicFramePr>
          <p:cNvPr id="68658" name="Group 50"/>
          <p:cNvGraphicFramePr>
            <a:graphicFrameLocks noGrp="1"/>
          </p:cNvGraphicFramePr>
          <p:nvPr>
            <p:ph sz="half" idx="2"/>
          </p:nvPr>
        </p:nvGraphicFramePr>
        <p:xfrm>
          <a:off x="684213" y="1719263"/>
          <a:ext cx="8002587" cy="4063620"/>
        </p:xfrm>
        <a:graphic>
          <a:graphicData uri="http://schemas.openxmlformats.org/drawingml/2006/table">
            <a:tbl>
              <a:tblPr/>
              <a:tblGrid>
                <a:gridCol w="4005262"/>
                <a:gridCol w="3997325"/>
              </a:tblGrid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Daemons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Faster and more independent than rules. „Reason/action” is connected to the changes in values and the system’ responses.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 act in autonomous way.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rule is invoked by another rule or in case of presence of a certain data.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execution depends on the situation and cannot be seen in advance.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readable than rules.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(daemons are defined on the implementation language of the given tool)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Easy to read.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(symbolic formalism, natural-language like)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 handle the pre-defined changes of the given attribute-values.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built-in knowledge of the rules steams freely to all of the rules.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range of a deamon is bounded statically in advance. (more or less flexible)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range of a rule is stand out dynamically in run-time. (flexible, creative problem solving)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98EF-C36A-4A20-AE1F-B6BD2DF081AF}" type="slidenum">
              <a:rPr lang="hu-HU" altLang="en-US"/>
              <a:pPr/>
              <a:t>44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Hybrid techniques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u="sng">
                <a:sym typeface="Symbol" pitchFamily="18" charset="2"/>
              </a:rPr>
              <a:t>rules</a:t>
            </a:r>
            <a:r>
              <a:rPr lang="hu-HU">
                <a:sym typeface="Symbol" pitchFamily="18" charset="2"/>
              </a:rPr>
              <a:t>: used for description of heuristic knowledge</a:t>
            </a:r>
          </a:p>
          <a:p>
            <a:r>
              <a:rPr lang="hu-HU" u="sng">
                <a:sym typeface="Symbol" pitchFamily="18" charset="2"/>
              </a:rPr>
              <a:t>frames</a:t>
            </a:r>
            <a:r>
              <a:rPr lang="hu-HU">
                <a:sym typeface="Symbol" pitchFamily="18" charset="2"/>
              </a:rPr>
              <a:t>: contains both descriptive and procedural knowledge of the given objects/ events/ notions (altogether in one place!  easy to read and modify, the effects of modifications can be held easily) </a:t>
            </a:r>
          </a:p>
          <a:p>
            <a:r>
              <a:rPr lang="hu-HU" u="sng">
                <a:sym typeface="Symbol" pitchFamily="18" charset="2"/>
              </a:rPr>
              <a:t>inference engine of hybrid techniques can contain:</a:t>
            </a:r>
          </a:p>
          <a:p>
            <a:pPr lvl="1"/>
            <a:r>
              <a:rPr lang="hu-HU">
                <a:sym typeface="Symbol" pitchFamily="18" charset="2"/>
              </a:rPr>
              <a:t>mechanisms insuring inheritance and handling of daemons</a:t>
            </a:r>
          </a:p>
          <a:p>
            <a:pPr lvl="1"/>
            <a:r>
              <a:rPr lang="hu-HU">
                <a:sym typeface="Symbol" pitchFamily="18" charset="2"/>
              </a:rPr>
              <a:t>mechanisms insuring message changing (object-oriented)</a:t>
            </a:r>
          </a:p>
          <a:p>
            <a:pPr lvl="1"/>
            <a:r>
              <a:rPr lang="hu-HU">
                <a:sym typeface="Symbol" pitchFamily="18" charset="2"/>
              </a:rPr>
              <a:t>data-driven and/or goal-driven reasoning mechanism</a:t>
            </a:r>
          </a:p>
          <a:p>
            <a:pPr lvl="1"/>
            <a:r>
              <a:rPr lang="hu-HU">
                <a:sym typeface="Symbol" pitchFamily="18" charset="2"/>
              </a:rPr>
              <a:t>can support the organization of rules and/or frames into hierarchical modules</a:t>
            </a:r>
          </a:p>
          <a:p>
            <a:pPr lvl="1"/>
            <a:r>
              <a:rPr lang="hu-HU">
                <a:sym typeface="Symbol" pitchFamily="18" charset="2"/>
              </a:rPr>
              <a:t>can support making and using of meta-rules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FC7B-A403-483D-8067-3415F398AE5E}" type="slidenum">
              <a:rPr lang="hu-HU" altLang="en-US"/>
              <a:pPr/>
              <a:t>45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08275"/>
            <a:ext cx="7543800" cy="1295400"/>
          </a:xfrm>
        </p:spPr>
        <p:txBody>
          <a:bodyPr/>
          <a:lstStyle/>
          <a:p>
            <a:pPr algn="ctr"/>
            <a:r>
              <a:rPr lang="hu-HU"/>
              <a:t>Symbol-manipulation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21E6-3B6A-400B-848F-5F3C54EDF077}" type="slidenum">
              <a:rPr lang="hu-HU" altLang="en-US"/>
              <a:pPr/>
              <a:t>46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Programming languages of AI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high-level symbol-manipulation languages are used to support the implementation of AI methods</a:t>
            </a:r>
          </a:p>
          <a:p>
            <a:pPr lvl="1"/>
            <a:r>
              <a:rPr lang="hu-HU"/>
              <a:t>LISP (LISt Processing)</a:t>
            </a:r>
          </a:p>
          <a:p>
            <a:pPr lvl="2"/>
            <a:r>
              <a:rPr lang="hu-HU"/>
              <a:t>based on the notion and operations of lists</a:t>
            </a:r>
          </a:p>
          <a:p>
            <a:pPr lvl="2"/>
            <a:r>
              <a:rPr lang="hu-HU"/>
              <a:t>all of the problems can be described in the form of function calls</a:t>
            </a:r>
          </a:p>
          <a:p>
            <a:pPr lvl="1"/>
            <a:r>
              <a:rPr lang="hu-HU"/>
              <a:t>PROLOG (PROgramming in LOGic)</a:t>
            </a:r>
          </a:p>
          <a:p>
            <a:pPr lvl="2"/>
            <a:r>
              <a:rPr lang="hu-HU"/>
              <a:t>high-level declarative language</a:t>
            </a:r>
          </a:p>
          <a:p>
            <a:pPr lvl="3"/>
            <a:r>
              <a:rPr lang="hu-HU"/>
              <a:t>define relationships between various entities with the help of logic </a:t>
            </a:r>
          </a:p>
          <a:p>
            <a:pPr lvl="3"/>
            <a:r>
              <a:rPr lang="hu-HU"/>
              <a:t>special type of clause (A </a:t>
            </a:r>
            <a:r>
              <a:rPr lang="hu-HU">
                <a:sym typeface="Symbol" pitchFamily="18" charset="2"/>
              </a:rPr>
              <a:t> B</a:t>
            </a:r>
            <a:r>
              <a:rPr lang="hu-HU" baseline="-25000">
                <a:sym typeface="Symbol" pitchFamily="18" charset="2"/>
              </a:rPr>
              <a:t>1</a:t>
            </a:r>
            <a:r>
              <a:rPr lang="hu-HU">
                <a:sym typeface="Symbol" pitchFamily="18" charset="2"/>
              </a:rPr>
              <a:t> …  B</a:t>
            </a:r>
            <a:r>
              <a:rPr lang="hu-HU" baseline="-25000">
                <a:sym typeface="Symbol" pitchFamily="18" charset="2"/>
              </a:rPr>
              <a:t>n</a:t>
            </a:r>
            <a:r>
              <a:rPr lang="hu-HU">
                <a:sym typeface="Symbol" pitchFamily="18" charset="2"/>
              </a:rPr>
              <a:t>): </a:t>
            </a:r>
            <a:r>
              <a:rPr lang="hu-HU"/>
              <a:t>fact, rule, question</a:t>
            </a:r>
          </a:p>
          <a:p>
            <a:pPr lvl="2"/>
            <a:r>
              <a:rPr lang="hu-HU"/>
              <a:t>reasoning environment with a built-in inference engine</a:t>
            </a:r>
          </a:p>
          <a:p>
            <a:pPr lvl="3"/>
            <a:r>
              <a:rPr lang="hu-HU"/>
              <a:t>answer to a question with the help of logical reasoning</a:t>
            </a:r>
          </a:p>
          <a:p>
            <a:pPr lvl="3"/>
            <a:r>
              <a:rPr lang="hu-HU"/>
              <a:t>goal-driven (backward) reasoning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9C-F1C1-41D6-844F-3DF9E9B21CD2}" type="slidenum">
              <a:rPr lang="hu-HU" altLang="en-US"/>
              <a:pPr/>
              <a:t>47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73771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100"/>
              <a:t>Comparison of symbol-manipulation and traditional techniques</a:t>
            </a:r>
          </a:p>
        </p:txBody>
      </p:sp>
      <p:graphicFrame>
        <p:nvGraphicFramePr>
          <p:cNvPr id="73791" name="Group 63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229600" cy="4472941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Traditional programming languages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LISP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PROLOG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calculus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symbol-manipulation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symbol-manipulation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446338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Neumann-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principle languages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446338" algn="l"/>
                        </a:tabLst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consist of sequence of commands executed in a predefined order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functional approach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sequence of evaluation of function-expressions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ulus)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ation approach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based on mathematical logic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(predi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cate-calculus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main elements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commands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main elements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procedures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main elements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predicates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relations among objects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procedur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executing in a predefined order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procedur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clarative (defining only the description of the problem)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executing mechanism have to be defined by the programmer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executing mechanism have to be defined by the programmer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built-in executing mechanism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goal-driven reasoning with backtracking search strategy)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structure of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data is different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sructure of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data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 the same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 produce, execute other programs, can modify themselves)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sructure of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data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 the same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 produce, execute other programs, can modify themselves)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readability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LISP-</a:t>
                      </a: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like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hard to read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easy to read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4D38-07C3-47FB-84F3-C6A4A9CEB20C}" type="slidenum">
              <a:rPr lang="hu-HU" altLang="en-US"/>
              <a:pPr/>
              <a:t>48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68638"/>
            <a:ext cx="7543800" cy="1295400"/>
          </a:xfrm>
        </p:spPr>
        <p:txBody>
          <a:bodyPr/>
          <a:lstStyle/>
          <a:p>
            <a:pPr algn="ctr"/>
            <a:r>
              <a:rPr lang="hu-HU"/>
              <a:t>Case-based techniques</a:t>
            </a:r>
            <a:br>
              <a:rPr lang="hu-HU"/>
            </a:b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9BCB-CD74-48D0-8B3F-CA7726E2C8E7}" type="slidenum">
              <a:rPr lang="hu-HU" altLang="en-US"/>
              <a:pPr/>
              <a:t>49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Case-based reasoning (CBR)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basic assumption: like was the past like will be the future</a:t>
            </a:r>
          </a:p>
          <a:p>
            <a:pPr lvl="1"/>
            <a:r>
              <a:rPr lang="hu-HU"/>
              <a:t>the „really” observation can be describe hard with the help of classical rules</a:t>
            </a:r>
          </a:p>
          <a:p>
            <a:pPr lvl="1"/>
            <a:r>
              <a:rPr lang="hu-HU"/>
              <a:t>it consists of interconnected relationships of more or less generalized events</a:t>
            </a:r>
          </a:p>
          <a:p>
            <a:r>
              <a:rPr lang="hu-HU"/>
              <a:t>idea: </a:t>
            </a:r>
          </a:p>
          <a:p>
            <a:pPr lvl="1"/>
            <a:r>
              <a:rPr lang="hu-HU"/>
              <a:t>s</a:t>
            </a:r>
            <a:r>
              <a:rPr lang="en-GB"/>
              <a:t>olving </a:t>
            </a:r>
            <a:r>
              <a:rPr lang="hu-HU"/>
              <a:t>p</a:t>
            </a:r>
            <a:r>
              <a:rPr lang="en-GB"/>
              <a:t>roblems based on solutions for similar problems solved in the past</a:t>
            </a:r>
          </a:p>
          <a:p>
            <a:pPr lvl="1"/>
            <a:r>
              <a:rPr lang="hu-HU"/>
              <a:t>r</a:t>
            </a:r>
            <a:r>
              <a:rPr lang="en-GB"/>
              <a:t>equires storing, retrieving and adapting past solutions to similar problems</a:t>
            </a:r>
            <a:endParaRPr lang="hu-HU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2C80-91AC-41F8-A08B-CA0E7774AAAF}" type="slidenum">
              <a:rPr lang="hu-HU" altLang="en-US"/>
              <a:pPr/>
              <a:t>5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Structure and characteristics 2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611188" y="1989138"/>
          <a:ext cx="7848600" cy="3894137"/>
        </p:xfrm>
        <a:graphic>
          <a:graphicData uri="http://schemas.openxmlformats.org/presentationml/2006/ole">
            <p:oleObj spid="_x0000_s10249" name="Visio" r:id="rId3" imgW="5839878" imgH="2897972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565-8176-44A9-908A-D43C9C98673B}" type="slidenum">
              <a:rPr lang="hu-HU" altLang="en-US"/>
              <a:pPr/>
              <a:t>50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Case-based reasoning 2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solve a new problem by making an analogy to an old one and adapting its solution to the current situation </a:t>
            </a:r>
          </a:p>
          <a:p>
            <a:r>
              <a:rPr lang="hu-HU"/>
              <a:t>retrieving a case starts with a problem description and ends when a best matching case has been found</a:t>
            </a:r>
          </a:p>
          <a:p>
            <a:r>
              <a:rPr lang="hu-HU">
                <a:sym typeface="Symbol" pitchFamily="18" charset="2"/>
              </a:rPr>
              <a:t>all case-based reasoning methods have in common the following process: </a:t>
            </a:r>
          </a:p>
          <a:p>
            <a:pPr lvl="1"/>
            <a:r>
              <a:rPr lang="hu-HU"/>
              <a:t>identifying a set of relevant problem descriptors</a:t>
            </a:r>
            <a:endParaRPr lang="hu-HU">
              <a:sym typeface="Symbol" pitchFamily="18" charset="2"/>
            </a:endParaRPr>
          </a:p>
          <a:p>
            <a:pPr lvl="1"/>
            <a:r>
              <a:rPr lang="hu-HU">
                <a:sym typeface="Symbol" pitchFamily="18" charset="2"/>
              </a:rPr>
              <a:t>retrieve the most similar case (or cases) comparing the case to the library of past cases</a:t>
            </a:r>
          </a:p>
          <a:p>
            <a:pPr lvl="1"/>
            <a:r>
              <a:rPr lang="hu-HU">
                <a:sym typeface="Symbol" pitchFamily="18" charset="2"/>
              </a:rPr>
              <a:t>reuse the retrieved case to try to solve the current problem</a:t>
            </a:r>
          </a:p>
          <a:p>
            <a:pPr lvl="1"/>
            <a:r>
              <a:rPr lang="hu-HU">
                <a:sym typeface="Symbol" pitchFamily="18" charset="2"/>
              </a:rPr>
              <a:t>revise and adapt the proposed solution if necessary </a:t>
            </a:r>
          </a:p>
          <a:p>
            <a:pPr lvl="1"/>
            <a:r>
              <a:rPr lang="hu-HU">
                <a:sym typeface="Symbol" pitchFamily="18" charset="2"/>
              </a:rPr>
              <a:t>retain the final solution as part of a new case</a:t>
            </a:r>
          </a:p>
          <a:p>
            <a:pPr lvl="1"/>
            <a:endParaRPr lang="hu-HU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CFC5-431E-4675-9F9E-8596A538A1F1}" type="slidenum">
              <a:rPr lang="hu-HU" altLang="en-US"/>
              <a:pPr/>
              <a:t>51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Case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hu-HU"/>
              <a:t>a</a:t>
            </a:r>
            <a:r>
              <a:rPr lang="en-GB"/>
              <a:t> case represents specific knowledge in a particular context</a:t>
            </a:r>
          </a:p>
          <a:p>
            <a:r>
              <a:rPr lang="hu-HU"/>
              <a:t>t</a:t>
            </a:r>
            <a:r>
              <a:rPr lang="en-GB"/>
              <a:t>here are three major parts in any case:</a:t>
            </a:r>
            <a:r>
              <a:rPr lang="hu-HU"/>
              <a:t> </a:t>
            </a:r>
          </a:p>
          <a:p>
            <a:pPr lvl="1"/>
            <a:r>
              <a:rPr lang="hu-HU"/>
              <a:t>a description of the problem/situation</a:t>
            </a:r>
          </a:p>
          <a:p>
            <a:pPr lvl="1">
              <a:buFont typeface="Wingdings" pitchFamily="2" charset="2"/>
              <a:buNone/>
            </a:pPr>
            <a:r>
              <a:rPr lang="hu-HU"/>
              <a:t>	the state of the world when the case is available</a:t>
            </a:r>
          </a:p>
          <a:p>
            <a:pPr lvl="1"/>
            <a:r>
              <a:rPr lang="hu-HU"/>
              <a:t>solution </a:t>
            </a:r>
          </a:p>
          <a:p>
            <a:pPr lvl="1">
              <a:buFont typeface="Wingdings" pitchFamily="2" charset="2"/>
              <a:buNone/>
            </a:pPr>
            <a:r>
              <a:rPr lang="hu-HU"/>
              <a:t>	the chain of operators that were used to solve the problem (solving path)</a:t>
            </a:r>
          </a:p>
          <a:p>
            <a:pPr lvl="1"/>
            <a:r>
              <a:rPr lang="hu-HU"/>
              <a:t>outcome/consequence </a:t>
            </a:r>
          </a:p>
          <a:p>
            <a:pPr lvl="1">
              <a:buFont typeface="Wingdings" pitchFamily="2" charset="2"/>
              <a:buNone/>
            </a:pPr>
            <a:r>
              <a:rPr lang="hu-HU"/>
              <a:t>	the state of the world after the supervention of the case (description of the effect on the world)</a:t>
            </a:r>
          </a:p>
          <a:p>
            <a:r>
              <a:rPr lang="hu-HU"/>
              <a:t>i</a:t>
            </a:r>
            <a:r>
              <a:rPr lang="en-GB"/>
              <a:t>n addition to specific cases, one also has to consider the case memory</a:t>
            </a:r>
            <a:r>
              <a:rPr lang="hu-HU"/>
              <a:t> </a:t>
            </a:r>
            <a:r>
              <a:rPr lang="en-GB"/>
              <a:t>organisation</a:t>
            </a:r>
            <a:endParaRPr lang="hu-H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09B0-3368-4360-BD2F-2301517568CE}" type="slidenum">
              <a:rPr lang="hu-HU" altLang="en-US"/>
              <a:pPr/>
              <a:t>52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Case - indexing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91513" cy="4411662"/>
          </a:xfrm>
        </p:spPr>
        <p:txBody>
          <a:bodyPr/>
          <a:lstStyle/>
          <a:p>
            <a:r>
              <a:rPr lang="hu-HU"/>
              <a:t>the</a:t>
            </a:r>
            <a:r>
              <a:rPr lang="en-GB"/>
              <a:t> most important problem in CBR</a:t>
            </a:r>
          </a:p>
          <a:p>
            <a:pPr lvl="1"/>
            <a:r>
              <a:rPr lang="en-GB"/>
              <a:t>how do we remember when to retrieve what?</a:t>
            </a:r>
          </a:p>
          <a:p>
            <a:r>
              <a:rPr lang="hu-HU"/>
              <a:t>e</a:t>
            </a:r>
            <a:r>
              <a:rPr lang="en-GB"/>
              <a:t>ssentially, the indexing problem requires assigning labels to cases to designate the situations in which they are likely to be useful</a:t>
            </a:r>
            <a:endParaRPr lang="hu-HU"/>
          </a:p>
          <a:p>
            <a:r>
              <a:rPr lang="hu-HU"/>
              <a:t>i</a:t>
            </a:r>
            <a:r>
              <a:rPr lang="en-GB"/>
              <a:t>ndexing of </a:t>
            </a:r>
            <a:r>
              <a:rPr lang="hu-HU"/>
              <a:t>c</a:t>
            </a:r>
            <a:r>
              <a:rPr lang="en-GB"/>
              <a:t>ases - issues</a:t>
            </a:r>
            <a:endParaRPr lang="hu-HU"/>
          </a:p>
          <a:p>
            <a:pPr lvl="1"/>
            <a:r>
              <a:rPr lang="hu-HU"/>
              <a:t>i</a:t>
            </a:r>
            <a:r>
              <a:rPr lang="en-GB"/>
              <a:t>ndexing should anticipate the vocabulary a retriever might use</a:t>
            </a:r>
          </a:p>
          <a:p>
            <a:pPr lvl="1"/>
            <a:r>
              <a:rPr lang="hu-HU"/>
              <a:t>i</a:t>
            </a:r>
            <a:r>
              <a:rPr lang="en-GB"/>
              <a:t>ndexing has to be by concepts normally used to describe the items being indexed</a:t>
            </a:r>
          </a:p>
          <a:p>
            <a:pPr lvl="1"/>
            <a:r>
              <a:rPr lang="hu-HU"/>
              <a:t>i</a:t>
            </a:r>
            <a:r>
              <a:rPr lang="en-GB"/>
              <a:t>ndexing has to anticipate the circumstances in which a retriever is likely to want to retrieve something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191-3524-4A77-B8EC-58A1456ED133}" type="slidenum">
              <a:rPr lang="hu-HU" altLang="en-US"/>
              <a:pPr/>
              <a:t>53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Main components of case-based systems 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case-base (library of cases)</a:t>
            </a:r>
            <a:endParaRPr lang="hu-HU" sz="2000"/>
          </a:p>
          <a:p>
            <a:r>
              <a:rPr lang="hu-HU"/>
              <a:t>tools for determining of key-elements of actual case and  for retrieving of most-similar cases</a:t>
            </a:r>
          </a:p>
          <a:p>
            <a:pPr lvl="1"/>
            <a:r>
              <a:rPr lang="hu-HU"/>
              <a:t>for speeding of data-retrieval </a:t>
            </a:r>
            <a:r>
              <a:rPr lang="hu-HU">
                <a:sym typeface="Symbol" pitchFamily="18" charset="2"/>
              </a:rPr>
              <a:t> </a:t>
            </a:r>
            <a:r>
              <a:rPr lang="hu-HU"/>
              <a:t>indexing</a:t>
            </a:r>
          </a:p>
          <a:p>
            <a:pPr lvl="1"/>
            <a:r>
              <a:rPr lang="hu-HU"/>
              <a:t>for finding suitable cases </a:t>
            </a:r>
            <a:r>
              <a:rPr lang="hu-HU">
                <a:sym typeface="Symbol" pitchFamily="18" charset="2"/>
              </a:rPr>
              <a:t> pattern, similarity-estimation</a:t>
            </a:r>
            <a:endParaRPr lang="hu-HU"/>
          </a:p>
          <a:p>
            <a:r>
              <a:rPr lang="hu-HU"/>
              <a:t>tools for the solution’ adaptation according to the specialities of the new case</a:t>
            </a:r>
          </a:p>
          <a:p>
            <a:pPr lvl="1"/>
            <a:r>
              <a:rPr lang="hu-HU"/>
              <a:t>finding the deviations, implementation of alterations in the suggested solution (ex. null-adaptation, parameter adjustment)</a:t>
            </a:r>
          </a:p>
          <a:p>
            <a:pPr lvl="1"/>
            <a:r>
              <a:rPr lang="hu-HU"/>
              <a:t>supervision (solution after the adaptation is suitable or not)</a:t>
            </a:r>
          </a:p>
          <a:p>
            <a:pPr lvl="1"/>
            <a:r>
              <a:rPr lang="hu-HU"/>
              <a:t>learning (finding the reason of failure or enclosing the case to the case-base)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76F-C6E6-43CC-9853-855B8AC6EC10}" type="slidenum">
              <a:rPr lang="hu-HU" altLang="en-US"/>
              <a:pPr/>
              <a:t>54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Main components of case-based systems 2</a:t>
            </a:r>
          </a:p>
        </p:txBody>
      </p:sp>
      <p:graphicFrame>
        <p:nvGraphicFramePr>
          <p:cNvPr id="8192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1341438"/>
          <a:ext cx="4938713" cy="5516562"/>
        </p:xfrm>
        <a:graphic>
          <a:graphicData uri="http://schemas.openxmlformats.org/presentationml/2006/ole">
            <p:oleObj spid="_x0000_s81929" name="Visio" r:id="rId3" imgW="3713593" imgH="4148043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7C4-5A88-4B55-BEFD-81838A358E8D}" type="slidenum">
              <a:rPr lang="hu-HU" altLang="en-US"/>
              <a:pPr/>
              <a:t>55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Advantages and disadvantages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411663"/>
          </a:xfrm>
        </p:spPr>
        <p:txBody>
          <a:bodyPr/>
          <a:lstStyle/>
          <a:p>
            <a:r>
              <a:rPr lang="hu-HU"/>
              <a:t>advantages:</a:t>
            </a:r>
          </a:p>
          <a:p>
            <a:pPr lvl="1"/>
            <a:r>
              <a:rPr lang="hu-HU"/>
              <a:t>case-base is more objective and formal than the expert’s interpretation (knowledge of expert’s)</a:t>
            </a:r>
          </a:p>
          <a:p>
            <a:pPr lvl="1"/>
            <a:r>
              <a:rPr lang="hu-HU"/>
              <a:t>knowledge are represented in an explicit way</a:t>
            </a:r>
          </a:p>
          <a:p>
            <a:pPr lvl="1"/>
            <a:r>
              <a:rPr lang="hu-HU"/>
              <a:t>case can be defined for incomplete or badly-defined notions</a:t>
            </a:r>
          </a:p>
          <a:p>
            <a:pPr lvl="1"/>
            <a:r>
              <a:rPr lang="en-GB"/>
              <a:t>CBR is suitable for domains for which a proper, theoretical foundations do not exist</a:t>
            </a:r>
            <a:endParaRPr lang="hu-HU"/>
          </a:p>
          <a:p>
            <a:pPr lvl="1"/>
            <a:r>
              <a:rPr lang="hu-HU"/>
              <a:t>CBR is applicable in default of algorithmic method </a:t>
            </a:r>
          </a:p>
          <a:p>
            <a:pPr lvl="1"/>
            <a:r>
              <a:rPr lang="hu-HU"/>
              <a:t>easy knowledge acquisition (get well during usage)</a:t>
            </a:r>
          </a:p>
          <a:p>
            <a:r>
              <a:rPr lang="hu-HU"/>
              <a:t>disadvantages:</a:t>
            </a:r>
          </a:p>
          <a:p>
            <a:pPr lvl="1"/>
            <a:r>
              <a:rPr lang="hu-HU"/>
              <a:t>CBR solves only the problems covered by cases</a:t>
            </a:r>
          </a:p>
          <a:p>
            <a:pPr lvl="1"/>
            <a:r>
              <a:rPr lang="en-GB"/>
              <a:t>CBR might use a past case blindly without validating it in the new situation</a:t>
            </a:r>
            <a:endParaRPr lang="hu-HU"/>
          </a:p>
          <a:p>
            <a:pPr lvl="1"/>
            <a:r>
              <a:rPr lang="hu-HU"/>
              <a:t>solution is time-demanding (also in case of proper indexing)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8D8E-A9E7-4918-AB4D-C6FD704DC3A5}" type="slidenum">
              <a:rPr lang="hu-HU" altLang="en-US"/>
              <a:pPr/>
              <a:t>56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860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500"/>
              <a:t>Rule-based systems versus case-based systems</a:t>
            </a:r>
          </a:p>
        </p:txBody>
      </p:sp>
      <p:graphicFrame>
        <p:nvGraphicFramePr>
          <p:cNvPr id="86091" name="Group 75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362950" cy="4589464"/>
        </p:xfrm>
        <a:graphic>
          <a:graphicData uri="http://schemas.openxmlformats.org/drawingml/2006/table">
            <a:tbl>
              <a:tblPr/>
              <a:tblGrid>
                <a:gridCol w="4181475"/>
                <a:gridCol w="41814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Rule-based systems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Case-based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Rule: symbolic 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Case: collection of data, constants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Rule: individual unit, independent of the other rules, consistent piece of field of interest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Case: depends on the other cases (often overlap each other), individual unit of the field of interest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Retrieving rule: exact matching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Retrieving case: partial matching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Using of rules: general iterativ cycle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Using of cases: several steps (approximate retrieval, adaptation, refinement)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model of the problem have to be developed (sometimes it is hard or impossible)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model of the problem needn’t be developed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knowledge-acquisition of field of interst is hard and time-demanding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knowledge-acquisition of field of interst is limited to collecting and analysing the past cases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Development time is 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Development time is 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Slow, handling of many data is difficult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Many data is treatable with the useing of database –handling techniques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Enlargement is hard (the validation have to be repeated after enlargement)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Enlargement and development is easy.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Learning is not supported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 is able to learn (preserving new cases)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68CA-5545-4E3E-9B4A-4BA4FA06AD69}" type="slidenum">
              <a:rPr lang="hu-HU" altLang="en-US"/>
              <a:pPr/>
              <a:t>57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4213" y="0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hu-HU" sz="3500" b="1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611188" y="4437063"/>
            <a:ext cx="82296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hu-HU" sz="1700"/>
              <a:t>K. M. Hangos, R. Lakner and M. Gerzson: </a:t>
            </a:r>
            <a:r>
              <a:rPr lang="hu-HU" sz="1700" i="1"/>
              <a:t>Intelligent Control Systems. An Introduction with Examples.</a:t>
            </a:r>
            <a:r>
              <a:rPr lang="hu-HU" sz="1700"/>
              <a:t> Kluwer Academic Publishers, 2001. Chapter 5.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hu-HU" sz="1700"/>
              <a:t>D. Poole, A. Mackworth, R. Goebel: </a:t>
            </a:r>
            <a:r>
              <a:rPr lang="hu-HU" sz="1700" i="1"/>
              <a:t>Computational Intelligence. A logical Approach.</a:t>
            </a:r>
            <a:r>
              <a:rPr lang="hu-HU" sz="1700"/>
              <a:t> Oxford University Press, 1998. Chapter 6.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hu-HU" sz="1700"/>
              <a:t>I. Futó (Ed.): </a:t>
            </a:r>
            <a:r>
              <a:rPr lang="hu-HU" sz="1700" i="1"/>
              <a:t>Mesterséges intelligencia.</a:t>
            </a:r>
            <a:r>
              <a:rPr lang="hu-HU" sz="1700"/>
              <a:t> Aula Kiadó, 1999. Chapter 12. (in hungarian)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611188" y="3644900"/>
            <a:ext cx="7543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hu-HU" sz="3500" b="1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684213" y="1341438"/>
            <a:ext cx="82296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hu-HU" sz="2000"/>
              <a:t>Knowledge-based systems, expert systems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hu-HU" sz="2000"/>
              <a:t>Base techniques of knowledge-based systems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hu-HU"/>
              <a:t>rule-based techniques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hu-HU"/>
              <a:t>inductive techniques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hu-HU"/>
              <a:t>hybrid techniques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hu-HU"/>
              <a:t>symbol-manipulation techniques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hu-HU"/>
              <a:t>case-based techniques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3D0D-1814-40C7-B1D7-D02EFC2A406A}" type="slidenum">
              <a:rPr lang="hu-HU" altLang="en-US"/>
              <a:pPr/>
              <a:t>6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Main components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00213"/>
            <a:ext cx="9145587" cy="4411662"/>
          </a:xfrm>
        </p:spPr>
        <p:txBody>
          <a:bodyPr/>
          <a:lstStyle/>
          <a:p>
            <a:r>
              <a:rPr lang="hu-HU"/>
              <a:t>knowledge-base </a:t>
            </a:r>
            <a:r>
              <a:rPr lang="en-US"/>
              <a:t>(</a:t>
            </a:r>
            <a:r>
              <a:rPr lang="hu-HU"/>
              <a:t>K</a:t>
            </a:r>
            <a:r>
              <a:rPr lang="en-US"/>
              <a:t>B)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hu-HU"/>
              <a:t>knowledge about the field of interest (in natural language-like formalism)</a:t>
            </a:r>
            <a:endParaRPr lang="en-US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hu-HU"/>
              <a:t>symbolically described system-specification </a:t>
            </a:r>
            <a:endParaRPr lang="en-US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hu-HU"/>
              <a:t>KNOWLEDGE-REPRESENTATION METHOD</a:t>
            </a:r>
            <a:r>
              <a:rPr lang="en-US"/>
              <a:t>!</a:t>
            </a:r>
          </a:p>
          <a:p>
            <a:r>
              <a:rPr lang="hu-HU"/>
              <a:t>inference engine</a:t>
            </a:r>
            <a:endParaRPr lang="en-US"/>
          </a:p>
          <a:p>
            <a:pPr lvl="1"/>
            <a:r>
              <a:rPr lang="hu-HU"/>
              <a:t>„engine” of problem solving (general problem solving knowledge)</a:t>
            </a:r>
          </a:p>
          <a:p>
            <a:pPr lvl="1"/>
            <a:r>
              <a:rPr lang="hu-HU"/>
              <a:t>supporting the operation of the other components</a:t>
            </a:r>
            <a:endParaRPr lang="en-US"/>
          </a:p>
          <a:p>
            <a:pPr lvl="1"/>
            <a:r>
              <a:rPr lang="hu-HU"/>
              <a:t>PROBLEM SOLVING METHOD</a:t>
            </a:r>
            <a:r>
              <a:rPr lang="en-US"/>
              <a:t>!</a:t>
            </a:r>
          </a:p>
          <a:p>
            <a:r>
              <a:rPr lang="hu-HU"/>
              <a:t>case-specific database</a:t>
            </a:r>
            <a:endParaRPr lang="en-US"/>
          </a:p>
          <a:p>
            <a:pPr lvl="1"/>
            <a:r>
              <a:rPr lang="hu-HU"/>
              <a:t>auxiliary component</a:t>
            </a:r>
            <a:endParaRPr lang="en-US"/>
          </a:p>
          <a:p>
            <a:pPr lvl="1"/>
            <a:r>
              <a:rPr lang="hu-HU"/>
              <a:t>specific information (information from outside, initial data of the concrete problem)</a:t>
            </a:r>
          </a:p>
          <a:p>
            <a:pPr lvl="1"/>
            <a:r>
              <a:rPr lang="hu-HU"/>
              <a:t>information obtained during reasoning</a:t>
            </a:r>
            <a:r>
              <a:rPr lang="hu-HU" sz="24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E623-FDF8-4F10-9A11-92F8899844D3}" type="slidenum">
              <a:rPr lang="hu-HU" altLang="en-US"/>
              <a:pPr/>
              <a:t>7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Main components 2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8820150" cy="4411662"/>
          </a:xfrm>
        </p:spPr>
        <p:txBody>
          <a:bodyPr/>
          <a:lstStyle/>
          <a:p>
            <a:r>
              <a:rPr lang="hu-HU"/>
              <a:t>explanation subsystem</a:t>
            </a:r>
          </a:p>
          <a:p>
            <a:pPr>
              <a:buFont typeface="Wingdings" pitchFamily="2" charset="2"/>
              <a:buNone/>
            </a:pPr>
            <a:r>
              <a:rPr lang="hu-HU"/>
              <a:t>	explanation of system’ actions in case of user’ request</a:t>
            </a:r>
            <a:endParaRPr lang="en-US"/>
          </a:p>
          <a:p>
            <a:pPr>
              <a:buFont typeface="Wingdings" pitchFamily="2" charset="2"/>
              <a:buNone/>
            </a:pPr>
            <a:r>
              <a:rPr lang="hu-HU"/>
              <a:t>	typical explanation facilities</a:t>
            </a:r>
            <a:r>
              <a:rPr lang="en-US"/>
              <a:t>:</a:t>
            </a:r>
          </a:p>
          <a:p>
            <a:pPr lvl="1"/>
            <a:r>
              <a:rPr lang="hu-HU"/>
              <a:t>explanation during problem solving</a:t>
            </a:r>
            <a:r>
              <a:rPr lang="en-US"/>
              <a:t>:</a:t>
            </a:r>
          </a:p>
          <a:p>
            <a:pPr lvl="2"/>
            <a:r>
              <a:rPr lang="en-US"/>
              <a:t>WHY... (</a:t>
            </a:r>
            <a:r>
              <a:rPr lang="hu-HU"/>
              <a:t>explanative reasoning</a:t>
            </a:r>
            <a:r>
              <a:rPr lang="en-US"/>
              <a:t>, intelligen</a:t>
            </a:r>
            <a:r>
              <a:rPr lang="hu-HU"/>
              <a:t>t </a:t>
            </a:r>
            <a:r>
              <a:rPr lang="en-US"/>
              <a:t>help</a:t>
            </a:r>
            <a:r>
              <a:rPr lang="hu-HU"/>
              <a:t>, tracing information about the actual reasoning steps)</a:t>
            </a:r>
            <a:endParaRPr lang="en-US"/>
          </a:p>
          <a:p>
            <a:pPr lvl="2"/>
            <a:r>
              <a:rPr lang="en-US"/>
              <a:t>WHAT IF... (h</a:t>
            </a:r>
            <a:r>
              <a:rPr lang="hu-HU"/>
              <a:t>ypothetical reasoning, conditional assignment and its consequences, can be withdrawn</a:t>
            </a:r>
            <a:r>
              <a:rPr lang="en-US"/>
              <a:t>)</a:t>
            </a:r>
          </a:p>
          <a:p>
            <a:pPr lvl="2"/>
            <a:r>
              <a:rPr lang="en-US"/>
              <a:t>WHAT IS ... (</a:t>
            </a:r>
            <a:r>
              <a:rPr lang="hu-HU"/>
              <a:t>gleaning in knowledge-base and case-specific database)</a:t>
            </a:r>
            <a:endParaRPr lang="en-US"/>
          </a:p>
          <a:p>
            <a:pPr lvl="1"/>
            <a:r>
              <a:rPr lang="hu-HU"/>
              <a:t>explanation after problem solving</a:t>
            </a:r>
            <a:r>
              <a:rPr lang="en-US"/>
              <a:t>:</a:t>
            </a:r>
          </a:p>
          <a:p>
            <a:pPr lvl="2"/>
            <a:r>
              <a:rPr lang="en-US"/>
              <a:t>HOW ... (</a:t>
            </a:r>
            <a:r>
              <a:rPr lang="hu-HU"/>
              <a:t>explanative reasoning</a:t>
            </a:r>
            <a:r>
              <a:rPr lang="en-US"/>
              <a:t>, </a:t>
            </a:r>
            <a:r>
              <a:rPr lang="hu-HU"/>
              <a:t>information about the way the result has been found</a:t>
            </a:r>
            <a:r>
              <a:rPr lang="en-US"/>
              <a:t>)</a:t>
            </a:r>
          </a:p>
          <a:p>
            <a:pPr lvl="2"/>
            <a:r>
              <a:rPr lang="en-US"/>
              <a:t>WHY NOT ... (</a:t>
            </a:r>
            <a:r>
              <a:rPr lang="hu-HU"/>
              <a:t>explanative reasoning</a:t>
            </a:r>
            <a:r>
              <a:rPr lang="en-US"/>
              <a:t>, </a:t>
            </a:r>
            <a:r>
              <a:rPr lang="hu-HU"/>
              <a:t>finding counter-examples)</a:t>
            </a:r>
            <a:endParaRPr lang="en-US"/>
          </a:p>
          <a:p>
            <a:pPr lvl="2"/>
            <a:r>
              <a:rPr lang="en-US"/>
              <a:t>WHAT IS ... (</a:t>
            </a:r>
            <a:r>
              <a:rPr lang="hu-HU"/>
              <a:t>gleaning in knowledge-base and case-specific database</a:t>
            </a:r>
            <a:r>
              <a:rPr lang="en-US"/>
              <a:t>)</a:t>
            </a:r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8B1-CBAE-4B90-9235-C07C5D029718}" type="slidenum">
              <a:rPr lang="hu-HU" altLang="en-US"/>
              <a:pPr/>
              <a:t>8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Main components 3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8820150" cy="4411662"/>
          </a:xfrm>
        </p:spPr>
        <p:txBody>
          <a:bodyPr/>
          <a:lstStyle/>
          <a:p>
            <a:r>
              <a:rPr lang="hu-HU"/>
              <a:t>knowledge acquisition subsystem</a:t>
            </a:r>
          </a:p>
          <a:p>
            <a:pPr lvl="1"/>
            <a:r>
              <a:rPr lang="hu-HU"/>
              <a:t>main tasks:</a:t>
            </a:r>
            <a:endParaRPr lang="hu-HU" sz="2600"/>
          </a:p>
          <a:p>
            <a:pPr lvl="2"/>
            <a:r>
              <a:rPr lang="hu-HU"/>
              <a:t>checking the syntax of knowledge elements</a:t>
            </a:r>
          </a:p>
          <a:p>
            <a:pPr lvl="2"/>
            <a:r>
              <a:rPr lang="hu-HU"/>
              <a:t>checking the consistency of KB (verification, validation)</a:t>
            </a:r>
          </a:p>
          <a:p>
            <a:pPr lvl="2"/>
            <a:r>
              <a:rPr lang="hu-HU"/>
              <a:t>knowledge extraction, building KB</a:t>
            </a:r>
          </a:p>
          <a:p>
            <a:pPr lvl="2"/>
            <a:r>
              <a:rPr lang="hu-HU"/>
              <a:t>automatic logging and book-keeping of the changes of KB</a:t>
            </a:r>
          </a:p>
          <a:p>
            <a:pPr lvl="2"/>
            <a:r>
              <a:rPr lang="hu-HU"/>
              <a:t>tracing facilities (handling breakpoints, automatic monitoring and reporting the values of knowledge elements) </a:t>
            </a:r>
            <a:endParaRPr lang="en-US"/>
          </a:p>
          <a:p>
            <a:r>
              <a:rPr lang="hu-HU"/>
              <a:t>user interface</a:t>
            </a:r>
            <a:r>
              <a:rPr lang="en-US"/>
              <a:t> (</a:t>
            </a:r>
            <a:r>
              <a:rPr lang="en-US">
                <a:sym typeface="Symbol" pitchFamily="18" charset="2"/>
              </a:rPr>
              <a:t> </a:t>
            </a:r>
            <a:r>
              <a:rPr lang="en-US"/>
              <a:t>user)</a:t>
            </a:r>
            <a:endParaRPr lang="hu-HU"/>
          </a:p>
          <a:p>
            <a:pPr lvl="1"/>
            <a:r>
              <a:rPr lang="hu-HU"/>
              <a:t>dialogue on natural language (consultation/ suggestion)</a:t>
            </a:r>
            <a:endParaRPr lang="en-US"/>
          </a:p>
          <a:p>
            <a:r>
              <a:rPr lang="en-US"/>
              <a:t>speci</a:t>
            </a:r>
            <a:r>
              <a:rPr lang="hu-HU"/>
              <a:t>ally intefaces</a:t>
            </a:r>
            <a:endParaRPr lang="en-US"/>
          </a:p>
          <a:p>
            <a:pPr lvl="1"/>
            <a:r>
              <a:rPr lang="hu-HU"/>
              <a:t>database and other connections</a:t>
            </a:r>
            <a:endParaRPr lang="en-US"/>
          </a:p>
          <a:p>
            <a:r>
              <a:rPr lang="hu-HU"/>
              <a:t>developer interface</a:t>
            </a:r>
            <a:r>
              <a:rPr lang="en-US"/>
              <a:t> (</a:t>
            </a:r>
            <a:r>
              <a:rPr lang="en-US">
                <a:sym typeface="Symbol" pitchFamily="18" charset="2"/>
              </a:rPr>
              <a:t> </a:t>
            </a:r>
            <a:r>
              <a:rPr lang="hu-HU">
                <a:sym typeface="Symbol" pitchFamily="18" charset="2"/>
              </a:rPr>
              <a:t>knowledge engineer</a:t>
            </a:r>
            <a:r>
              <a:rPr lang="en-US">
                <a:sym typeface="Symbol" pitchFamily="18" charset="2"/>
              </a:rPr>
              <a:t>, </a:t>
            </a:r>
            <a:r>
              <a:rPr lang="hu-HU">
                <a:sym typeface="Symbol" pitchFamily="18" charset="2"/>
              </a:rPr>
              <a:t>human expert</a:t>
            </a:r>
            <a:r>
              <a:rPr lang="en-US">
                <a:sym typeface="Symbol" pitchFamily="18" charset="2"/>
              </a:rPr>
              <a:t>)</a:t>
            </a:r>
            <a:endParaRPr lang="hu-HU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altLang="en-US"/>
              <a:t>Engineering Application of AI - PhD Course -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6DC-BC0C-410C-8FA1-E880C025C5B4}" type="slidenum">
              <a:rPr lang="hu-HU" altLang="en-US"/>
              <a:pPr/>
              <a:t>9</a:t>
            </a:fld>
            <a:r>
              <a:rPr lang="hu-HU" altLang="en-US"/>
              <a:t>/</a:t>
            </a:r>
            <a:r>
              <a:rPr lang="en-US" altLang="en-US"/>
              <a:t>5</a:t>
            </a:r>
            <a:r>
              <a:rPr lang="hu-HU" altLang="en-US"/>
              <a:t>7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Main components 4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8569325" cy="4411662"/>
          </a:xfrm>
        </p:spPr>
        <p:txBody>
          <a:bodyPr/>
          <a:lstStyle/>
          <a:p>
            <a:r>
              <a:rPr lang="hu-HU"/>
              <a:t>the main tasks of the knowledge engineer:</a:t>
            </a:r>
          </a:p>
          <a:p>
            <a:pPr lvl="1"/>
            <a:r>
              <a:rPr lang="hu-HU"/>
              <a:t>knowledge acquisition and design of KBS: determination, classification, refinement and formalization of methods, thumb-rules and procedures</a:t>
            </a:r>
          </a:p>
          <a:p>
            <a:pPr lvl="1"/>
            <a:r>
              <a:rPr lang="hu-HU"/>
              <a:t>selection of knowledge representation method and reasoning strategy</a:t>
            </a:r>
            <a:endParaRPr lang="en-US"/>
          </a:p>
          <a:p>
            <a:pPr lvl="1"/>
            <a:r>
              <a:rPr lang="hu-HU"/>
              <a:t>implementation of knowledge-based system</a:t>
            </a:r>
            <a:endParaRPr lang="en-US"/>
          </a:p>
          <a:p>
            <a:pPr lvl="1"/>
            <a:r>
              <a:rPr lang="hu-HU"/>
              <a:t>verification and validation of KB </a:t>
            </a:r>
            <a:endParaRPr lang="en-US"/>
          </a:p>
          <a:p>
            <a:pPr lvl="1"/>
            <a:r>
              <a:rPr lang="hu-HU"/>
              <a:t>KB maintenance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ényes">
  <a:themeElements>
    <a:clrScheme name="Fényes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Fény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ényes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ényes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ényes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ényes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ényes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ényes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ényes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ényes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ényes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ényes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2466</TotalTime>
  <Words>4040</Words>
  <Application>Microsoft Office PowerPoint</Application>
  <PresentationFormat>On-screen Show (4:3)</PresentationFormat>
  <Paragraphs>703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Times New Roman</vt:lpstr>
      <vt:lpstr>Wingdings</vt:lpstr>
      <vt:lpstr>Symbol</vt:lpstr>
      <vt:lpstr>Fényes</vt:lpstr>
      <vt:lpstr>Microsoft Visio Drawing</vt:lpstr>
      <vt:lpstr>Microsoft Equation 3.0</vt:lpstr>
      <vt:lpstr>Bitkép</vt:lpstr>
      <vt:lpstr>Knowledge-based systems</vt:lpstr>
      <vt:lpstr>An overview</vt:lpstr>
      <vt:lpstr>Knowledge-based systems</vt:lpstr>
      <vt:lpstr>Structure and characteristics 1</vt:lpstr>
      <vt:lpstr>Structure and characteristics 2</vt:lpstr>
      <vt:lpstr>Main components 1</vt:lpstr>
      <vt:lpstr>Main components 2</vt:lpstr>
      <vt:lpstr>Main components 3</vt:lpstr>
      <vt:lpstr>Main components 4</vt:lpstr>
      <vt:lpstr>Expert Systems</vt:lpstr>
      <vt:lpstr>Structure and characteristics 1</vt:lpstr>
      <vt:lpstr>Structure and characteristics 2</vt:lpstr>
      <vt:lpstr>Expert system shells 1</vt:lpstr>
      <vt:lpstr>Expert system shells 2</vt:lpstr>
      <vt:lpstr>Advantages of KBSs and ESs</vt:lpstr>
      <vt:lpstr>Disadvantages of KBSs and ESs</vt:lpstr>
      <vt:lpstr>Base techniques of KBSs</vt:lpstr>
      <vt:lpstr>Techniques of KBSs</vt:lpstr>
      <vt:lpstr>Rule-based techniques (a short review)</vt:lpstr>
      <vt:lpstr>Reasoning with rules 1</vt:lpstr>
      <vt:lpstr>Reasoning with rules 2</vt:lpstr>
      <vt:lpstr>Inductive techniques</vt:lpstr>
      <vt:lpstr>Inductive reasoning</vt:lpstr>
      <vt:lpstr>Decision tree 1</vt:lpstr>
      <vt:lpstr>Decision tree 2</vt:lpstr>
      <vt:lpstr>Decision tree 3</vt:lpstr>
      <vt:lpstr>Decision tree 4</vt:lpstr>
      <vt:lpstr>Learning decision trees 1</vt:lpstr>
      <vt:lpstr>Learning decision trees 2</vt:lpstr>
      <vt:lpstr>Learning decision trees 3</vt:lpstr>
      <vt:lpstr>Using decision trees 1</vt:lpstr>
      <vt:lpstr>Using decision trees 2</vt:lpstr>
      <vt:lpstr>Main components of inductive systems</vt:lpstr>
      <vt:lpstr>Main steps of inductive systems</vt:lpstr>
      <vt:lpstr>Hybrid techniques</vt:lpstr>
      <vt:lpstr>Characteristics of hybrid systems</vt:lpstr>
      <vt:lpstr>Frames</vt:lpstr>
      <vt:lpstr>Formalization of frames 1</vt:lpstr>
      <vt:lpstr>Formalization of frames 2</vt:lpstr>
      <vt:lpstr>Formalization of frames 3</vt:lpstr>
      <vt:lpstr>Daemons 1</vt:lpstr>
      <vt:lpstr>Daemons 2</vt:lpstr>
      <vt:lpstr>Daemons versus rules</vt:lpstr>
      <vt:lpstr>Hybrid techniques</vt:lpstr>
      <vt:lpstr>Symbol-manipulation techniques</vt:lpstr>
      <vt:lpstr>Programming languages of AI</vt:lpstr>
      <vt:lpstr>Comparison of symbol-manipulation and traditional techniques</vt:lpstr>
      <vt:lpstr>Case-based techniques </vt:lpstr>
      <vt:lpstr>Case-based reasoning (CBR) 1</vt:lpstr>
      <vt:lpstr>Case-based reasoning 2</vt:lpstr>
      <vt:lpstr>Case</vt:lpstr>
      <vt:lpstr>Case - indexing</vt:lpstr>
      <vt:lpstr>Main components of case-based systems 1</vt:lpstr>
      <vt:lpstr>Main components of case-based systems 2</vt:lpstr>
      <vt:lpstr>Advantages and disadvantages</vt:lpstr>
      <vt:lpstr>Rule-based systems versus case-based systems</vt:lpstr>
      <vt:lpstr>Slide 57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Knowledge-based systems</dc:title>
  <dc:creator> </dc:creator>
  <cp:lastModifiedBy>XP User</cp:lastModifiedBy>
  <cp:revision>44</cp:revision>
  <dcterms:created xsi:type="dcterms:W3CDTF">2004-04-27T11:40:14Z</dcterms:created>
  <dcterms:modified xsi:type="dcterms:W3CDTF">2010-06-07T15:51:56Z</dcterms:modified>
</cp:coreProperties>
</file>