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64" r:id="rId7"/>
    <p:sldId id="265" r:id="rId8"/>
    <p:sldId id="266" r:id="rId9"/>
    <p:sldId id="259" r:id="rId10"/>
    <p:sldId id="267" r:id="rId11"/>
    <p:sldId id="269" r:id="rId12"/>
    <p:sldId id="268" r:id="rId13"/>
    <p:sldId id="270" r:id="rId14"/>
    <p:sldId id="260" r:id="rId15"/>
    <p:sldId id="26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C3EBB-BC0D-4762-A0E6-CB2AACA04C8A}" v="71" dt="2020-07-11T01:16:27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040" autoAdjust="0"/>
  </p:normalViewPr>
  <p:slideViewPr>
    <p:cSldViewPr snapToGrid="0">
      <p:cViewPr varScale="1">
        <p:scale>
          <a:sx n="75" d="100"/>
          <a:sy n="75" d="100"/>
        </p:scale>
        <p:origin x="18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FF1D3-3D3B-4AD9-9C5B-8658BFABA1DC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28B83-2444-43DF-9285-1394A88C2E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031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28B83-2444-43DF-9285-1394A88C2E6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817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Ngày</a:t>
            </a:r>
            <a:r>
              <a:rPr lang="vi-VN" dirty="0"/>
              <a:t> nay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X-quang, Siêu âm, CT </a:t>
            </a:r>
            <a:r>
              <a:rPr lang="vi-VN" dirty="0" err="1"/>
              <a:t>và</a:t>
            </a:r>
            <a:r>
              <a:rPr lang="vi-VN" dirty="0"/>
              <a:t> MRI , ….</a:t>
            </a:r>
          </a:p>
          <a:p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trong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sớm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tỷ</a:t>
            </a:r>
            <a:r>
              <a:rPr lang="vi-VN" dirty="0"/>
              <a:t> </a:t>
            </a:r>
            <a:r>
              <a:rPr lang="vi-VN" dirty="0" err="1"/>
              <a:t>lệ</a:t>
            </a:r>
            <a:r>
              <a:rPr lang="vi-VN" dirty="0"/>
              <a:t> </a:t>
            </a:r>
            <a:r>
              <a:rPr lang="vi-VN" dirty="0" err="1"/>
              <a:t>sống</a:t>
            </a:r>
            <a:r>
              <a:rPr lang="vi-VN" dirty="0"/>
              <a:t> cao hơn</a:t>
            </a:r>
          </a:p>
          <a:p>
            <a:endParaRPr lang="vi-VN" dirty="0"/>
          </a:p>
          <a:p>
            <a:r>
              <a:rPr lang="vi-VN" dirty="0"/>
              <a:t>Nhưng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khá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</a:t>
            </a:r>
          </a:p>
          <a:p>
            <a:endParaRPr lang="vi-VN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28B83-2444-43DF-9285-1394A88C2E6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480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công </a:t>
            </a:r>
            <a:r>
              <a:rPr lang="vi-VN" dirty="0" err="1"/>
              <a:t>thuật</a:t>
            </a:r>
            <a:r>
              <a:rPr lang="vi-VN" dirty="0"/>
              <a:t> toan </a:t>
            </a:r>
            <a:r>
              <a:rPr lang="vi-VN" dirty="0" err="1"/>
              <a:t>để</a:t>
            </a:r>
            <a:r>
              <a:rPr lang="vi-VN" dirty="0"/>
              <a:t> sang </a:t>
            </a:r>
            <a:r>
              <a:rPr lang="vi-VN" dirty="0" err="1"/>
              <a:t>lọc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sớm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</a:p>
          <a:p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kiệm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chinh </a:t>
            </a:r>
            <a:r>
              <a:rPr lang="vi-VN" dirty="0" err="1"/>
              <a:t>xác</a:t>
            </a:r>
            <a:r>
              <a:rPr lang="vi-VN" dirty="0"/>
              <a:t> cao hơn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28B83-2444-43DF-9285-1394A88C2E6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042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1: </a:t>
            </a:r>
            <a:r>
              <a:rPr lang="vi-VN" dirty="0" err="1"/>
              <a:t>Trích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nốt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màng</a:t>
            </a:r>
            <a:r>
              <a:rPr lang="vi-VN" dirty="0"/>
              <a:t> </a:t>
            </a:r>
            <a:r>
              <a:rPr lang="vi-VN" dirty="0" err="1"/>
              <a:t>phổi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chụp</a:t>
            </a:r>
            <a:r>
              <a:rPr lang="vi-VN" dirty="0"/>
              <a:t> CT.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gồm</a:t>
            </a:r>
            <a:r>
              <a:rPr lang="vi-VN" dirty="0"/>
              <a:t> chia </a:t>
            </a:r>
            <a:r>
              <a:rPr lang="vi-VN" dirty="0" err="1"/>
              <a:t>làm</a:t>
            </a:r>
            <a:r>
              <a:rPr lang="vi-VN" dirty="0"/>
              <a:t> 3 </a:t>
            </a:r>
            <a:r>
              <a:rPr lang="vi-VN" dirty="0" err="1"/>
              <a:t>bước</a:t>
            </a:r>
            <a:r>
              <a:rPr lang="vi-VN" dirty="0"/>
              <a:t>: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hạch</a:t>
            </a:r>
            <a:r>
              <a:rPr lang="vi-VN" dirty="0"/>
              <a:t> (</a:t>
            </a:r>
            <a:r>
              <a:rPr lang="vi-VN" dirty="0" err="1"/>
              <a:t>nốt</a:t>
            </a:r>
            <a:r>
              <a:rPr lang="vi-VN" dirty="0"/>
              <a:t>)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màng</a:t>
            </a:r>
            <a:r>
              <a:rPr lang="vi-VN" dirty="0"/>
              <a:t> </a:t>
            </a:r>
            <a:r>
              <a:rPr lang="vi-VN" dirty="0" err="1"/>
              <a:t>phổi</a:t>
            </a:r>
            <a:r>
              <a:rPr lang="vi-VN" dirty="0"/>
              <a:t>, Sau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2: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tăng </a:t>
            </a:r>
            <a:r>
              <a:rPr lang="vi-VN" dirty="0" err="1"/>
              <a:t>cường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vung </a:t>
            </a:r>
            <a:r>
              <a:rPr lang="vi-VN" dirty="0" err="1"/>
              <a:t>cần</a:t>
            </a:r>
            <a:r>
              <a:rPr lang="vi-VN" dirty="0"/>
              <a:t> quan tâm </a:t>
            </a:r>
            <a:r>
              <a:rPr lang="vi-VN" dirty="0">
                <a:sym typeface="Wingdings" panose="05000000000000000000" pitchFamily="2" charset="2"/>
              </a:rPr>
              <a:t>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gây </a:t>
            </a:r>
            <a:r>
              <a:rPr lang="vi-VN" dirty="0" err="1"/>
              <a:t>nhiễu</a:t>
            </a:r>
            <a:r>
              <a:rPr lang="vi-VN" dirty="0"/>
              <a:t> như </a:t>
            </a:r>
            <a:r>
              <a:rPr lang="vi-VN" dirty="0" err="1"/>
              <a:t>mạch</a:t>
            </a:r>
            <a:r>
              <a:rPr lang="vi-VN" dirty="0"/>
              <a:t> </a:t>
            </a:r>
            <a:r>
              <a:rPr lang="vi-VN" dirty="0" err="1"/>
              <a:t>máu</a:t>
            </a:r>
            <a:r>
              <a:rPr lang="vi-VN" dirty="0"/>
              <a:t> ,….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nốt</a:t>
            </a:r>
            <a:r>
              <a:rPr lang="vi-VN" dirty="0"/>
              <a:t>,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vi-VN" dirty="0" err="1">
                <a:sym typeface="Wingdings" panose="05000000000000000000" pitchFamily="2" charset="2"/>
              </a:rPr>
              <a:t>Dán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nhãn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các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nốt</a:t>
            </a:r>
            <a:r>
              <a:rPr lang="vi-VN" dirty="0">
                <a:sym typeface="Wingdings" panose="05000000000000000000" pitchFamily="2" charset="2"/>
              </a:rPr>
              <a:t>  </a:t>
            </a:r>
            <a:r>
              <a:rPr lang="vi-VN" dirty="0" err="1">
                <a:sym typeface="Wingdings" panose="05000000000000000000" pitchFamily="2" charset="2"/>
              </a:rPr>
              <a:t>Xử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lý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các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các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hình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ảnh</a:t>
            </a:r>
            <a:r>
              <a:rPr lang="vi-VN" dirty="0">
                <a:sym typeface="Wingdings" panose="05000000000000000000" pitchFamily="2" charset="2"/>
              </a:rPr>
              <a:t>  </a:t>
            </a:r>
            <a:r>
              <a:rPr lang="vi-VN" dirty="0" err="1">
                <a:sym typeface="Wingdings" panose="05000000000000000000" pitchFamily="2" charset="2"/>
              </a:rPr>
              <a:t>Sử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dụng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Neural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Network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để</a:t>
            </a:r>
            <a:r>
              <a:rPr lang="vi-VN" dirty="0">
                <a:sym typeface="Wingdings" panose="05000000000000000000" pitchFamily="2" charset="2"/>
              </a:rPr>
              <a:t> phân </a:t>
            </a:r>
            <a:r>
              <a:rPr lang="vi-VN" dirty="0" err="1">
                <a:sym typeface="Wingdings" panose="05000000000000000000" pitchFamily="2" charset="2"/>
              </a:rPr>
              <a:t>loại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hệ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thống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đạt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đến</a:t>
            </a:r>
            <a:r>
              <a:rPr lang="vi-VN" dirty="0">
                <a:sym typeface="Wingdings" panose="05000000000000000000" pitchFamily="2" charset="2"/>
              </a:rPr>
              <a:t> </a:t>
            </a:r>
            <a:r>
              <a:rPr lang="vi-VN" dirty="0" err="1">
                <a:sym typeface="Wingdings" panose="05000000000000000000" pitchFamily="2" charset="2"/>
              </a:rPr>
              <a:t>độ</a:t>
            </a:r>
            <a:r>
              <a:rPr lang="vi-VN" dirty="0">
                <a:sym typeface="Wingdings" panose="05000000000000000000" pitchFamily="2" charset="2"/>
              </a:rPr>
              <a:t> chinh </a:t>
            </a:r>
            <a:r>
              <a:rPr lang="vi-VN" dirty="0" err="1">
                <a:sym typeface="Wingdings" panose="05000000000000000000" pitchFamily="2" charset="2"/>
              </a:rPr>
              <a:t>xách</a:t>
            </a:r>
            <a:r>
              <a:rPr lang="vi-VN" dirty="0">
                <a:sym typeface="Wingdings" panose="05000000000000000000" pitchFamily="2" charset="2"/>
              </a:rPr>
              <a:t> 92.2%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vi-VN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3: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computer-aided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(CAD)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phân </a:t>
            </a:r>
            <a:r>
              <a:rPr lang="vi-VN" dirty="0" err="1"/>
              <a:t>giải</a:t>
            </a:r>
            <a:r>
              <a:rPr lang="vi-VN" dirty="0"/>
              <a:t> cao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nốt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thước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(</a:t>
            </a:r>
            <a:r>
              <a:rPr lang="vi-VN" dirty="0" err="1"/>
              <a:t>vài</a:t>
            </a:r>
            <a:r>
              <a:rPr lang="vi-VN" dirty="0"/>
              <a:t> </a:t>
            </a:r>
            <a:r>
              <a:rPr lang="vi-VN" dirty="0" err="1"/>
              <a:t>mm</a:t>
            </a:r>
            <a:r>
              <a:rPr lang="vi-VN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lọc</a:t>
            </a:r>
            <a:r>
              <a:rPr lang="vi-VN" dirty="0"/>
              <a:t> </a:t>
            </a:r>
            <a:r>
              <a:rPr lang="vi-VN" dirty="0" err="1"/>
              <a:t>cylindrical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lọc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nốt</a:t>
            </a:r>
            <a:r>
              <a:rPr lang="vi-VN" dirty="0"/>
              <a:t> (</a:t>
            </a:r>
            <a:r>
              <a:rPr lang="vi-VN" dirty="0" err="1"/>
              <a:t>nodule</a:t>
            </a:r>
            <a:r>
              <a:rPr lang="vi-VN" dirty="0"/>
              <a:t>) trong </a:t>
            </a:r>
            <a:r>
              <a:rPr lang="vi-VN" dirty="0" err="1"/>
              <a:t>ảnh</a:t>
            </a:r>
            <a:endParaRPr lang="vi-VN" dirty="0"/>
          </a:p>
          <a:p>
            <a:pPr marL="0" indent="0">
              <a:buFont typeface="Wingdings" panose="05000000000000000000" pitchFamily="2" charset="2"/>
              <a:buNone/>
            </a:pPr>
            <a:endParaRPr lang="vi-V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4: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nốt</a:t>
            </a:r>
            <a:r>
              <a:rPr lang="vi-VN" dirty="0"/>
              <a:t> trong cơ quan hô </a:t>
            </a:r>
            <a:r>
              <a:rPr lang="vi-VN" dirty="0" err="1"/>
              <a:t>hấp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CT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tinh </a:t>
            </a:r>
            <a:r>
              <a:rPr lang="vi-VN" dirty="0" err="1"/>
              <a:t>chập</a:t>
            </a:r>
            <a:r>
              <a:rPr lang="vi-VN" dirty="0"/>
              <a:t> 3D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standard</a:t>
            </a:r>
            <a:r>
              <a:rPr lang="vi-VN" dirty="0"/>
              <a:t> </a:t>
            </a:r>
            <a:r>
              <a:rPr lang="vi-VN" dirty="0" err="1"/>
              <a:t>morphological</a:t>
            </a:r>
            <a:r>
              <a:rPr lang="vi-VN" dirty="0"/>
              <a:t> </a:t>
            </a:r>
            <a:r>
              <a:rPr lang="vi-VN" dirty="0" err="1"/>
              <a:t>preprocessing</a:t>
            </a:r>
            <a:r>
              <a:rPr lang="vi-VN" dirty="0"/>
              <a:t> (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thai tiêu </a:t>
            </a:r>
            <a:r>
              <a:rPr lang="vi-VN" dirty="0" err="1"/>
              <a:t>chuẩn</a:t>
            </a:r>
            <a:r>
              <a:rPr lang="vi-VN" dirty="0"/>
              <a:t>)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mạng</a:t>
            </a:r>
            <a:r>
              <a:rPr lang="vi-VN" dirty="0"/>
              <a:t> tinh </a:t>
            </a:r>
            <a:r>
              <a:rPr lang="vi-VN" dirty="0" err="1"/>
              <a:t>chập</a:t>
            </a:r>
            <a:r>
              <a:rPr lang="vi-VN" dirty="0"/>
              <a:t>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28B83-2444-43DF-9285-1394A88C2E66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360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ung thư </a:t>
            </a:r>
            <a:r>
              <a:rPr lang="vi-VN" dirty="0" err="1"/>
              <a:t>ác</a:t>
            </a:r>
            <a:r>
              <a:rPr lang="vi-VN" dirty="0"/>
              <a:t> tinh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trong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đầu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bác</a:t>
            </a:r>
            <a:r>
              <a:rPr lang="vi-VN" dirty="0"/>
              <a:t> </a:t>
            </a:r>
            <a:r>
              <a:rPr lang="vi-VN" dirty="0" err="1"/>
              <a:t>sĩ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trong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bệnh</a:t>
            </a:r>
            <a:endParaRPr lang="vi-VN" dirty="0"/>
          </a:p>
          <a:p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năng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bác</a:t>
            </a:r>
            <a:r>
              <a:rPr lang="vi-VN" dirty="0"/>
              <a:t> </a:t>
            </a:r>
            <a:r>
              <a:rPr lang="vi-VN" dirty="0" err="1"/>
              <a:t>sĩ</a:t>
            </a:r>
            <a:endParaRPr lang="vi-VN" dirty="0"/>
          </a:p>
          <a:p>
            <a:endParaRPr lang="vi-V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CT </a:t>
            </a:r>
            <a:r>
              <a:rPr lang="vi-VN" dirty="0" err="1"/>
              <a:t>phổi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ra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sớm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ung thư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28B83-2444-43DF-9285-1394A88C2E6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880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28B83-2444-43DF-9285-1394A88C2E66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353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28B83-2444-43DF-9285-1394A88C2E6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262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55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96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6355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39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491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19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2601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6633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192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41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130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682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017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320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067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39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476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55847D-F286-427D-A572-D70B4DE4C331}" type="datetimeFigureOut">
              <a:rPr lang="vi-VN" smtClean="0"/>
              <a:t>17/07/2020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F079-F829-45DC-8A8C-C111ED3EA29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6882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E315-5325-46E9-8571-8AAE7BD58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513045" cy="2388220"/>
          </a:xfrm>
        </p:spPr>
        <p:txBody>
          <a:bodyPr/>
          <a:lstStyle/>
          <a:p>
            <a:pPr algn="ctr"/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ung thư </a:t>
            </a:r>
            <a:r>
              <a:rPr lang="vi-VN" dirty="0" err="1"/>
              <a:t>phổi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DF955-E86C-410E-88C2-B1EE34823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7400"/>
            <a:ext cx="9144000" cy="660400"/>
          </a:xfrm>
        </p:spPr>
        <p:txBody>
          <a:bodyPr>
            <a:normAutofit/>
          </a:bodyPr>
          <a:lstStyle/>
          <a:p>
            <a:pPr algn="r"/>
            <a:r>
              <a:rPr lang="vi-VN" sz="1800" dirty="0" err="1"/>
              <a:t>Học</a:t>
            </a:r>
            <a:r>
              <a:rPr lang="vi-VN" sz="1800" dirty="0"/>
              <a:t> viên: Nguyễn Trung Hiếu</a:t>
            </a:r>
          </a:p>
        </p:txBody>
      </p:sp>
    </p:spTree>
    <p:extLst>
      <p:ext uri="{BB962C8B-B14F-4D97-AF65-F5344CB8AC3E}">
        <p14:creationId xmlns:p14="http://schemas.microsoft.com/office/powerpoint/2010/main" val="6771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44DF-E673-4AFB-AD7A-E932A469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SVM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C837BA-F71F-4FCA-92E3-038AAB24E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066" y="2052638"/>
            <a:ext cx="629364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5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4B9145-40C7-421A-9752-DE806EBD5FC2}"/>
              </a:ext>
            </a:extLst>
          </p:cNvPr>
          <p:cNvSpPr/>
          <p:nvPr/>
        </p:nvSpPr>
        <p:spPr>
          <a:xfrm>
            <a:off x="5550946" y="1770978"/>
            <a:ext cx="5475642" cy="41201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E98AF-CFC7-4678-A103-EF22393F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B541A-CD4B-4B90-A534-331587ED4E2E}"/>
              </a:ext>
            </a:extLst>
          </p:cNvPr>
          <p:cNvSpPr/>
          <p:nvPr/>
        </p:nvSpPr>
        <p:spPr>
          <a:xfrm>
            <a:off x="838200" y="2939527"/>
            <a:ext cx="1764254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Bác</a:t>
            </a:r>
            <a:r>
              <a:rPr lang="vi-VN" dirty="0"/>
              <a:t> </a:t>
            </a:r>
            <a:r>
              <a:rPr lang="vi-VN" dirty="0" err="1"/>
              <a:t>sĩ</a:t>
            </a:r>
            <a:endParaRPr lang="vi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B34B5-1EEC-45E5-A3F6-BAB8A648C91C}"/>
              </a:ext>
            </a:extLst>
          </p:cNvPr>
          <p:cNvSpPr/>
          <p:nvPr/>
        </p:nvSpPr>
        <p:spPr>
          <a:xfrm>
            <a:off x="3420931" y="2074490"/>
            <a:ext cx="1452282" cy="86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Lung Image</a:t>
            </a:r>
            <a:endParaRPr lang="vi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E48FD7-4EA3-48D0-9BBE-A3962962EFE9}"/>
              </a:ext>
            </a:extLst>
          </p:cNvPr>
          <p:cNvSpPr/>
          <p:nvPr/>
        </p:nvSpPr>
        <p:spPr>
          <a:xfrm>
            <a:off x="5940014" y="2208251"/>
            <a:ext cx="1688950" cy="75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(</a:t>
            </a:r>
            <a:r>
              <a:rPr lang="vi-VN" dirty="0" err="1"/>
              <a:t>Otsu</a:t>
            </a:r>
            <a:r>
              <a:rPr lang="vi-VN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8676F-9FF2-41CB-933A-2E25080A7782}"/>
              </a:ext>
            </a:extLst>
          </p:cNvPr>
          <p:cNvSpPr/>
          <p:nvPr/>
        </p:nvSpPr>
        <p:spPr>
          <a:xfrm>
            <a:off x="8713693" y="2074489"/>
            <a:ext cx="1809078" cy="96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(</a:t>
            </a:r>
            <a:r>
              <a:rPr lang="vi-VN" dirty="0" err="1"/>
              <a:t>Watershed</a:t>
            </a:r>
            <a:r>
              <a:rPr lang="vi-VN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78D209-C7F1-48FC-BEC6-3FDFE0763A33}"/>
              </a:ext>
            </a:extLst>
          </p:cNvPr>
          <p:cNvSpPr/>
          <p:nvPr/>
        </p:nvSpPr>
        <p:spPr>
          <a:xfrm>
            <a:off x="8736105" y="4368239"/>
            <a:ext cx="1764254" cy="96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err="1"/>
              <a:t>Trích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features</a:t>
            </a:r>
            <a:r>
              <a:rPr lang="vi-VN" dirty="0"/>
              <a:t> (GLCM)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B18130-A647-4D94-BD46-6070AFFD54A0}"/>
              </a:ext>
            </a:extLst>
          </p:cNvPr>
          <p:cNvSpPr/>
          <p:nvPr/>
        </p:nvSpPr>
        <p:spPr>
          <a:xfrm>
            <a:off x="5895639" y="4319830"/>
            <a:ext cx="1688950" cy="71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Phân </a:t>
            </a:r>
            <a:r>
              <a:rPr lang="vi-VN" dirty="0" err="1"/>
              <a:t>lớp</a:t>
            </a:r>
            <a:r>
              <a:rPr lang="vi-VN" dirty="0"/>
              <a:t> (SVM)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33CACA-8752-4D79-B1D8-17B6BB24467A}"/>
              </a:ext>
            </a:extLst>
          </p:cNvPr>
          <p:cNvSpPr/>
          <p:nvPr/>
        </p:nvSpPr>
        <p:spPr>
          <a:xfrm>
            <a:off x="3291841" y="4319829"/>
            <a:ext cx="1452282" cy="71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Chi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nốt</a:t>
            </a:r>
            <a:endParaRPr lang="vi-V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A83416-6E55-4B32-8387-C6E2E53EC5C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02454" y="2507009"/>
            <a:ext cx="818477" cy="72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65B6FE-4507-441E-A65B-B6BF05EFC19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628964" y="2558583"/>
            <a:ext cx="1084729" cy="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3B6AC-4BA6-4CA4-A483-82E17146507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873213" y="2507009"/>
            <a:ext cx="1066801" cy="8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733274-943A-4DEA-854B-EB4F3405853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618232" y="3042676"/>
            <a:ext cx="0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66057B-216B-4248-AE19-D1C43354A62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7584589" y="4674833"/>
            <a:ext cx="1151516" cy="17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ECCC79-7C1C-4111-AC70-7D47DC271886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4744123" y="4674832"/>
            <a:ext cx="11515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D58C51-831C-47D4-B903-B8AC349A3A24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 flipV="1">
            <a:off x="2602454" y="3235363"/>
            <a:ext cx="689387" cy="143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6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9F69-ACD6-41EB-937B-7932271B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tham </a:t>
            </a:r>
            <a:r>
              <a:rPr lang="vi-VN" dirty="0" err="1"/>
              <a:t>khảo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9105-6AD6-457C-809C-DE23C590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vi-VN" dirty="0"/>
              <a:t>[1] </a:t>
            </a:r>
            <a:r>
              <a:rPr lang="vi-VN" dirty="0" err="1"/>
              <a:t>Rekka</a:t>
            </a:r>
            <a:r>
              <a:rPr lang="vi-VN" dirty="0"/>
              <a:t> </a:t>
            </a:r>
            <a:r>
              <a:rPr lang="vi-VN" dirty="0" err="1"/>
              <a:t>Mastouri</a:t>
            </a:r>
            <a:r>
              <a:rPr lang="vi-VN" dirty="0"/>
              <a:t>, </a:t>
            </a:r>
            <a:r>
              <a:rPr lang="vi-VN" dirty="0" err="1"/>
              <a:t>Henda</a:t>
            </a:r>
            <a:r>
              <a:rPr lang="vi-VN" dirty="0"/>
              <a:t> </a:t>
            </a:r>
            <a:r>
              <a:rPr lang="vi-VN" dirty="0" err="1"/>
              <a:t>Neji</a:t>
            </a:r>
            <a:r>
              <a:rPr lang="vi-VN" dirty="0"/>
              <a:t>, </a:t>
            </a:r>
            <a:r>
              <a:rPr lang="vi-VN" dirty="0" err="1"/>
              <a:t>Saoussen</a:t>
            </a:r>
            <a:r>
              <a:rPr lang="vi-VN" dirty="0"/>
              <a:t> </a:t>
            </a:r>
            <a:r>
              <a:rPr lang="vi-VN" dirty="0" err="1"/>
              <a:t>Hantous-Zannad</a:t>
            </a:r>
            <a:r>
              <a:rPr lang="vi-VN" dirty="0"/>
              <a:t>, </a:t>
            </a:r>
            <a:r>
              <a:rPr lang="vi-VN" dirty="0" err="1"/>
              <a:t>Nawres</a:t>
            </a:r>
            <a:r>
              <a:rPr lang="vi-VN" dirty="0"/>
              <a:t> </a:t>
            </a:r>
            <a:r>
              <a:rPr lang="vi-VN" dirty="0" err="1"/>
              <a:t>Khlifa</a:t>
            </a:r>
            <a:r>
              <a:rPr lang="vi-VN" dirty="0"/>
              <a:t>, “A </a:t>
            </a:r>
            <a:r>
              <a:rPr lang="vi-VN" dirty="0" err="1"/>
              <a:t>morphological</a:t>
            </a:r>
            <a:r>
              <a:rPr lang="vi-VN" dirty="0"/>
              <a:t> </a:t>
            </a:r>
            <a:r>
              <a:rPr lang="vi-VN" dirty="0" err="1"/>
              <a:t>operation-based</a:t>
            </a:r>
            <a:r>
              <a:rPr lang="vi-VN" dirty="0"/>
              <a:t> </a:t>
            </a:r>
            <a:r>
              <a:rPr lang="vi-VN" dirty="0" err="1"/>
              <a:t>approach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Subpleural</a:t>
            </a:r>
            <a:r>
              <a:rPr lang="vi-VN" dirty="0"/>
              <a:t> lung </a:t>
            </a:r>
            <a:r>
              <a:rPr lang="vi-VN" dirty="0" err="1"/>
              <a:t>nodule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from</a:t>
            </a:r>
            <a:r>
              <a:rPr lang="vi-VN" dirty="0"/>
              <a:t> CT </a:t>
            </a:r>
            <a:r>
              <a:rPr lang="vi-VN" dirty="0" err="1"/>
              <a:t>images</a:t>
            </a:r>
            <a:r>
              <a:rPr lang="vi-VN" dirty="0"/>
              <a:t>”, 4th </a:t>
            </a:r>
            <a:r>
              <a:rPr lang="vi-VN" dirty="0" err="1"/>
              <a:t>Middle</a:t>
            </a:r>
            <a:r>
              <a:rPr lang="vi-VN" dirty="0"/>
              <a:t> </a:t>
            </a:r>
            <a:r>
              <a:rPr lang="vi-VN" dirty="0" err="1"/>
              <a:t>East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Biomedical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 (MECBME), IEEE, 2018. </a:t>
            </a:r>
          </a:p>
          <a:p>
            <a:pPr marL="0" indent="0">
              <a:buNone/>
            </a:pPr>
            <a:br>
              <a:rPr lang="vi-VN" dirty="0"/>
            </a:br>
            <a:r>
              <a:rPr lang="en-US" dirty="0"/>
              <a:t>[2] R. L. Siegel, K. D. Miller, and A. Jemal, “Cancer statistics, 2016,” </a:t>
            </a:r>
            <a:r>
              <a:rPr lang="en-US" i="1" dirty="0"/>
              <a:t>CA Cancer J. Clinicians</a:t>
            </a:r>
            <a:r>
              <a:rPr lang="en-US" dirty="0"/>
              <a:t>, vol. 66, no. 1, pp. 7–30, 2016.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[3] F. C. </a:t>
            </a:r>
            <a:r>
              <a:rPr lang="en-US" dirty="0" err="1"/>
              <a:t>Detterbeck</a:t>
            </a:r>
            <a:r>
              <a:rPr lang="en-US" dirty="0"/>
              <a:t>, P. J. Mazzone, D. P. </a:t>
            </a:r>
            <a:r>
              <a:rPr lang="en-US" dirty="0" err="1"/>
              <a:t>Naidich</a:t>
            </a:r>
            <a:r>
              <a:rPr lang="en-US" dirty="0"/>
              <a:t>, and P. B. Bach, “Screening for lung cancer: Diagnosis and management of lung cancer, 3rd ed: American College of chest physicians evidence-based clinical practice guidelines,” </a:t>
            </a:r>
            <a:r>
              <a:rPr lang="en-US" i="1" dirty="0"/>
              <a:t>Chest</a:t>
            </a:r>
            <a:r>
              <a:rPr lang="en-US" dirty="0"/>
              <a:t>, vol. 143, no. 5, pp. E78S–E92S, May 2013.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 P. B. Bach </a:t>
            </a:r>
            <a:r>
              <a:rPr lang="en-US" i="1" dirty="0"/>
              <a:t>et al.</a:t>
            </a:r>
            <a:r>
              <a:rPr lang="en-US" dirty="0"/>
              <a:t>, “Benefits and harms of CT screening for</a:t>
            </a:r>
            <a:br>
              <a:rPr lang="en-US" dirty="0"/>
            </a:br>
            <a:r>
              <a:rPr lang="en-US" dirty="0"/>
              <a:t>lung cancer: A systematic review,” </a:t>
            </a:r>
            <a:r>
              <a:rPr lang="en-US" i="1" dirty="0"/>
              <a:t>J. Amer. Med. Assoc.</a:t>
            </a:r>
            <a:r>
              <a:rPr lang="en-US" dirty="0"/>
              <a:t>, vol.</a:t>
            </a:r>
            <a:br>
              <a:rPr lang="en-US" dirty="0"/>
            </a:br>
            <a:r>
              <a:rPr lang="en-US" dirty="0"/>
              <a:t>307, no. 22, pp. 2418–2429, Jun. 2012. 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7650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84A15-40F1-42FD-BD28-CE8B4C6D9B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686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D1DF-4CF8-4AEB-B6F8-C042CA6C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99" y="422034"/>
            <a:ext cx="10515600" cy="1325563"/>
          </a:xfrm>
        </p:spPr>
        <p:txBody>
          <a:bodyPr/>
          <a:lstStyle/>
          <a:p>
            <a:pPr algn="ctr"/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vi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008892-9B52-47CE-8ED0-8A781320E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632774"/>
            <a:ext cx="5157787" cy="429942"/>
          </a:xfrm>
        </p:spPr>
        <p:txBody>
          <a:bodyPr/>
          <a:lstStyle/>
          <a:p>
            <a:pPr algn="ctr"/>
            <a:r>
              <a:rPr lang="vi-VN" dirty="0"/>
              <a:t>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2CCBA-C78A-4A88-87BD-A645627AB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25511" y="1987938"/>
            <a:ext cx="5157787" cy="342794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CBEAFB-D7E4-4470-9404-BA90DDB1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7911" y="5656224"/>
            <a:ext cx="5183188" cy="429942"/>
          </a:xfrm>
        </p:spPr>
        <p:txBody>
          <a:bodyPr/>
          <a:lstStyle/>
          <a:p>
            <a:pPr algn="ctr"/>
            <a:r>
              <a:rPr lang="vi-VN" dirty="0"/>
              <a:t>MRI</a:t>
            </a:r>
          </a:p>
        </p:txBody>
      </p:sp>
      <p:pic>
        <p:nvPicPr>
          <p:cNvPr id="1026" name="Picture 2" descr="Chụp mri là gì? Chụp cộng hưởng từ có tác dụng gì? - Sức khỏe là vàng">
            <a:extLst>
              <a:ext uri="{FF2B5EF4-FFF2-40B4-BE49-F238E27FC236}">
                <a16:creationId xmlns:a16="http://schemas.microsoft.com/office/drawing/2014/main" id="{A197090A-884B-4AE3-A7C9-9436F582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4" y="1987939"/>
            <a:ext cx="5141915" cy="342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9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ECE5FF3-BE30-4B83-9711-397E913E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endParaRPr lang="vi-VN" dirty="0"/>
          </a:p>
        </p:txBody>
      </p:sp>
      <p:pic>
        <p:nvPicPr>
          <p:cNvPr id="2050" name="Picture 2" descr="Automated Chest CT Scan Analysis with Deep Learning Classifier">
            <a:extLst>
              <a:ext uri="{FF2B5EF4-FFF2-40B4-BE49-F238E27FC236}">
                <a16:creationId xmlns:a16="http://schemas.microsoft.com/office/drawing/2014/main" id="{D7EB9909-A8A0-44B2-80D2-F77EA07DFC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571" y="1825625"/>
            <a:ext cx="4161057" cy="38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31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D3C92EF-7240-4B1E-84E6-F4F8BDF9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paper</a:t>
            </a:r>
            <a:endParaRPr lang="vi-V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E2C6F84-9953-434C-B6A6-82DDABB1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A morphological operation-based approach for Subpleural lung nodule detection from CT images (</a:t>
            </a:r>
            <a:r>
              <a:rPr lang="vi-VN" dirty="0" err="1"/>
              <a:t>Rekka</a:t>
            </a:r>
            <a:r>
              <a:rPr lang="vi-VN" dirty="0"/>
              <a:t> </a:t>
            </a:r>
            <a:r>
              <a:rPr lang="vi-VN" dirty="0" err="1"/>
              <a:t>Mastouri</a:t>
            </a:r>
            <a:r>
              <a:rPr lang="vi-VN" dirty="0"/>
              <a:t>, </a:t>
            </a:r>
            <a:r>
              <a:rPr lang="vi-VN" dirty="0" err="1"/>
              <a:t>Henda</a:t>
            </a:r>
            <a:r>
              <a:rPr lang="vi-VN" dirty="0"/>
              <a:t> </a:t>
            </a:r>
            <a:r>
              <a:rPr lang="vi-VN" dirty="0" err="1"/>
              <a:t>Neji</a:t>
            </a:r>
            <a:r>
              <a:rPr lang="vi-VN" dirty="0"/>
              <a:t>, </a:t>
            </a:r>
            <a:r>
              <a:rPr lang="vi-VN" dirty="0" err="1"/>
              <a:t>Saoussen</a:t>
            </a:r>
            <a:r>
              <a:rPr lang="vi-VN" dirty="0"/>
              <a:t> </a:t>
            </a:r>
            <a:r>
              <a:rPr lang="vi-VN" dirty="0" err="1"/>
              <a:t>HantousZannad</a:t>
            </a:r>
            <a:r>
              <a:rPr lang="vi-VN" dirty="0"/>
              <a:t>, </a:t>
            </a:r>
            <a:r>
              <a:rPr lang="vi-VN" dirty="0" err="1"/>
              <a:t>Nawres</a:t>
            </a:r>
            <a:r>
              <a:rPr lang="vi-VN" dirty="0"/>
              <a:t> </a:t>
            </a:r>
            <a:r>
              <a:rPr lang="vi-VN" dirty="0" err="1"/>
              <a:t>Khlifa</a:t>
            </a:r>
            <a:r>
              <a:rPr lang="en-US" dirty="0"/>
              <a:t>) - 2018</a:t>
            </a:r>
          </a:p>
          <a:p>
            <a:pPr>
              <a:buFontTx/>
              <a:buChar char="-"/>
            </a:pPr>
            <a:r>
              <a:rPr lang="en-US" dirty="0"/>
              <a:t>A Computer Aided Diagnosis for detection and classification of lung nodules (</a:t>
            </a:r>
            <a:r>
              <a:rPr lang="vi-VN" dirty="0" err="1"/>
              <a:t>Lakshmi</a:t>
            </a:r>
            <a:r>
              <a:rPr lang="vi-VN" dirty="0"/>
              <a:t> N </a:t>
            </a:r>
            <a:r>
              <a:rPr lang="vi-VN" dirty="0" err="1"/>
              <a:t>arayanan</a:t>
            </a:r>
            <a:r>
              <a:rPr lang="vi-VN" dirty="0"/>
              <a:t> A , </a:t>
            </a:r>
            <a:r>
              <a:rPr lang="vi-VN" dirty="0" err="1"/>
              <a:t>Prof</a:t>
            </a:r>
            <a:r>
              <a:rPr lang="vi-VN" dirty="0"/>
              <a:t>. </a:t>
            </a:r>
            <a:r>
              <a:rPr lang="vi-VN" dirty="0" err="1"/>
              <a:t>Jeeva</a:t>
            </a:r>
            <a:r>
              <a:rPr lang="vi-VN" dirty="0"/>
              <a:t> J.B </a:t>
            </a:r>
            <a:r>
              <a:rPr lang="en-US" dirty="0"/>
              <a:t>) - 2015</a:t>
            </a:r>
          </a:p>
          <a:p>
            <a:pPr>
              <a:buFontTx/>
              <a:buChar char="-"/>
            </a:pPr>
            <a:r>
              <a:rPr lang="en-US" dirty="0"/>
              <a:t>Automatic lung nodules detection in computed tomography images using nodule filtering and neural networks (</a:t>
            </a:r>
            <a:r>
              <a:rPr lang="vi-VN" dirty="0"/>
              <a:t>A.R. </a:t>
            </a:r>
            <a:r>
              <a:rPr lang="vi-VN" dirty="0" err="1"/>
              <a:t>Talebpour</a:t>
            </a:r>
            <a:r>
              <a:rPr lang="vi-VN" dirty="0"/>
              <a:t>, H.R. </a:t>
            </a:r>
            <a:r>
              <a:rPr lang="vi-VN" dirty="0" err="1"/>
              <a:t>Hemmati</a:t>
            </a:r>
            <a:r>
              <a:rPr lang="vi-VN" dirty="0"/>
              <a:t>, M. </a:t>
            </a:r>
            <a:r>
              <a:rPr lang="vi-VN" dirty="0" err="1"/>
              <a:t>Zarif</a:t>
            </a:r>
            <a:r>
              <a:rPr lang="vi-VN" dirty="0"/>
              <a:t> </a:t>
            </a:r>
            <a:r>
              <a:rPr lang="vi-VN" dirty="0" err="1"/>
              <a:t>Hosseinian</a:t>
            </a:r>
            <a:r>
              <a:rPr lang="vi-VN" dirty="0"/>
              <a:t> </a:t>
            </a:r>
            <a:r>
              <a:rPr lang="en-US" dirty="0"/>
              <a:t>) - 2014</a:t>
            </a:r>
          </a:p>
          <a:p>
            <a:pPr>
              <a:buFontTx/>
              <a:buChar char="-"/>
            </a:pPr>
            <a:r>
              <a:rPr lang="en-US" dirty="0"/>
              <a:t>Lung nodule detection based on 3D convolutional neural networks (</a:t>
            </a:r>
            <a:r>
              <a:rPr lang="vi-VN" dirty="0" err="1"/>
              <a:t>Lei</a:t>
            </a:r>
            <a:r>
              <a:rPr lang="vi-VN" dirty="0"/>
              <a:t> </a:t>
            </a:r>
            <a:r>
              <a:rPr lang="vi-VN" dirty="0" err="1"/>
              <a:t>Fan</a:t>
            </a:r>
            <a:r>
              <a:rPr lang="vi-VN" dirty="0"/>
              <a:t>, </a:t>
            </a:r>
            <a:r>
              <a:rPr lang="vi-VN" dirty="0" err="1"/>
              <a:t>Zhaoqiang</a:t>
            </a:r>
            <a:r>
              <a:rPr lang="vi-VN" dirty="0"/>
              <a:t> Xia, </a:t>
            </a:r>
            <a:r>
              <a:rPr lang="vi-VN" dirty="0" err="1"/>
              <a:t>Xiaobiao</a:t>
            </a:r>
            <a:r>
              <a:rPr lang="vi-VN" dirty="0"/>
              <a:t> </a:t>
            </a:r>
            <a:r>
              <a:rPr lang="vi-VN" dirty="0" err="1"/>
              <a:t>Zhang</a:t>
            </a:r>
            <a:r>
              <a:rPr lang="vi-VN" dirty="0"/>
              <a:t>, </a:t>
            </a:r>
            <a:r>
              <a:rPr lang="vi-VN" dirty="0" err="1"/>
              <a:t>Xiaoyi</a:t>
            </a:r>
            <a:r>
              <a:rPr lang="vi-VN" dirty="0"/>
              <a:t> </a:t>
            </a:r>
            <a:r>
              <a:rPr lang="vi-VN" dirty="0" err="1"/>
              <a:t>Feng</a:t>
            </a:r>
            <a:r>
              <a:rPr lang="en-US" dirty="0"/>
              <a:t>) - 2017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429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E94020-91C4-4920-BCD2-8AD47871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BA296D-5301-4220-A17F-6BE12FDEB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-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CT </a:t>
            </a:r>
            <a:r>
              <a:rPr lang="vi-VN" dirty="0" err="1"/>
              <a:t>phổi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trong cơ quan hô </a:t>
            </a:r>
            <a:r>
              <a:rPr lang="vi-VN" dirty="0" err="1"/>
              <a:t>hấp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/>
              <a:t>- </a:t>
            </a:r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: </a:t>
            </a:r>
            <a:r>
              <a:rPr lang="vi-VN" dirty="0" err="1"/>
              <a:t>Otsu</a:t>
            </a:r>
            <a:r>
              <a:rPr lang="vi-VN" dirty="0"/>
              <a:t>, </a:t>
            </a:r>
            <a:r>
              <a:rPr lang="vi-VN" dirty="0" err="1"/>
              <a:t>watershed</a:t>
            </a:r>
            <a:r>
              <a:rPr lang="vi-VN" dirty="0"/>
              <a:t>, GLCM, SVM</a:t>
            </a:r>
          </a:p>
        </p:txBody>
      </p:sp>
    </p:spTree>
    <p:extLst>
      <p:ext uri="{BB962C8B-B14F-4D97-AF65-F5344CB8AC3E}">
        <p14:creationId xmlns:p14="http://schemas.microsoft.com/office/powerpoint/2010/main" val="419912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AE9-9759-4D06-97C0-59F3257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C47B-1920-4892-8239-FA754762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vi-VN" dirty="0" err="1"/>
              <a:t>Otsu</a:t>
            </a:r>
            <a:endParaRPr lang="vi-VN" dirty="0"/>
          </a:p>
          <a:p>
            <a:pPr>
              <a:buFont typeface="Wingdings" panose="05000000000000000000" pitchFamily="2" charset="2"/>
              <a:buChar char="v"/>
            </a:pPr>
            <a:r>
              <a:rPr lang="vi-VN" dirty="0" err="1"/>
              <a:t>Watershed</a:t>
            </a:r>
            <a:endParaRPr lang="vi-VN" dirty="0"/>
          </a:p>
          <a:p>
            <a:pPr>
              <a:buFont typeface="Wingdings" panose="05000000000000000000" pitchFamily="2" charset="2"/>
              <a:buChar char="v"/>
            </a:pPr>
            <a:r>
              <a:rPr lang="vi-VN" dirty="0"/>
              <a:t>GLCM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76196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9CF1-D659-4DB8-A368-0D77A3DD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Otsu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6AF58C-2D60-434A-A257-97829281C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2302669"/>
            <a:ext cx="50768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6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E5CE-750A-4B3D-B964-29E9B4B5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Watershed</a:t>
            </a:r>
            <a:endParaRPr lang="vi-V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088B42-964A-475F-BF2E-DD1CDF7A3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356" y="2292309"/>
            <a:ext cx="4268478" cy="3201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D720E-F499-4625-A1C8-98C85B89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57" y="2375208"/>
            <a:ext cx="4157945" cy="31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18F5-D86A-4FA6-B56F-E99D05B0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GLCM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9EE99A-4613-4806-B566-C3909B7C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813" y="2340769"/>
            <a:ext cx="42481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6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F4A5D345A5518438ADE9BCF05923029" ma:contentTypeVersion="2" ma:contentTypeDescription="Tạo tài liệu mới." ma:contentTypeScope="" ma:versionID="6261d1a80c07e58321ba0d4b2fd1eecc">
  <xsd:schema xmlns:xsd="http://www.w3.org/2001/XMLSchema" xmlns:xs="http://www.w3.org/2001/XMLSchema" xmlns:p="http://schemas.microsoft.com/office/2006/metadata/properties" xmlns:ns3="869e075c-79c4-446b-9bb3-47f781f44ccb" targetNamespace="http://schemas.microsoft.com/office/2006/metadata/properties" ma:root="true" ma:fieldsID="b4e5fd84f885e537aa0453706e38a9af" ns3:_="">
    <xsd:import namespace="869e075c-79c4-446b-9bb3-47f781f44c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e075c-79c4-446b-9bb3-47f781f44c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B7C52-149C-44BF-B865-4A8F5620B2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9e075c-79c4-446b-9bb3-47f781f44c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8904D2-9FDD-4338-B335-C126D7E0A064}">
  <ds:schemaRefs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869e075c-79c4-446b-9bb3-47f781f44ccb"/>
    <ds:schemaRef ds:uri="http://schemas.microsoft.com/office/2006/documentManagement/types"/>
  </ds:schemaRefs>
</ds:datastoreItem>
</file>

<file path=customXml/itemProps3.xml><?xml version="1.0" encoding="utf-8"?>
<ds:datastoreItem xmlns:ds="http://schemas.openxmlformats.org/officeDocument/2006/customXml" ds:itemID="{6647A3B9-5F9F-4A93-8297-894CA533EA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831</Words>
  <Application>Microsoft Office PowerPoint</Application>
  <PresentationFormat>Widescreen</PresentationFormat>
  <Paragraphs>66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Hệ thống chuẩn đoán ung thư phổi</vt:lpstr>
      <vt:lpstr>Giới thiệu</vt:lpstr>
      <vt:lpstr>Giới thiệu</vt:lpstr>
      <vt:lpstr>Các paper</vt:lpstr>
      <vt:lpstr>Mục tiêu của hệ thống</vt:lpstr>
      <vt:lpstr>Các phương pháp sử dụng</vt:lpstr>
      <vt:lpstr>Otsu</vt:lpstr>
      <vt:lpstr>Watershed</vt:lpstr>
      <vt:lpstr>GLCM</vt:lpstr>
      <vt:lpstr>SVM</vt:lpstr>
      <vt:lpstr>Mô hình hệ thống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chuẩn đoán ung thư phổi</dc:title>
  <dc:creator>Nguyễn Trung Hiếu</dc:creator>
  <cp:lastModifiedBy>Nguyễn Trung Hiếu</cp:lastModifiedBy>
  <cp:revision>2</cp:revision>
  <dcterms:created xsi:type="dcterms:W3CDTF">2020-07-11T01:16:29Z</dcterms:created>
  <dcterms:modified xsi:type="dcterms:W3CDTF">2020-07-17T12:50:38Z</dcterms:modified>
</cp:coreProperties>
</file>