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33015" y="1732448"/>
            <a:ext cx="4560304" cy="4869160"/>
          </a:xfrm>
        </p:spPr>
        <p:txBody>
          <a:bodyPr>
            <a:normAutofit fontScale="90000"/>
          </a:bodyPr>
          <a:lstStyle/>
          <a:p>
            <a:r>
              <a:rPr lang="fr-FR" sz="1800" b="0" i="0" dirty="0">
                <a:solidFill>
                  <a:srgbClr val="000000"/>
                </a:solidFill>
                <a:effectLst/>
                <a:latin typeface="Crimson Text"/>
              </a:rPr>
              <a:t>Si le vin fit son apparition au château le 1er siècle après J.C., c'est au XVIème siècle qu'il fut découvert par le Roi Henri IV. Conquis par la beauté des lieux et par la qualité des crus, le Roi ordonna à son ministre le Duc de Sully d'introduire les vins à la cour de France et de planter le 15 février 1594, le premier mûrier de France ainsi que de magnifiques platanes qui ornent toujours la terrasse du château.</a:t>
            </a:r>
            <a:br>
              <a:rPr lang="fr-FR" sz="1800" b="0" i="0" dirty="0">
                <a:solidFill>
                  <a:srgbClr val="000000"/>
                </a:solidFill>
                <a:effectLst/>
                <a:latin typeface="Crimson Text"/>
              </a:rPr>
            </a:br>
            <a:br>
              <a:rPr lang="fr-FR" sz="1800" b="0" i="0" dirty="0">
                <a:solidFill>
                  <a:srgbClr val="000000"/>
                </a:solidFill>
                <a:effectLst/>
                <a:latin typeface="Crimson Text"/>
              </a:rPr>
            </a:br>
            <a:r>
              <a:rPr lang="fr-FR" sz="1800" b="0" i="0" dirty="0">
                <a:solidFill>
                  <a:srgbClr val="000000"/>
                </a:solidFill>
                <a:effectLst/>
                <a:latin typeface="Crimson Text"/>
              </a:rPr>
              <a:t>Au XVIIIème siècle, il fut repris par la famille </a:t>
            </a:r>
            <a:r>
              <a:rPr lang="fr-FR" sz="1800" b="0" i="0" dirty="0" err="1">
                <a:solidFill>
                  <a:srgbClr val="000000"/>
                </a:solidFill>
                <a:effectLst/>
                <a:latin typeface="Crimson Text"/>
              </a:rPr>
              <a:t>Aumérat</a:t>
            </a:r>
            <a:r>
              <a:rPr lang="fr-FR" sz="1800" b="0" i="0" dirty="0">
                <a:solidFill>
                  <a:srgbClr val="000000"/>
                </a:solidFill>
                <a:effectLst/>
                <a:latin typeface="Crimson Text"/>
              </a:rPr>
              <a:t> et devint Château de l'</a:t>
            </a:r>
            <a:r>
              <a:rPr lang="fr-FR" sz="1800" b="0" i="0" dirty="0" err="1">
                <a:solidFill>
                  <a:srgbClr val="000000"/>
                </a:solidFill>
                <a:effectLst/>
                <a:latin typeface="Crimson Text"/>
              </a:rPr>
              <a:t>Aumérade</a:t>
            </a:r>
            <a:r>
              <a:rPr lang="fr-FR" sz="1800" b="0" i="0" dirty="0">
                <a:solidFill>
                  <a:srgbClr val="000000"/>
                </a:solidFill>
                <a:effectLst/>
                <a:latin typeface="Crimson Text"/>
              </a:rPr>
              <a:t>.</a:t>
            </a:r>
            <a:br>
              <a:rPr lang="fr-FR" sz="1800" b="0" i="0" dirty="0">
                <a:solidFill>
                  <a:srgbClr val="000000"/>
                </a:solidFill>
                <a:effectLst/>
                <a:latin typeface="Crimson Text"/>
              </a:rPr>
            </a:br>
            <a:br>
              <a:rPr lang="fr-FR" sz="1800" b="0" i="0" dirty="0">
                <a:solidFill>
                  <a:srgbClr val="000000"/>
                </a:solidFill>
                <a:effectLst/>
                <a:latin typeface="Crimson Text"/>
              </a:rPr>
            </a:br>
            <a:r>
              <a:rPr lang="fr-FR" sz="1800" b="0" i="0" dirty="0">
                <a:solidFill>
                  <a:srgbClr val="000000"/>
                </a:solidFill>
                <a:effectLst/>
                <a:latin typeface="Crimson Text"/>
              </a:rPr>
              <a:t>En 1932, Monsieur Henri Fabre se prit de passion pour l'</a:t>
            </a:r>
            <a:r>
              <a:rPr lang="fr-FR" sz="1800" b="0" i="0" dirty="0" err="1">
                <a:solidFill>
                  <a:srgbClr val="000000"/>
                </a:solidFill>
                <a:effectLst/>
                <a:latin typeface="Crimson Text"/>
              </a:rPr>
              <a:t>Aumérade</a:t>
            </a:r>
            <a:r>
              <a:rPr lang="fr-FR" sz="1800" b="0" i="0" dirty="0">
                <a:solidFill>
                  <a:srgbClr val="000000"/>
                </a:solidFill>
                <a:effectLst/>
                <a:latin typeface="Crimson Text"/>
              </a:rPr>
              <a:t>, et racheta la propriété. Henri Fabre et Charlotte, son épouse, restructurèrent le château et obtinrent en 1955 le titre de Cru classé dont seulement 18 propriétaires peuvent se prévaloir en Provence.</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56056" y="257406"/>
            <a:ext cx="2514222" cy="13713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rotWithShape="1">
          <a:blip r:embed="rId2">
            <a:extLst>
              <a:ext uri="{28A0092B-C50C-407E-A947-70E740481C1C}">
                <a14:useLocalDpi xmlns:a14="http://schemas.microsoft.com/office/drawing/2010/main" val="0"/>
              </a:ext>
            </a:extLst>
          </a:blip>
          <a:srcRect l="22737" r="26328"/>
          <a:stretch/>
        </p:blipFill>
        <p:spPr bwMode="auto">
          <a:xfrm>
            <a:off x="5969570" y="1671198"/>
            <a:ext cx="2514222" cy="4936106"/>
          </a:xfrm>
          <a:prstGeom prst="rect">
            <a:avLst/>
          </a:prstGeom>
          <a:noFill/>
        </p:spPr>
      </p:pic>
      <p:sp>
        <p:nvSpPr>
          <p:cNvPr id="448" name="Titre 447"/>
          <p:cNvSpPr>
            <a:spLocks noGrp="1"/>
          </p:cNvSpPr>
          <p:nvPr>
            <p:ph type="ctrTitle"/>
          </p:nvPr>
        </p:nvSpPr>
        <p:spPr>
          <a:xfrm>
            <a:off x="374198" y="2584157"/>
            <a:ext cx="4089654" cy="742785"/>
          </a:xfrm>
        </p:spPr>
        <p:txBody>
          <a:bodyPr>
            <a:normAutofit/>
          </a:bodyPr>
          <a:lstStyle/>
          <a:p>
            <a:r>
              <a:rPr lang="fr-FR" sz="1600" dirty="0">
                <a:solidFill>
                  <a:srgbClr val="000000"/>
                </a:solidFill>
                <a:latin typeface="Crimson Text"/>
              </a:rPr>
              <a:t>Grenache, Cinsault</a:t>
            </a:r>
            <a:r>
              <a:rPr lang="fr-FR" sz="1600">
                <a:solidFill>
                  <a:srgbClr val="000000"/>
                </a:solidFill>
                <a:latin typeface="Crimson Text"/>
              </a:rPr>
              <a:t>, Syrah</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2800767"/>
          </a:xfrm>
          <a:prstGeom prst="rect">
            <a:avLst/>
          </a:prstGeom>
          <a:noFill/>
        </p:spPr>
        <p:txBody>
          <a:bodyPr wrap="square" rtlCol="0">
            <a:spAutoFit/>
          </a:bodyPr>
          <a:lstStyle/>
          <a:p>
            <a:pPr algn="l"/>
            <a:r>
              <a:rPr lang="fr-FR" sz="1600" dirty="0">
                <a:solidFill>
                  <a:srgbClr val="000000"/>
                </a:solidFill>
                <a:latin typeface="Crimson Text"/>
              </a:rPr>
              <a:t>Vin à la teinte rose poudré. Le nez est fin et délicat sur le fruit. L'attaque en bouche est souple et marquée par des arômes de groseille et de prune pour laisser s'exprimer par la suite, une très belle richesse aromatique, de la longueur et beaucoup de finesse.</a:t>
            </a:r>
          </a:p>
          <a:p>
            <a:pPr algn="l"/>
            <a:endParaRPr lang="fr-FR" sz="1600" dirty="0">
              <a:solidFill>
                <a:srgbClr val="000000"/>
              </a:solidFill>
              <a:latin typeface="Crimson Text"/>
            </a:endParaRPr>
          </a:p>
          <a:p>
            <a:pPr algn="l"/>
            <a:r>
              <a:rPr lang="fr-FR" sz="1600" i="1" dirty="0">
                <a:solidFill>
                  <a:srgbClr val="000000"/>
                </a:solidFill>
                <a:latin typeface="Crimson Text"/>
              </a:rPr>
              <a:t>En 1956, Charlotte Fabre imagina une bouteille originale, une des premières en Provence, en s'inspirant d'une pâte de verre d'Emile Gallé. La Marie-Christine était née...</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Marie-Christine Rosé 2019</a:t>
            </a:r>
            <a:br>
              <a:rPr lang="fr-FR" b="1" i="0" dirty="0">
                <a:solidFill>
                  <a:srgbClr val="000000"/>
                </a:solidFill>
                <a:effectLst/>
                <a:latin typeface="Crimson Text"/>
              </a:rPr>
            </a:br>
            <a:r>
              <a:rPr lang="fr-FR" b="1" i="0" dirty="0">
                <a:solidFill>
                  <a:srgbClr val="000000"/>
                </a:solidFill>
                <a:effectLst/>
                <a:latin typeface="Crimson Text"/>
              </a:rPr>
              <a:t>A.O.P. </a:t>
            </a:r>
            <a:r>
              <a:rPr lang="fr-FR" b="1" dirty="0">
                <a:solidFill>
                  <a:srgbClr val="000000"/>
                </a:solidFill>
                <a:latin typeface="Crimson Text"/>
              </a:rPr>
              <a:t>Côtes de Provence</a:t>
            </a:r>
            <a:endParaRPr lang="fr-FR" b="1" i="0" dirty="0">
              <a:solidFill>
                <a:srgbClr val="000000"/>
              </a:solidFill>
              <a:effectLst/>
              <a:latin typeface="Crimson Text"/>
            </a:endParaRPr>
          </a:p>
        </p:txBody>
      </p:sp>
      <p:pic>
        <p:nvPicPr>
          <p:cNvPr id="9" name="Image 8">
            <a:extLst>
              <a:ext uri="{FF2B5EF4-FFF2-40B4-BE49-F238E27FC236}">
                <a16:creationId xmlns:a16="http://schemas.microsoft.com/office/drawing/2014/main" id="{C88B422B-E43E-44EE-B199-8821C6623D2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56056" y="257406"/>
            <a:ext cx="2514222" cy="1371394"/>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148</TotalTime>
  <Words>257</Words>
  <Application>Microsoft Office PowerPoint</Application>
  <PresentationFormat>Affichage à l'écran (4:3)</PresentationFormat>
  <Paragraphs>7</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Si le vin fit son apparition au château le 1er siècle après J.C., c'est au XVIème siècle qu'il fut découvert par le Roi Henri IV. Conquis par la beauté des lieux et par la qualité des crus, le Roi ordonna à son ministre le Duc de Sully d'introduire les vins à la cour de France et de planter le 15 février 1594, le premier mûrier de France ainsi que de magnifiques platanes qui ornent toujours la terrasse du château.  Au XVIIIème siècle, il fut repris par la famille Aumérat et devint Château de l'Aumérade.  En 1932, Monsieur Henri Fabre se prit de passion pour l'Aumérade, et racheta la propriété. Henri Fabre et Charlotte, son épouse, restructurèrent le château et obtinrent en 1955 le titre de Cru classé dont seulement 18 propriétaires peuvent se prévaloir en Provence.</vt:lpstr>
      <vt:lpstr>Grenache, Cinsault, Syrah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23</cp:revision>
  <dcterms:created xsi:type="dcterms:W3CDTF">2020-11-05T23:22:39Z</dcterms:created>
  <dcterms:modified xsi:type="dcterms:W3CDTF">2020-11-30T15:45:20Z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