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1350"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20/12/2020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20/12/2020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20/12/2020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20/12/2020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20/12/2020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20/12/2020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3302334-7E8B-4320-A1E2-4B05AC15A670}" type="datetimeFigureOut">
              <a:rPr lang="fr-FR" smtClean="0"/>
              <a:pPr/>
              <a:t>20/12/2020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3302334-7E8B-4320-A1E2-4B05AC15A670}" type="datetimeFigureOut">
              <a:rPr lang="fr-FR" smtClean="0"/>
              <a:pPr/>
              <a:t>20/12/2020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3302334-7E8B-4320-A1E2-4B05AC15A670}" type="datetimeFigureOut">
              <a:rPr lang="fr-FR" smtClean="0"/>
              <a:pPr/>
              <a:t>20/12/2020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20/12/2020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20/12/2020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302334-7E8B-4320-A1E2-4B05AC15A670}" type="datetimeFigureOut">
              <a:rPr lang="fr-FR" smtClean="0"/>
              <a:pPr/>
              <a:t>20/12/2020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582E2-60D7-40E7-AECB-CED9E7320F8D}"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4" name="Picture 490"/>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88808" y="0"/>
            <a:ext cx="3455376" cy="6858000"/>
          </a:xfrm>
          <a:prstGeom prst="rect">
            <a:avLst/>
          </a:prstGeom>
          <a:noFill/>
        </p:spPr>
      </p:pic>
      <p:sp>
        <p:nvSpPr>
          <p:cNvPr id="448" name="Titre 447"/>
          <p:cNvSpPr>
            <a:spLocks noGrp="1"/>
          </p:cNvSpPr>
          <p:nvPr>
            <p:ph type="ctrTitle"/>
          </p:nvPr>
        </p:nvSpPr>
        <p:spPr>
          <a:xfrm>
            <a:off x="328688" y="2049955"/>
            <a:ext cx="4560304" cy="4459463"/>
          </a:xfrm>
        </p:spPr>
        <p:txBody>
          <a:bodyPr>
            <a:normAutofit fontScale="90000"/>
          </a:bodyPr>
          <a:lstStyle/>
          <a:p>
            <a:br>
              <a:rPr lang="fr-FR" sz="1800" b="0" i="0" dirty="0">
                <a:solidFill>
                  <a:srgbClr val="000000"/>
                </a:solidFill>
                <a:effectLst/>
                <a:latin typeface="Crimson Text"/>
              </a:rPr>
            </a:br>
            <a:r>
              <a:rPr lang="fr-FR" sz="1800" b="0" i="0" dirty="0">
                <a:solidFill>
                  <a:srgbClr val="000000"/>
                </a:solidFill>
                <a:effectLst/>
                <a:latin typeface="Crimson Text"/>
              </a:rPr>
              <a:t>Gottfried et Lisa </a:t>
            </a:r>
            <a:r>
              <a:rPr lang="fr-FR" sz="1800" b="0" i="0" dirty="0" err="1">
                <a:solidFill>
                  <a:srgbClr val="000000"/>
                </a:solidFill>
                <a:effectLst/>
                <a:latin typeface="Crimson Text"/>
              </a:rPr>
              <a:t>Latz</a:t>
            </a:r>
            <a:r>
              <a:rPr lang="fr-FR" sz="1800" b="0" i="0" dirty="0">
                <a:solidFill>
                  <a:srgbClr val="000000"/>
                </a:solidFill>
                <a:effectLst/>
                <a:latin typeface="Crimson Text"/>
              </a:rPr>
              <a:t> acquièrent le Domaine des </a:t>
            </a:r>
            <a:r>
              <a:rPr lang="fr-FR" sz="1800" b="0" i="0" dirty="0" err="1">
                <a:solidFill>
                  <a:srgbClr val="000000"/>
                </a:solidFill>
                <a:effectLst/>
                <a:latin typeface="Crimson Text"/>
              </a:rPr>
              <a:t>Aspras</a:t>
            </a:r>
            <a:r>
              <a:rPr lang="fr-FR" sz="1800" b="0" i="0" dirty="0">
                <a:solidFill>
                  <a:srgbClr val="000000"/>
                </a:solidFill>
                <a:effectLst/>
                <a:latin typeface="Crimson Text"/>
              </a:rPr>
              <a:t> en 1961.</a:t>
            </a:r>
            <a:br>
              <a:rPr lang="fr-FR" sz="1800" b="0" i="0" dirty="0">
                <a:solidFill>
                  <a:srgbClr val="000000"/>
                </a:solidFill>
                <a:effectLst/>
                <a:latin typeface="Crimson Text"/>
              </a:rPr>
            </a:br>
            <a:r>
              <a:rPr lang="fr-FR" sz="1800" b="0" i="0" dirty="0">
                <a:solidFill>
                  <a:srgbClr val="000000"/>
                </a:solidFill>
                <a:effectLst/>
                <a:latin typeface="Crimson Text"/>
              </a:rPr>
              <a:t>Après avoir fui l’Allemagne nazie des années 30, puis quitté le Congo au moment de son indépendance avec leurs 2 enfants, Michaël et </a:t>
            </a:r>
            <a:r>
              <a:rPr lang="fr-FR" sz="1800" b="0" i="0" dirty="0" err="1">
                <a:solidFill>
                  <a:srgbClr val="000000"/>
                </a:solidFill>
                <a:effectLst/>
                <a:latin typeface="Crimson Text"/>
              </a:rPr>
              <a:t>Arinna</a:t>
            </a:r>
            <a:r>
              <a:rPr lang="fr-FR" sz="1800" b="0" i="0" dirty="0">
                <a:solidFill>
                  <a:srgbClr val="000000"/>
                </a:solidFill>
                <a:effectLst/>
                <a:latin typeface="Crimson Text"/>
              </a:rPr>
              <a:t>, ils repartent à zéro et deviennent vignerons. En 1971, au décès de son père, Michaël revient à Correns. Ingénieur agronome, il suit la vinification au Domaine. En 1995 Michael est élu Maire de Correns. Il impulse la démarche auprès des agriculteurs et viticulteurs du village de basculer ensemble vers l'agriculture biologique.</a:t>
            </a:r>
            <a:br>
              <a:rPr lang="fr-FR" sz="1800" b="0" i="0" dirty="0">
                <a:solidFill>
                  <a:srgbClr val="000000"/>
                </a:solidFill>
                <a:effectLst/>
                <a:latin typeface="Crimson Text"/>
              </a:rPr>
            </a:br>
            <a:r>
              <a:rPr lang="fr-FR" sz="1800" b="0" i="0" dirty="0">
                <a:solidFill>
                  <a:srgbClr val="000000"/>
                </a:solidFill>
                <a:effectLst/>
                <a:latin typeface="Crimson Text"/>
              </a:rPr>
              <a:t>C'est une réussite collective. Elle permet d'installer définitivement la réputation de Correns comme un terroir exceptionnel pour ses vins. </a:t>
            </a:r>
            <a:endParaRPr lang="fr-FR" sz="1800" dirty="0"/>
          </a:p>
        </p:txBody>
      </p:sp>
      <p:pic>
        <p:nvPicPr>
          <p:cNvPr id="3" name="Image 2">
            <a:extLst>
              <a:ext uri="{FF2B5EF4-FFF2-40B4-BE49-F238E27FC236}">
                <a16:creationId xmlns:a16="http://schemas.microsoft.com/office/drawing/2014/main" id="{C9FA7911-528D-46FF-A94B-B73A8931FE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844187" y="188056"/>
            <a:ext cx="1567193" cy="179107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4" name="Picture 490"/>
          <p:cNvPicPr>
            <a:picLocks noChangeAspect="1" noChangeArrowheads="1"/>
          </p:cNvPicPr>
          <p:nvPr/>
        </p:nvPicPr>
        <p:blipFill>
          <a:blip r:embed="rId2">
            <a:extLst>
              <a:ext uri="{28A0092B-C50C-407E-A947-70E740481C1C}">
                <a14:useLocalDpi xmlns:a14="http://schemas.microsoft.com/office/drawing/2010/main" val="0"/>
              </a:ext>
            </a:extLst>
          </a:blip>
          <a:srcRect l="30136" r="30136"/>
          <a:stretch/>
        </p:blipFill>
        <p:spPr bwMode="auto">
          <a:xfrm>
            <a:off x="6516216" y="1943086"/>
            <a:ext cx="1656184" cy="4168806"/>
          </a:xfrm>
          <a:prstGeom prst="rect">
            <a:avLst/>
          </a:prstGeom>
          <a:noFill/>
        </p:spPr>
      </p:pic>
      <p:sp>
        <p:nvSpPr>
          <p:cNvPr id="448" name="Titre 447"/>
          <p:cNvSpPr>
            <a:spLocks noGrp="1"/>
          </p:cNvSpPr>
          <p:nvPr>
            <p:ph type="ctrTitle"/>
          </p:nvPr>
        </p:nvSpPr>
        <p:spPr>
          <a:xfrm>
            <a:off x="374198" y="2584157"/>
            <a:ext cx="4255008" cy="742785"/>
          </a:xfrm>
        </p:spPr>
        <p:txBody>
          <a:bodyPr>
            <a:normAutofit/>
          </a:bodyPr>
          <a:lstStyle/>
          <a:p>
            <a:r>
              <a:rPr lang="fr-FR" sz="1600" dirty="0">
                <a:solidFill>
                  <a:srgbClr val="000000"/>
                </a:solidFill>
                <a:latin typeface="Crimson Text"/>
              </a:rPr>
              <a:t>Sauvignon Blanc</a:t>
            </a:r>
            <a:endParaRPr lang="fr-FR" sz="1600" dirty="0"/>
          </a:p>
        </p:txBody>
      </p:sp>
      <p:sp>
        <p:nvSpPr>
          <p:cNvPr id="449" name="Sous-titre 448"/>
          <p:cNvSpPr>
            <a:spLocks noGrp="1"/>
          </p:cNvSpPr>
          <p:nvPr>
            <p:ph type="subTitle" idx="1"/>
          </p:nvPr>
        </p:nvSpPr>
        <p:spPr>
          <a:xfrm>
            <a:off x="632081" y="4027489"/>
            <a:ext cx="2067711" cy="1752600"/>
          </a:xfrm>
        </p:spPr>
        <p:txBody>
          <a:bodyPr>
            <a:normAutofit/>
          </a:bodyPr>
          <a:lstStyle/>
          <a:p>
            <a:pPr algn="just"/>
            <a:r>
              <a:rPr lang="fr-FR" dirty="0"/>
              <a:t> </a:t>
            </a:r>
          </a:p>
        </p:txBody>
      </p:sp>
      <p:pic>
        <p:nvPicPr>
          <p:cNvPr id="3" name="Image 2">
            <a:extLst>
              <a:ext uri="{FF2B5EF4-FFF2-40B4-BE49-F238E27FC236}">
                <a16:creationId xmlns:a16="http://schemas.microsoft.com/office/drawing/2014/main" id="{C9FA7911-528D-46FF-A94B-B73A8931FE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830943" y="197785"/>
            <a:ext cx="1431089" cy="1635531"/>
          </a:xfrm>
          <a:prstGeom prst="rect">
            <a:avLst/>
          </a:prstGeom>
        </p:spPr>
      </p:pic>
      <p:sp>
        <p:nvSpPr>
          <p:cNvPr id="4" name="ZoneTexte 3">
            <a:extLst>
              <a:ext uri="{FF2B5EF4-FFF2-40B4-BE49-F238E27FC236}">
                <a16:creationId xmlns:a16="http://schemas.microsoft.com/office/drawing/2014/main" id="{7636DA74-1E6C-4ACE-8C3F-5938F8BCAB3C}"/>
              </a:ext>
            </a:extLst>
          </p:cNvPr>
          <p:cNvSpPr txBox="1"/>
          <p:nvPr/>
        </p:nvSpPr>
        <p:spPr>
          <a:xfrm>
            <a:off x="431540" y="3340397"/>
            <a:ext cx="4536504" cy="2800767"/>
          </a:xfrm>
          <a:prstGeom prst="rect">
            <a:avLst/>
          </a:prstGeom>
          <a:noFill/>
        </p:spPr>
        <p:txBody>
          <a:bodyPr wrap="square" rtlCol="0">
            <a:spAutoFit/>
          </a:bodyPr>
          <a:lstStyle/>
          <a:p>
            <a:pPr algn="l"/>
            <a:r>
              <a:rPr lang="fr-FR" sz="1600" dirty="0">
                <a:solidFill>
                  <a:srgbClr val="000000"/>
                </a:solidFill>
                <a:latin typeface="Crimson Text"/>
              </a:rPr>
              <a:t>Pâle au </a:t>
            </a:r>
            <a:r>
              <a:rPr lang="fr-FR" sz="1600">
                <a:solidFill>
                  <a:srgbClr val="000000"/>
                </a:solidFill>
                <a:latin typeface="Crimson Text"/>
              </a:rPr>
              <a:t>reflets verts</a:t>
            </a:r>
          </a:p>
          <a:p>
            <a:pPr algn="l"/>
            <a:r>
              <a:rPr lang="fr-FR" sz="1600">
                <a:solidFill>
                  <a:srgbClr val="000000"/>
                </a:solidFill>
                <a:latin typeface="Crimson Text"/>
              </a:rPr>
              <a:t>Nez </a:t>
            </a:r>
            <a:r>
              <a:rPr lang="fr-FR" sz="1600" dirty="0">
                <a:solidFill>
                  <a:srgbClr val="000000"/>
                </a:solidFill>
                <a:latin typeface="Crimson Text"/>
              </a:rPr>
              <a:t>intense de fruits de la passion, groseilles à maquereau et kiwi, souligné par des notes boisées Corps voluptueux et sec ,vif avec des arômes typiques Marlborough: groseilles à maquereau, fruit à noyau et orties. L’acidité séduisante conduit à une longue finale séduisante.</a:t>
            </a:r>
          </a:p>
          <a:p>
            <a:pPr algn="l"/>
            <a:endParaRPr lang="fr-FR" sz="1600" dirty="0">
              <a:solidFill>
                <a:srgbClr val="000000"/>
              </a:solidFill>
              <a:latin typeface="Crimson Text"/>
            </a:endParaRPr>
          </a:p>
          <a:p>
            <a:pPr algn="l"/>
            <a:r>
              <a:rPr lang="fr-FR" sz="1600" i="1" dirty="0">
                <a:solidFill>
                  <a:srgbClr val="000000"/>
                </a:solidFill>
                <a:latin typeface="Crimson Text"/>
              </a:rPr>
              <a:t>Le sauvignon blanc de Marlborough dans tout son exotisme, dans un millésime favorable aux vins blancs fruités et moins herbacés.</a:t>
            </a:r>
          </a:p>
        </p:txBody>
      </p:sp>
      <p:sp>
        <p:nvSpPr>
          <p:cNvPr id="2" name="ZoneTexte 1">
            <a:extLst>
              <a:ext uri="{FF2B5EF4-FFF2-40B4-BE49-F238E27FC236}">
                <a16:creationId xmlns:a16="http://schemas.microsoft.com/office/drawing/2014/main" id="{DB006D1C-7E30-42AE-9B62-BAFA77F78D2B}"/>
              </a:ext>
            </a:extLst>
          </p:cNvPr>
          <p:cNvSpPr txBox="1"/>
          <p:nvPr/>
        </p:nvSpPr>
        <p:spPr>
          <a:xfrm>
            <a:off x="539552" y="1916832"/>
            <a:ext cx="3924300" cy="646331"/>
          </a:xfrm>
          <a:prstGeom prst="rect">
            <a:avLst/>
          </a:prstGeom>
          <a:noFill/>
          <a:ln w="12700">
            <a:solidFill>
              <a:schemeClr val="tx1"/>
            </a:solidFill>
          </a:ln>
        </p:spPr>
        <p:txBody>
          <a:bodyPr wrap="square" rtlCol="0">
            <a:spAutoFit/>
          </a:bodyPr>
          <a:lstStyle/>
          <a:p>
            <a:r>
              <a:rPr lang="fr-FR" b="1" i="0" dirty="0" err="1">
                <a:solidFill>
                  <a:srgbClr val="000000"/>
                </a:solidFill>
                <a:effectLst/>
                <a:latin typeface="Crimson Text"/>
              </a:rPr>
              <a:t>Bishop’s</a:t>
            </a:r>
            <a:r>
              <a:rPr lang="fr-FR" b="1" i="0" dirty="0">
                <a:solidFill>
                  <a:srgbClr val="000000"/>
                </a:solidFill>
                <a:effectLst/>
                <a:latin typeface="Crimson Text"/>
              </a:rPr>
              <a:t> </a:t>
            </a:r>
            <a:r>
              <a:rPr lang="fr-FR" b="1" i="0" dirty="0" err="1">
                <a:solidFill>
                  <a:srgbClr val="000000"/>
                </a:solidFill>
                <a:effectLst/>
                <a:latin typeface="Crimson Text"/>
              </a:rPr>
              <a:t>Leap</a:t>
            </a:r>
            <a:br>
              <a:rPr lang="fr-FR" b="1" i="0" dirty="0">
                <a:solidFill>
                  <a:srgbClr val="000000"/>
                </a:solidFill>
                <a:effectLst/>
                <a:latin typeface="Crimson Text"/>
              </a:rPr>
            </a:br>
            <a:r>
              <a:rPr lang="fr-FR" b="1" i="0" dirty="0">
                <a:solidFill>
                  <a:srgbClr val="000000"/>
                </a:solidFill>
                <a:effectLst/>
                <a:latin typeface="Crimson Text"/>
              </a:rPr>
              <a:t>Marlborough - Nouvelle Zélande</a:t>
            </a:r>
          </a:p>
        </p:txBody>
      </p:sp>
    </p:spTree>
    <p:extLst>
      <p:ext uri="{BB962C8B-B14F-4D97-AF65-F5344CB8AC3E}">
        <p14:creationId xmlns:p14="http://schemas.microsoft.com/office/powerpoint/2010/main" val="79886281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9924D1ECC420D47A2456556BC94F7370400BDF4491DEA4973499845289601F88B9F" ma:contentTypeVersion="55" ma:contentTypeDescription="Create a new document." ma:contentTypeScope="" ma:versionID="41eb558a2b826e6e4f9defd990175bec">
  <xsd:schema xmlns:xsd="http://www.w3.org/2001/XMLSchema" xmlns:xs="http://www.w3.org/2001/XMLSchema" xmlns:p="http://schemas.microsoft.com/office/2006/metadata/properties" xmlns:ns2="6d93d202-47fc-4405-873a-cab67cc5f1b2" xmlns:ns3="64acb2c5-0a2b-4bda-bd34-58e36cbb80d2" targetNamespace="http://schemas.microsoft.com/office/2006/metadata/properties" ma:root="true" ma:fieldsID="19deea0185cf7bc57eee9b90b1ba2ace" ns2:_="" ns3:_="">
    <xsd:import namespace="6d93d202-47fc-4405-873a-cab67cc5f1b2"/>
    <xsd:import namespace="64acb2c5-0a2b-4bda-bd34-58e36cbb80d2"/>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93d202-47fc-4405-873a-cab67cc5f1b2"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dc79c007-7f28-4db9-9ba1-525d19a3279b}"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80C6DD30-196A-4C6B-B1BF-A43F3B8ACD4F}" ma:internalName="CSXSubmissionMarket" ma:readOnly="false" ma:showField="MarketName" ma:web="6d93d202-47fc-4405-873a-cab67cc5f1b2">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bb16b974-ed24-4278-8820-8e232d38904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7E2D4CA2-442A-4FDA-AA57-71B8C7B2C53C}" ma:internalName="InProjectListLookup" ma:readOnly="true" ma:showField="InProjectLis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fd9a49dc-3dbf-4047-b62d-1d587abe7b40}"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7E2D4CA2-442A-4FDA-AA57-71B8C7B2C53C}" ma:internalName="LastCompleteVersionLookup" ma:readOnly="true" ma:showField="LastComplete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7E2D4CA2-442A-4FDA-AA57-71B8C7B2C53C}" ma:internalName="LastPreviewErrorLookup" ma:readOnly="true" ma:showField="LastPreview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7E2D4CA2-442A-4FDA-AA57-71B8C7B2C53C}" ma:internalName="LastPreviewResultLookup" ma:readOnly="true" ma:showField="LastPreview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7E2D4CA2-442A-4FDA-AA57-71B8C7B2C53C}" ma:internalName="LastPreviewAttemptDateLookup" ma:readOnly="true" ma:showField="LastPreview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7E2D4CA2-442A-4FDA-AA57-71B8C7B2C53C}" ma:internalName="LastPreviewedByLookup" ma:readOnly="true" ma:showField="LastPreview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7E2D4CA2-442A-4FDA-AA57-71B8C7B2C53C}" ma:internalName="LastPreviewTimeLookup" ma:readOnly="true" ma:showField="LastPreview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7E2D4CA2-442A-4FDA-AA57-71B8C7B2C53C}" ma:internalName="LastPreviewVersionLookup" ma:readOnly="true" ma:showField="LastPreview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7E2D4CA2-442A-4FDA-AA57-71B8C7B2C53C}" ma:internalName="LastPublishErrorLookup" ma:readOnly="true" ma:showField="LastPublish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7E2D4CA2-442A-4FDA-AA57-71B8C7B2C53C}" ma:internalName="LastPublishResultLookup" ma:readOnly="true" ma:showField="LastPublish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7E2D4CA2-442A-4FDA-AA57-71B8C7B2C53C}" ma:internalName="LastPublishAttemptDateLookup" ma:readOnly="true" ma:showField="LastPublish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7E2D4CA2-442A-4FDA-AA57-71B8C7B2C53C}" ma:internalName="LastPublishedByLookup" ma:readOnly="true" ma:showField="LastPublish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7E2D4CA2-442A-4FDA-AA57-71B8C7B2C53C}" ma:internalName="LastPublishTimeLookup" ma:readOnly="true" ma:showField="LastPublish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7E2D4CA2-442A-4FDA-AA57-71B8C7B2C53C}" ma:internalName="LastPublishVersionLookup" ma:readOnly="true" ma:showField="LastPublish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4CDE398E-75A7-4993-8C61-2BFD31F64754}" ma:internalName="LocLastLocAttemptVersionLookup" ma:readOnly="false" ma:showField="LastLocAttemptVersion" ma:web="6d93d202-47fc-4405-873a-cab67cc5f1b2">
      <xsd:simpleType>
        <xsd:restriction base="dms:Lookup"/>
      </xsd:simpleType>
    </xsd:element>
    <xsd:element name="LocLastLocAttemptVersionTypeLookup" ma:index="72" nillable="true" ma:displayName="Loc Last Loc Attempt Version Type" ma:default="" ma:list="{4CDE398E-75A7-4993-8C61-2BFD31F64754}" ma:internalName="LocLastLocAttemptVersionTypeLookup" ma:readOnly="true" ma:showField="LastLocAttemptVersionType" ma:web="6d93d202-47fc-4405-873a-cab67cc5f1b2">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4CDE398E-75A7-4993-8C61-2BFD31F64754}" ma:internalName="LocNewPublishedVersionLookup" ma:readOnly="true" ma:showField="NewPublishedVersion" ma:web="6d93d202-47fc-4405-873a-cab67cc5f1b2">
      <xsd:simpleType>
        <xsd:restriction base="dms:Lookup"/>
      </xsd:simpleType>
    </xsd:element>
    <xsd:element name="LocOverallHandbackStatusLookup" ma:index="76" nillable="true" ma:displayName="Loc Overall Handback Status" ma:default="" ma:list="{4CDE398E-75A7-4993-8C61-2BFD31F64754}" ma:internalName="LocOverallHandbackStatusLookup" ma:readOnly="true" ma:showField="OverallHandbackStatus" ma:web="6d93d202-47fc-4405-873a-cab67cc5f1b2">
      <xsd:simpleType>
        <xsd:restriction base="dms:Lookup"/>
      </xsd:simpleType>
    </xsd:element>
    <xsd:element name="LocOverallLocStatusLookup" ma:index="77" nillable="true" ma:displayName="Loc Overall Localize Status" ma:default="" ma:list="{4CDE398E-75A7-4993-8C61-2BFD31F64754}" ma:internalName="LocOverallLocStatusLookup" ma:readOnly="true" ma:showField="OverallLocStatus" ma:web="6d93d202-47fc-4405-873a-cab67cc5f1b2">
      <xsd:simpleType>
        <xsd:restriction base="dms:Lookup"/>
      </xsd:simpleType>
    </xsd:element>
    <xsd:element name="LocOverallPreviewStatusLookup" ma:index="78" nillable="true" ma:displayName="Loc Overall Preview Status" ma:default="" ma:list="{4CDE398E-75A7-4993-8C61-2BFD31F64754}" ma:internalName="LocOverallPreviewStatusLookup" ma:readOnly="true" ma:showField="OverallPreviewStatus" ma:web="6d93d202-47fc-4405-873a-cab67cc5f1b2">
      <xsd:simpleType>
        <xsd:restriction base="dms:Lookup"/>
      </xsd:simpleType>
    </xsd:element>
    <xsd:element name="LocOverallPublishStatusLookup" ma:index="79" nillable="true" ma:displayName="Loc Overall Publish Status" ma:default="" ma:list="{4CDE398E-75A7-4993-8C61-2BFD31F64754}" ma:internalName="LocOverallPublishStatusLookup" ma:readOnly="true" ma:showField="OverallPublishStatus" ma:web="6d93d202-47fc-4405-873a-cab67cc5f1b2">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4CDE398E-75A7-4993-8C61-2BFD31F64754}" ma:internalName="LocProcessedForHandoffsLookup" ma:readOnly="true" ma:showField="ProcessedForHandoffs" ma:web="6d93d202-47fc-4405-873a-cab67cc5f1b2">
      <xsd:simpleType>
        <xsd:restriction base="dms:Lookup"/>
      </xsd:simpleType>
    </xsd:element>
    <xsd:element name="LocProcessedForMarketsLookup" ma:index="82" nillable="true" ma:displayName="Loc Processed For Markets" ma:default="" ma:list="{4CDE398E-75A7-4993-8C61-2BFD31F64754}" ma:internalName="LocProcessedForMarketsLookup" ma:readOnly="true" ma:showField="ProcessedForMarkets" ma:web="6d93d202-47fc-4405-873a-cab67cc5f1b2">
      <xsd:simpleType>
        <xsd:restriction base="dms:Lookup"/>
      </xsd:simpleType>
    </xsd:element>
    <xsd:element name="LocPublishedDependentAssetsLookup" ma:index="83" nillable="true" ma:displayName="Loc Published Dependent Assets" ma:default="" ma:list="{4CDE398E-75A7-4993-8C61-2BFD31F64754}" ma:internalName="LocPublishedDependentAssetsLookup" ma:readOnly="true" ma:showField="PublishedDependentAssets" ma:web="6d93d202-47fc-4405-873a-cab67cc5f1b2">
      <xsd:simpleType>
        <xsd:restriction base="dms:Lookup"/>
      </xsd:simpleType>
    </xsd:element>
    <xsd:element name="LocPublishedLinkedAssetsLookup" ma:index="84" nillable="true" ma:displayName="Loc Published Linked Assets" ma:default="" ma:list="{4CDE398E-75A7-4993-8C61-2BFD31F64754}" ma:internalName="LocPublishedLinkedAssetsLookup" ma:readOnly="true" ma:showField="PublishedLinkedAssets" ma:web="6d93d202-47fc-4405-873a-cab67cc5f1b2">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db560eb5-700a-4f94-8fda-b57de4261f12}"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80C6DD30-196A-4C6B-B1BF-A43F3B8ACD4F}" ma:internalName="Markets" ma:readOnly="false" ma:showField="MarketNa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7E2D4CA2-442A-4FDA-AA57-71B8C7B2C53C}" ma:internalName="NumOfRatingsLookup" ma:readOnly="true" ma:showField="NumOfRating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7E2D4CA2-442A-4FDA-AA57-71B8C7B2C53C}" ma:internalName="PublishStatusLookup" ma:readOnly="false" ma:showField="PublishStatu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6e3f7319-fb8f-4449-8902-000ab73a8566}"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11d213f5-ec09-44b6-a8be-9da225be7a8d}" ma:internalName="TaxCatchAll" ma:showField="CatchAllData"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11d213f5-ec09-44b6-a8be-9da225be7a8d}" ma:internalName="TaxCatchAllLabel" ma:readOnly="true" ma:showField="CatchAllDataLabel"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4acb2c5-0a2b-4bda-bd34-58e36cbb80d2"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 ma:index="135" nillable="true" ma:displayName="Component" ma:internalName="Compon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cquiredFrom xmlns="6d93d202-47fc-4405-873a-cab67cc5f1b2" xsi:nil="true"/>
    <IsSearchable xmlns="6d93d202-47fc-4405-873a-cab67cc5f1b2">true</IsSearchable>
    <EditorialStatus xmlns="6d93d202-47fc-4405-873a-cab67cc5f1b2">Complete</EditorialStatus>
    <OriginAsset xmlns="6d93d202-47fc-4405-873a-cab67cc5f1b2" xsi:nil="true"/>
    <ThumbnailAssetId xmlns="6d93d202-47fc-4405-873a-cab67cc5f1b2" xsi:nil="true"/>
    <TrustLevel xmlns="6d93d202-47fc-4405-873a-cab67cc5f1b2">3 Community New</TrustLevel>
    <MarketSpecific xmlns="6d93d202-47fc-4405-873a-cab67cc5f1b2">true</MarketSpecific>
    <TPNamespace xmlns="6d93d202-47fc-4405-873a-cab67cc5f1b2" xsi:nil="true"/>
    <DirectSourceMarket xmlns="6d93d202-47fc-4405-873a-cab67cc5f1b2">english</DirectSourceMarket>
    <MachineTranslated xmlns="6d93d202-47fc-4405-873a-cab67cc5f1b2">false</MachineTranslated>
    <PlannedPubDate xmlns="6d93d202-47fc-4405-873a-cab67cc5f1b2" xsi:nil="true"/>
    <SubmitterId xmlns="6d93d202-47fc-4405-873a-cab67cc5f1b2">9c60ae39-ee33-43c2-b863-454968d0f2cc</SubmitterId>
    <Downloads xmlns="6d93d202-47fc-4405-873a-cab67cc5f1b2">0</Downloads>
    <OriginalSourceMarket xmlns="6d93d202-47fc-4405-873a-cab67cc5f1b2">english</OriginalSourceMarket>
    <PublishTargets xmlns="6d93d202-47fc-4405-873a-cab67cc5f1b2">OfficeOnline</PublishTargets>
    <ArtSampleDocs xmlns="6d93d202-47fc-4405-873a-cab67cc5f1b2" xsi:nil="true"/>
    <ApprovalLog xmlns="6d93d202-47fc-4405-873a-cab67cc5f1b2" xsi:nil="true"/>
    <ApprovalStatus xmlns="6d93d202-47fc-4405-873a-cab67cc5f1b2">InProgress</ApprovalStatus>
    <TPComponent xmlns="6d93d202-47fc-4405-873a-cab67cc5f1b2">PPTFiles</TPComponent>
    <EditorialTags xmlns="6d93d202-47fc-4405-873a-cab67cc5f1b2" xsi:nil="true"/>
    <TPExecutable xmlns="6d93d202-47fc-4405-873a-cab67cc5f1b2" xsi:nil="true"/>
    <LastHandOff xmlns="6d93d202-47fc-4405-873a-cab67cc5f1b2" xsi:nil="true"/>
    <BusinessGroup xmlns="6d93d202-47fc-4405-873a-cab67cc5f1b2" xsi:nil="true"/>
    <TPAppVersion xmlns="6d93d202-47fc-4405-873a-cab67cc5f1b2">12</TPAppVersion>
    <VoteCount xmlns="6d93d202-47fc-4405-873a-cab67cc5f1b2" xsi:nil="true"/>
    <APAuthor xmlns="6d93d202-47fc-4405-873a-cab67cc5f1b2">
      <UserInfo>
        <DisplayName>_o14migrate</DisplayName>
        <AccountId>266</AccountId>
        <AccountType/>
      </UserInfo>
    </APAuthor>
    <TPCommandLine xmlns="6d93d202-47fc-4405-873a-cab67cc5f1b2">{PP} /n {FilePath}</TPCommandLine>
    <UACurrentWords xmlns="6d93d202-47fc-4405-873a-cab67cc5f1b2" xsi:nil="true"/>
    <AssetId xmlns="6d93d202-47fc-4405-873a-cab67cc5f1b2">TP030007516</AssetId>
    <Manager xmlns="6d93d202-47fc-4405-873a-cab67cc5f1b2" xsi:nil="true"/>
    <NumericId xmlns="6d93d202-47fc-4405-873a-cab67cc5f1b2">-1</NumericId>
    <Component xmlns="64acb2c5-0a2b-4bda-bd34-58e36cbb80d2" xsi:nil="true"/>
    <HandoffToMSDN xmlns="6d93d202-47fc-4405-873a-cab67cc5f1b2" xsi:nil="true"/>
    <Markets xmlns="6d93d202-47fc-4405-873a-cab67cc5f1b2">
      <Value>2</Value>
    </Markets>
    <UALocComments xmlns="6d93d202-47fc-4405-873a-cab67cc5f1b2" xsi:nil="true"/>
    <UALocRecommendation xmlns="6d93d202-47fc-4405-873a-cab67cc5f1b2">Localize</UALocRecommendation>
    <AssetStart xmlns="6d93d202-47fc-4405-873a-cab67cc5f1b2">2010-04-16T14:00:43+00:00</AssetStart>
    <CrawlForDependencies xmlns="6d93d202-47fc-4405-873a-cab67cc5f1b2">false</CrawlForDependencies>
    <LastModifiedDateTime xmlns="6d93d202-47fc-4405-873a-cab67cc5f1b2" xsi:nil="true"/>
    <LastPublishResultLookup xmlns="6d93d202-47fc-4405-873a-cab67cc5f1b2" xsi:nil="true"/>
    <PublishStatusLookup xmlns="6d93d202-47fc-4405-873a-cab67cc5f1b2">
      <Value>327996</Value>
      <Value>502686</Value>
    </PublishStatusLookup>
    <AverageRating xmlns="6d93d202-47fc-4405-873a-cab67cc5f1b2" xsi:nil="true"/>
    <CSXUpdate xmlns="6d93d202-47fc-4405-873a-cab67cc5f1b2">false</CSXUpdate>
    <UAProjectedTotalWords xmlns="6d93d202-47fc-4405-873a-cab67cc5f1b2" xsi:nil="true"/>
    <AssetExpire xmlns="6d93d202-47fc-4405-873a-cab67cc5f1b2">2100-01-01T00:00:00+00:00</AssetExpire>
    <AssetType xmlns="6d93d202-47fc-4405-873a-cab67cc5f1b2">TP</AssetType>
    <IntlLangReviewDate xmlns="6d93d202-47fc-4405-873a-cab67cc5f1b2" xsi:nil="true"/>
    <TPFriendlyName xmlns="6d93d202-47fc-4405-873a-cab67cc5f1b2">Thème vin - Verre de vin zoom</TPFriendlyName>
    <IntlLangReview xmlns="6d93d202-47fc-4405-873a-cab67cc5f1b2" xsi:nil="true"/>
    <OOCacheId xmlns="6d93d202-47fc-4405-873a-cab67cc5f1b2" xsi:nil="true"/>
    <PolicheckWords xmlns="6d93d202-47fc-4405-873a-cab67cc5f1b2" xsi:nil="true"/>
    <TemplateStatus xmlns="6d93d202-47fc-4405-873a-cab67cc5f1b2">Complete</TemplateStatus>
    <CSXSubmissionMarket xmlns="6d93d202-47fc-4405-873a-cab67cc5f1b2" xsi:nil="true"/>
    <FriendlyTitle xmlns="6d93d202-47fc-4405-873a-cab67cc5f1b2" xsi:nil="true"/>
    <TPLaunchHelpLinkType xmlns="6d93d202-47fc-4405-873a-cab67cc5f1b2" xsi:nil="true"/>
    <Providers xmlns="6d93d202-47fc-4405-873a-cab67cc5f1b2" xsi:nil="true"/>
    <SourceTitle xmlns="6d93d202-47fc-4405-873a-cab67cc5f1b2">Thème vin - Verre de vin zoom</SourceTitle>
    <TemplateTemplateType xmlns="6d93d202-47fc-4405-873a-cab67cc5f1b2">PowerPoint 12 Default</TemplateTemplateType>
    <TimesCloned xmlns="6d93d202-47fc-4405-873a-cab67cc5f1b2" xsi:nil="true"/>
    <ClipArtFilename xmlns="6d93d202-47fc-4405-873a-cab67cc5f1b2" xsi:nil="true"/>
    <APDescription xmlns="6d93d202-47fc-4405-873a-cab67cc5f1b2" xsi:nil="true"/>
    <TPApplication xmlns="6d93d202-47fc-4405-873a-cab67cc5f1b2">PowerPoint</TPApplication>
    <CSXHash xmlns="6d93d202-47fc-4405-873a-cab67cc5f1b2">1XJb187mP71rWnU1dyhcXuRrGdM=</CSXHash>
    <PrimaryImageGen xmlns="6d93d202-47fc-4405-873a-cab67cc5f1b2">true</PrimaryImageGen>
    <ContentItem xmlns="6d93d202-47fc-4405-873a-cab67cc5f1b2" xsi:nil="true"/>
    <IsDeleted xmlns="6d93d202-47fc-4405-873a-cab67cc5f1b2">false</IsDeleted>
    <ShowIn xmlns="6d93d202-47fc-4405-873a-cab67cc5f1b2">Show everywhere</ShowIn>
    <BugNumber xmlns="6d93d202-47fc-4405-873a-cab67cc5f1b2" xsi:nil="true"/>
    <LegacyData xmlns="6d93d202-47fc-4405-873a-cab67cc5f1b2">ListingID:;Manager:;BuildStatus:Publish Passed;MockupPath:</LegacyData>
    <TPLaunchHelpLink xmlns="6d93d202-47fc-4405-873a-cab67cc5f1b2" xsi:nil="true"/>
    <Milestone xmlns="6d93d202-47fc-4405-873a-cab67cc5f1b2" xsi:nil="true"/>
    <UANotes xmlns="6d93d202-47fc-4405-873a-cab67cc5f1b2" xsi:nil="true"/>
    <Description0 xmlns="64acb2c5-0a2b-4bda-bd34-58e36cbb80d2" xsi:nil="true"/>
    <IntlLangReviewer xmlns="6d93d202-47fc-4405-873a-cab67cc5f1b2" xsi:nil="true"/>
    <IntlLocPriority xmlns="6d93d202-47fc-4405-873a-cab67cc5f1b2" xsi:nil="true"/>
    <OpenTemplate xmlns="6d93d202-47fc-4405-873a-cab67cc5f1b2">true</OpenTemplate>
    <Provider xmlns="6d93d202-47fc-4405-873a-cab67cc5f1b2" xsi:nil="true"/>
    <CSXSubmissionDate xmlns="6d93d202-47fc-4405-873a-cab67cc5f1b2">2009-10-11T07:00:00+00:00</CSXSubmissionDate>
    <TPClientViewer xmlns="6d93d202-47fc-4405-873a-cab67cc5f1b2" xsi:nil="true"/>
    <DSATActionTaken xmlns="6d93d202-47fc-4405-873a-cab67cc5f1b2" xsi:nil="true"/>
    <APEditor xmlns="6d93d202-47fc-4405-873a-cab67cc5f1b2">
      <UserInfo>
        <DisplayName>_o14migrate</DisplayName>
        <AccountId>266</AccountId>
        <AccountType/>
      </UserInfo>
    </APEditor>
    <TPInstallLocation xmlns="6d93d202-47fc-4405-873a-cab67cc5f1b2">{My Templates}</TPInstallLocation>
    <OutputCachingOn xmlns="6d93d202-47fc-4405-873a-cab67cc5f1b2">false</OutputCachingOn>
    <ParentAssetId xmlns="6d93d202-47fc-4405-873a-cab67cc5f1b2" xsi:nil="true"/>
    <LocManualTestRequired xmlns="6d93d202-47fc-4405-873a-cab67cc5f1b2">false</LocManualTestRequired>
    <LocalizationTagsTaxHTField0 xmlns="6d93d202-47fc-4405-873a-cab67cc5f1b2">
      <Terms xmlns="http://schemas.microsoft.com/office/infopath/2007/PartnerControls"/>
    </LocalizationTagsTaxHTField0>
    <CampaignTagsTaxHTField0 xmlns="6d93d202-47fc-4405-873a-cab67cc5f1b2">
      <Terms xmlns="http://schemas.microsoft.com/office/infopath/2007/PartnerControls"/>
    </CampaignTagsTaxHTField0>
    <LocLastLocAttemptVersionLookup xmlns="6d93d202-47fc-4405-873a-cab67cc5f1b2">169948</LocLastLocAttemptVersionLookup>
    <InternalTagsTaxHTField0 xmlns="6d93d202-47fc-4405-873a-cab67cc5f1b2">
      <Terms xmlns="http://schemas.microsoft.com/office/infopath/2007/PartnerControls"/>
    </InternalTagsTaxHTField0>
    <LocRecommendedHandoff xmlns="6d93d202-47fc-4405-873a-cab67cc5f1b2" xsi:nil="true"/>
    <BlockPublish xmlns="6d93d202-47fc-4405-873a-cab67cc5f1b2">false</BlockPublish>
    <LocComments xmlns="6d93d202-47fc-4405-873a-cab67cc5f1b2" xsi:nil="true"/>
    <TaxCatchAll xmlns="6d93d202-47fc-4405-873a-cab67cc5f1b2"/>
    <OriginalRelease xmlns="6d93d202-47fc-4405-873a-cab67cc5f1b2">14</OriginalRelease>
    <RecommendationsModifier xmlns="6d93d202-47fc-4405-873a-cab67cc5f1b2" xsi:nil="true"/>
    <ScenarioTagsTaxHTField0 xmlns="6d93d202-47fc-4405-873a-cab67cc5f1b2">
      <Terms xmlns="http://schemas.microsoft.com/office/infopath/2007/PartnerControls"/>
    </ScenarioTagsTaxHTField0>
    <FeatureTagsTaxHTField0 xmlns="6d93d202-47fc-4405-873a-cab67cc5f1b2">
      <Terms xmlns="http://schemas.microsoft.com/office/infopath/2007/PartnerControls"/>
    </FeatureTagsTaxHTField0>
    <LocMarketGroupTiers2 xmlns="6d93d202-47fc-4405-873a-cab67cc5f1b2" xsi:nil="true"/>
  </documentManagement>
</p:properties>
</file>

<file path=customXml/itemProps1.xml><?xml version="1.0" encoding="utf-8"?>
<ds:datastoreItem xmlns:ds="http://schemas.openxmlformats.org/officeDocument/2006/customXml" ds:itemID="{DBBC7FD9-A150-49B9-958E-F10BD64D6ACF}">
  <ds:schemaRefs>
    <ds:schemaRef ds:uri="http://schemas.microsoft.com/sharepoint/v3/contenttype/forms"/>
  </ds:schemaRefs>
</ds:datastoreItem>
</file>

<file path=customXml/itemProps2.xml><?xml version="1.0" encoding="utf-8"?>
<ds:datastoreItem xmlns:ds="http://schemas.openxmlformats.org/officeDocument/2006/customXml" ds:itemID="{4F3A679D-3DAF-4DFB-AB51-9F3CE48A7A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93d202-47fc-4405-873a-cab67cc5f1b2"/>
    <ds:schemaRef ds:uri="64acb2c5-0a2b-4bda-bd34-58e36cbb80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0320FAE-C1A6-4E60-9437-C7140ED06CB9}">
  <ds:schemaRefs>
    <ds:schemaRef ds:uri="http://schemas.microsoft.com/office/2006/metadata/properties"/>
    <ds:schemaRef ds:uri="http://schemas.microsoft.com/office/infopath/2007/PartnerControls"/>
    <ds:schemaRef ds:uri="6d93d202-47fc-4405-873a-cab67cc5f1b2"/>
    <ds:schemaRef ds:uri="64acb2c5-0a2b-4bda-bd34-58e36cbb80d2"/>
  </ds:schemaRefs>
</ds:datastoreItem>
</file>

<file path=docProps/app.xml><?xml version="1.0" encoding="utf-8"?>
<Properties xmlns="http://schemas.openxmlformats.org/officeDocument/2006/extended-properties" xmlns:vt="http://schemas.openxmlformats.org/officeDocument/2006/docPropsVTypes">
  <Template>Thème vin - Verre de vin zoom</Template>
  <TotalTime>575</TotalTime>
  <Words>208</Words>
  <Application>Microsoft Office PowerPoint</Application>
  <PresentationFormat>Affichage à l'écran (4:3)</PresentationFormat>
  <Paragraphs>8</Paragraphs>
  <Slides>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vt:i4>
      </vt:variant>
    </vt:vector>
  </HeadingPairs>
  <TitlesOfParts>
    <vt:vector size="6" baseType="lpstr">
      <vt:lpstr>Arial</vt:lpstr>
      <vt:lpstr>Calibri</vt:lpstr>
      <vt:lpstr>Crimson Text</vt:lpstr>
      <vt:lpstr>Thème Office</vt:lpstr>
      <vt:lpstr> Gottfried et Lisa Latz acquièrent le Domaine des Aspras en 1961. Après avoir fui l’Allemagne nazie des années 30, puis quitté le Congo au moment de son indépendance avec leurs 2 enfants, Michaël et Arinna, ils repartent à zéro et deviennent vignerons. En 1971, au décès de son père, Michaël revient à Correns. Ingénieur agronome, il suit la vinification au Domaine. En 1995 Michael est élu Maire de Correns. Il impulse la démarche auprès des agriculteurs et viticulteurs du village de basculer ensemble vers l'agriculture biologique. C'est une réussite collective. Elle permet d'installer définitivement la réputation de Correns comme un terroir exceptionnel pour ses vins. </vt:lpstr>
      <vt:lpstr>Sauvignon Blanc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Géraldine MENARD</dc:creator>
  <cp:lastModifiedBy>Géraldine MENARD</cp:lastModifiedBy>
  <cp:revision>24</cp:revision>
  <dcterms:created xsi:type="dcterms:W3CDTF">2020-11-05T23:22:39Z</dcterms:created>
  <dcterms:modified xsi:type="dcterms:W3CDTF">2020-12-20T19:29:39Z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0x01010069924D1ECC420D47A2456556BC94F7370400BDF4491DEA4973499845289601F88B9F</vt:lpwstr>
  </property>
  <property fmtid="{D5CDD505-2E9C-101B-9397-08002B2CF9AE}" pid="3" name="Applications">
    <vt:lpwstr>53;#PowerPoint 12</vt:lpwstr>
  </property>
  <property fmtid="{D5CDD505-2E9C-101B-9397-08002B2CF9AE}" pid="4" name="Order">
    <vt:r8>8581100</vt:r8>
  </property>
  <property fmtid="{D5CDD505-2E9C-101B-9397-08002B2CF9AE}" pid="5" name="APTrustLevel">
    <vt:r8>3</vt:r8>
  </property>
</Properties>
</file>