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28688" y="2060848"/>
            <a:ext cx="4560304" cy="4392488"/>
          </a:xfrm>
        </p:spPr>
        <p:txBody>
          <a:bodyPr>
            <a:normAutofit fontScale="90000"/>
          </a:bodyPr>
          <a:lstStyle/>
          <a:p>
            <a:r>
              <a:rPr lang="fr-FR" sz="1800" b="0" i="0" dirty="0">
                <a:solidFill>
                  <a:srgbClr val="000000"/>
                </a:solidFill>
                <a:effectLst/>
                <a:latin typeface="Crimson Text"/>
              </a:rPr>
              <a:t>Didier Desvignes, vigneron dans l’âme, continue l’œuvre entreprise depuis plus d’un siècle par sa famille.</a:t>
            </a:r>
            <a:br>
              <a:rPr lang="fr-FR" sz="1800" b="0" i="0" dirty="0">
                <a:solidFill>
                  <a:srgbClr val="000000"/>
                </a:solidFill>
                <a:effectLst/>
                <a:latin typeface="Crimson Text"/>
              </a:rPr>
            </a:br>
            <a:r>
              <a:rPr lang="fr-FR" sz="1800" b="0" i="0" dirty="0">
                <a:solidFill>
                  <a:srgbClr val="000000"/>
                </a:solidFill>
                <a:effectLst/>
                <a:latin typeface="Crimson Text"/>
              </a:rPr>
              <a:t>E</a:t>
            </a:r>
            <a:r>
              <a:rPr lang="fr-FR" sz="1800" dirty="0">
                <a:solidFill>
                  <a:srgbClr val="000000"/>
                </a:solidFill>
                <a:latin typeface="Crimson Text"/>
              </a:rPr>
              <a:t>n 1981, il achète ses premières terres </a:t>
            </a:r>
            <a:r>
              <a:rPr lang="fr-FR" sz="1800">
                <a:solidFill>
                  <a:srgbClr val="000000"/>
                </a:solidFill>
                <a:latin typeface="Crimson Text"/>
              </a:rPr>
              <a:t>en Morgon, </a:t>
            </a:r>
            <a:r>
              <a:rPr lang="fr-FR" sz="1800" dirty="0">
                <a:solidFill>
                  <a:srgbClr val="000000"/>
                </a:solidFill>
                <a:latin typeface="Crimson Text"/>
              </a:rPr>
              <a:t>sous le nom de Domaine du Calvaire de Roche-Grès. Un nom qui interpelle et s’explique par la présence au milieu des vignes de treize monumentales stations en forme de menhirs, érigées au début du siècle dernier.</a:t>
            </a:r>
            <a:br>
              <a:rPr lang="fr-FR" sz="1800" dirty="0">
                <a:solidFill>
                  <a:srgbClr val="000000"/>
                </a:solidFill>
                <a:latin typeface="Crimson Text"/>
              </a:rPr>
            </a:br>
            <a:r>
              <a:rPr lang="fr-FR" sz="1800" dirty="0">
                <a:solidFill>
                  <a:srgbClr val="000000"/>
                </a:solidFill>
                <a:latin typeface="Crimson Text"/>
              </a:rPr>
              <a:t>Didier Desvignes cherche, aime innover, et trouver des solutions pour réussir des vins sans soufre.</a:t>
            </a:r>
            <a:br>
              <a:rPr lang="fr-FR" sz="1800" dirty="0">
                <a:solidFill>
                  <a:srgbClr val="000000"/>
                </a:solidFill>
                <a:latin typeface="Crimson Text"/>
              </a:rPr>
            </a:br>
            <a:r>
              <a:rPr lang="fr-FR" sz="1800" dirty="0">
                <a:solidFill>
                  <a:srgbClr val="000000"/>
                </a:solidFill>
                <a:latin typeface="Crimson Text"/>
              </a:rPr>
              <a:t>Des vins sans ajout de soufre lors de la fermentation et de la mise en bouteille , ce  sont donc  des vins plus vivants, des vins aux arômes de fruits avec beaucoup de pureté et de terroirs.</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7700" y="534723"/>
            <a:ext cx="3924300" cy="1088380"/>
          </a:xfrm>
          <a:prstGeom prst="rect">
            <a:avLst/>
          </a:prstGeom>
          <a:solidFill>
            <a:schemeClr val="tx1">
              <a:lumMod val="95000"/>
              <a:lumOff val="5000"/>
            </a:schemeClr>
          </a:solid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9320" y="715930"/>
            <a:ext cx="3707053" cy="5549741"/>
          </a:xfrm>
          <a:prstGeom prst="rect">
            <a:avLst/>
          </a:prstGeom>
          <a:noFill/>
        </p:spPr>
      </p:pic>
      <p:sp>
        <p:nvSpPr>
          <p:cNvPr id="448" name="Titre 447"/>
          <p:cNvSpPr>
            <a:spLocks noGrp="1"/>
          </p:cNvSpPr>
          <p:nvPr>
            <p:ph type="ctrTitle"/>
          </p:nvPr>
        </p:nvSpPr>
        <p:spPr>
          <a:xfrm>
            <a:off x="-22354" y="2459118"/>
            <a:ext cx="5004048" cy="742785"/>
          </a:xfrm>
        </p:spPr>
        <p:txBody>
          <a:bodyPr>
            <a:normAutofit/>
          </a:bodyPr>
          <a:lstStyle/>
          <a:p>
            <a:r>
              <a:rPr lang="fr-FR" sz="1600" b="0" i="0" dirty="0">
                <a:solidFill>
                  <a:srgbClr val="000000"/>
                </a:solidFill>
                <a:effectLst/>
                <a:latin typeface="Crimson Text"/>
              </a:rPr>
              <a:t>100% Gamay</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7700" y="534723"/>
            <a:ext cx="3924300" cy="1088380"/>
          </a:xfrm>
          <a:prstGeom prst="rect">
            <a:avLst/>
          </a:prstGeom>
          <a:solidFill>
            <a:schemeClr val="tx1"/>
          </a:solidFill>
        </p:spPr>
      </p:pic>
      <p:sp>
        <p:nvSpPr>
          <p:cNvPr id="4" name="ZoneTexte 3">
            <a:extLst>
              <a:ext uri="{FF2B5EF4-FFF2-40B4-BE49-F238E27FC236}">
                <a16:creationId xmlns:a16="http://schemas.microsoft.com/office/drawing/2014/main" id="{7636DA74-1E6C-4ACE-8C3F-5938F8BCAB3C}"/>
              </a:ext>
            </a:extLst>
          </p:cNvPr>
          <p:cNvSpPr txBox="1"/>
          <p:nvPr/>
        </p:nvSpPr>
        <p:spPr>
          <a:xfrm>
            <a:off x="341598" y="3201903"/>
            <a:ext cx="4536504" cy="3046988"/>
          </a:xfrm>
          <a:prstGeom prst="rect">
            <a:avLst/>
          </a:prstGeom>
          <a:noFill/>
        </p:spPr>
        <p:txBody>
          <a:bodyPr wrap="square" rtlCol="0">
            <a:spAutoFit/>
          </a:bodyPr>
          <a:lstStyle/>
          <a:p>
            <a:pPr algn="l"/>
            <a:r>
              <a:rPr lang="fr-FR" sz="1600" b="1" i="0" dirty="0">
                <a:solidFill>
                  <a:srgbClr val="000000"/>
                </a:solidFill>
                <a:effectLst/>
                <a:latin typeface="Crimson Text"/>
              </a:rPr>
              <a:t>Elevage</a:t>
            </a:r>
            <a:br>
              <a:rPr lang="fr-FR" sz="1600" b="1" i="0" dirty="0">
                <a:solidFill>
                  <a:srgbClr val="000000"/>
                </a:solidFill>
                <a:effectLst/>
                <a:latin typeface="Crimson Text"/>
              </a:rPr>
            </a:br>
            <a:r>
              <a:rPr lang="fr-FR" sz="1600" i="0" dirty="0">
                <a:solidFill>
                  <a:srgbClr val="000000"/>
                </a:solidFill>
                <a:effectLst/>
                <a:latin typeface="Crimson Text"/>
              </a:rPr>
              <a:t>Cuve inox et ciment</a:t>
            </a:r>
          </a:p>
          <a:p>
            <a:pPr algn="l"/>
            <a:r>
              <a:rPr lang="fr-FR" sz="1600" b="1" i="0" dirty="0">
                <a:solidFill>
                  <a:srgbClr val="000000"/>
                </a:solidFill>
                <a:effectLst/>
                <a:latin typeface="Crimson Text"/>
              </a:rPr>
              <a:t>Caractéristiques</a:t>
            </a:r>
            <a:br>
              <a:rPr lang="fr-FR" sz="1600" b="1" i="0" dirty="0">
                <a:solidFill>
                  <a:srgbClr val="000000"/>
                </a:solidFill>
                <a:effectLst/>
                <a:latin typeface="Crimson Text"/>
              </a:rPr>
            </a:br>
            <a:r>
              <a:rPr lang="fr-FR" sz="1600" i="0" dirty="0">
                <a:solidFill>
                  <a:srgbClr val="000000"/>
                </a:solidFill>
                <a:effectLst/>
                <a:latin typeface="Crimson Text"/>
              </a:rPr>
              <a:t>Doté d’une robe grenat foncé, il livre des parfums de cassis et de framboise d’une bonne intensité. Ces arômes composent avec une bouche ample, un harmonieux ensemble de terroir et de calcaire qui exprime la notion de finesse.</a:t>
            </a:r>
          </a:p>
          <a:p>
            <a:pPr algn="l"/>
            <a:endParaRPr lang="fr-FR" sz="1600" i="0" dirty="0">
              <a:solidFill>
                <a:srgbClr val="000000"/>
              </a:solidFill>
              <a:effectLst/>
              <a:latin typeface="Crimson Text"/>
            </a:endParaRPr>
          </a:p>
          <a:p>
            <a:pPr algn="l"/>
            <a:r>
              <a:rPr lang="fr-FR" sz="1600" i="1" dirty="0">
                <a:solidFill>
                  <a:srgbClr val="000000"/>
                </a:solidFill>
                <a:effectLst/>
                <a:latin typeface="Crimson Text"/>
              </a:rPr>
              <a:t>Ce vin se prêtera sur un magret de canard aux cerises, un filet de bœuf aux champignons, des petites cailles. </a:t>
            </a:r>
            <a:endParaRPr lang="fr-FR" sz="1600" i="1" dirty="0">
              <a:solidFill>
                <a:srgbClr val="000000"/>
              </a:solidFill>
              <a:latin typeface="Crimson Text"/>
            </a:endParaRPr>
          </a:p>
        </p:txBody>
      </p:sp>
      <p:sp>
        <p:nvSpPr>
          <p:cNvPr id="2" name="ZoneTexte 1">
            <a:extLst>
              <a:ext uri="{FF2B5EF4-FFF2-40B4-BE49-F238E27FC236}">
                <a16:creationId xmlns:a16="http://schemas.microsoft.com/office/drawing/2014/main" id="{DB006D1C-7E30-42AE-9B62-BAFA77F78D2B}"/>
              </a:ext>
            </a:extLst>
          </p:cNvPr>
          <p:cNvSpPr txBox="1"/>
          <p:nvPr/>
        </p:nvSpPr>
        <p:spPr>
          <a:xfrm>
            <a:off x="151638" y="1812269"/>
            <a:ext cx="4420362"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L’Optimum Rouge 2018</a:t>
            </a:r>
            <a:br>
              <a:rPr lang="fr-FR" b="1" i="0" dirty="0">
                <a:solidFill>
                  <a:srgbClr val="000000"/>
                </a:solidFill>
                <a:effectLst/>
                <a:latin typeface="Crimson Text"/>
              </a:rPr>
            </a:br>
            <a:r>
              <a:rPr lang="fr-FR" b="1" i="0" dirty="0">
                <a:solidFill>
                  <a:srgbClr val="000000"/>
                </a:solidFill>
                <a:effectLst/>
                <a:latin typeface="Crimson Text"/>
              </a:rPr>
              <a:t>A.O.P Brouilly</a:t>
            </a:r>
          </a:p>
        </p:txBody>
      </p:sp>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Props1.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2.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80</TotalTime>
  <Words>215</Words>
  <Application>Microsoft Office PowerPoint</Application>
  <PresentationFormat>Affichage à l'écran (4:3)</PresentationFormat>
  <Paragraphs>8</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Didier Desvignes, vigneron dans l’âme, continue l’œuvre entreprise depuis plus d’un siècle par sa famille. En 1981, il achète ses premières terres en Morgon, sous le nom de Domaine du Calvaire de Roche-Grès. Un nom qui interpelle et s’explique par la présence au milieu des vignes de treize monumentales stations en forme de menhirs, érigées au début du siècle dernier. Didier Desvignes cherche, aime innover, et trouver des solutions pour réussir des vins sans soufre. Des vins sans ajout de soufre lors de la fermentation et de la mise en bouteille , ce  sont donc  des vins plus vivants, des vins aux arômes de fruits avec beaucoup de pureté et de terroirs.</vt:lpstr>
      <vt:lpstr>100% Gamay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14</cp:revision>
  <dcterms:created xsi:type="dcterms:W3CDTF">2020-11-05T23:22:39Z</dcterms:created>
  <dcterms:modified xsi:type="dcterms:W3CDTF">2020-11-12T21:12:10Z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