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28688" y="2049955"/>
            <a:ext cx="4560304" cy="4459463"/>
          </a:xfrm>
        </p:spPr>
        <p:txBody>
          <a:bodyPr>
            <a:normAutofit/>
          </a:bodyPr>
          <a:lstStyle/>
          <a:p>
            <a:br>
              <a:rPr lang="fr-FR" sz="1800" b="0" i="0" dirty="0">
                <a:solidFill>
                  <a:srgbClr val="000000"/>
                </a:solidFill>
                <a:effectLst/>
                <a:latin typeface="Crimson Text"/>
              </a:rPr>
            </a:br>
            <a:r>
              <a:rPr lang="fr-FR" sz="1800" b="0" i="0" dirty="0">
                <a:solidFill>
                  <a:srgbClr val="000000"/>
                </a:solidFill>
                <a:effectLst/>
                <a:latin typeface="Crimson Text"/>
              </a:rPr>
              <a:t>Créées en 1913 à Montfort-sur-Argens, joli village dominé par le seul château templier du Var,  les Caves du Commandeur sont situées sur un des plus beaux terroirs de la mythique Provence verte entre la côte méditerranéenne et les Gorges du Verdon.</a:t>
            </a:r>
            <a:br>
              <a:rPr lang="fr-FR" sz="1800" b="0" i="0" dirty="0">
                <a:solidFill>
                  <a:srgbClr val="000000"/>
                </a:solidFill>
                <a:effectLst/>
                <a:latin typeface="Crimson Text"/>
              </a:rPr>
            </a:br>
            <a:r>
              <a:rPr lang="fr-FR" sz="1800" b="0" i="0" dirty="0">
                <a:solidFill>
                  <a:srgbClr val="000000"/>
                </a:solidFill>
                <a:effectLst/>
                <a:latin typeface="Crimson Text"/>
              </a:rPr>
              <a:t>Aidés par un climat exceptionnellement ensoleillé, où souffle régulièrement le Mistral, </a:t>
            </a:r>
            <a:r>
              <a:rPr lang="fr-FR" sz="1800" dirty="0">
                <a:solidFill>
                  <a:srgbClr val="000000"/>
                </a:solidFill>
                <a:latin typeface="Crimson Text"/>
              </a:rPr>
              <a:t>Les Caves du </a:t>
            </a:r>
            <a:r>
              <a:rPr lang="fr-FR" sz="1800">
                <a:solidFill>
                  <a:srgbClr val="000000"/>
                </a:solidFill>
                <a:latin typeface="Crimson Text"/>
              </a:rPr>
              <a:t>Commandeur </a:t>
            </a:r>
            <a:r>
              <a:rPr lang="fr-FR" sz="1800" b="0" i="0">
                <a:solidFill>
                  <a:srgbClr val="000000"/>
                </a:solidFill>
                <a:effectLst/>
                <a:latin typeface="Crimson Text"/>
              </a:rPr>
              <a:t>accompagnent </a:t>
            </a:r>
            <a:r>
              <a:rPr lang="fr-FR" sz="1800" b="0" i="0" dirty="0">
                <a:solidFill>
                  <a:srgbClr val="000000"/>
                </a:solidFill>
                <a:effectLst/>
                <a:latin typeface="Crimson Text"/>
              </a:rPr>
              <a:t>le cycle de la vigne en respectant la Nature.</a:t>
            </a:r>
            <a:br>
              <a:rPr lang="fr-FR" sz="1800" b="0" i="0" dirty="0">
                <a:solidFill>
                  <a:srgbClr val="000000"/>
                </a:solidFill>
                <a:effectLst/>
                <a:latin typeface="Crimson Text"/>
              </a:rPr>
            </a:br>
            <a:r>
              <a:rPr lang="fr-FR" sz="1800" b="0" i="0" dirty="0">
                <a:solidFill>
                  <a:srgbClr val="000000"/>
                </a:solidFill>
                <a:effectLst/>
                <a:latin typeface="Crimson Text"/>
              </a:rPr>
              <a:t>Tous les vins sont issus d’une viticulture respectueuse de l'environnement.</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5400000">
            <a:off x="2519679" y="-1431447"/>
            <a:ext cx="839172" cy="4655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itre 447"/>
          <p:cNvSpPr>
            <a:spLocks noGrp="1"/>
          </p:cNvSpPr>
          <p:nvPr>
            <p:ph type="ctrTitle"/>
          </p:nvPr>
        </p:nvSpPr>
        <p:spPr>
          <a:xfrm>
            <a:off x="374198" y="2584157"/>
            <a:ext cx="4255008" cy="742785"/>
          </a:xfrm>
        </p:spPr>
        <p:txBody>
          <a:bodyPr>
            <a:normAutofit/>
          </a:bodyPr>
          <a:lstStyle/>
          <a:p>
            <a:r>
              <a:rPr lang="fr-FR" sz="1600" dirty="0">
                <a:solidFill>
                  <a:srgbClr val="000000"/>
                </a:solidFill>
                <a:latin typeface="Crimson Text"/>
              </a:rPr>
              <a:t>Ro</a:t>
            </a:r>
            <a:r>
              <a:rPr lang="fr-FR" sz="1600" b="0" i="0" dirty="0">
                <a:solidFill>
                  <a:srgbClr val="000000"/>
                </a:solidFill>
                <a:effectLst/>
                <a:latin typeface="Crimson Text"/>
              </a:rPr>
              <a:t>lle</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2308324"/>
          </a:xfrm>
          <a:prstGeom prst="rect">
            <a:avLst/>
          </a:prstGeom>
          <a:noFill/>
        </p:spPr>
        <p:txBody>
          <a:bodyPr wrap="square" rtlCol="0">
            <a:spAutoFit/>
          </a:bodyPr>
          <a:lstStyle/>
          <a:p>
            <a:pPr algn="l"/>
            <a:r>
              <a:rPr lang="fr-FR" sz="1600" dirty="0">
                <a:solidFill>
                  <a:srgbClr val="000000"/>
                </a:solidFill>
                <a:latin typeface="Crimson Text"/>
              </a:rPr>
              <a:t>D’une teinte or pâle à reflets verts, ce vin de pur </a:t>
            </a:r>
            <a:r>
              <a:rPr lang="fr-FR" sz="1600" dirty="0" err="1">
                <a:solidFill>
                  <a:srgbClr val="000000"/>
                </a:solidFill>
                <a:latin typeface="Crimson Text"/>
              </a:rPr>
              <a:t>rolle</a:t>
            </a:r>
            <a:r>
              <a:rPr lang="fr-FR" sz="1600" dirty="0">
                <a:solidFill>
                  <a:srgbClr val="000000"/>
                </a:solidFill>
                <a:latin typeface="Crimson Text"/>
              </a:rPr>
              <a:t> élevé sur lies apparaît complexe par ses arômes de fruits exotiques (litchi) et ses notes florales.</a:t>
            </a:r>
          </a:p>
          <a:p>
            <a:pPr algn="l"/>
            <a:r>
              <a:rPr lang="fr-FR" sz="1600" dirty="0">
                <a:solidFill>
                  <a:srgbClr val="000000"/>
                </a:solidFill>
                <a:latin typeface="Crimson Text"/>
              </a:rPr>
              <a:t>La bouche, par sa rondeur et sa maturité, développe longuement des notes de citron et d’ananas mûr. </a:t>
            </a:r>
          </a:p>
          <a:p>
            <a:pPr algn="l"/>
            <a:endParaRPr lang="fr-FR" sz="1600" dirty="0">
              <a:solidFill>
                <a:srgbClr val="000000"/>
              </a:solidFill>
              <a:latin typeface="Crimson Text"/>
            </a:endParaRPr>
          </a:p>
          <a:p>
            <a:pPr algn="l"/>
            <a:r>
              <a:rPr lang="fr-FR" sz="1600" i="1" dirty="0">
                <a:solidFill>
                  <a:srgbClr val="000000"/>
                </a:solidFill>
                <a:latin typeface="Crimson Text"/>
              </a:rPr>
              <a:t>Cette cuvée accompagnera petits fours et autres mignardises d’un cocktail ou un chèvre chaud sur un lit de mesclun. </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Rolle 2019</a:t>
            </a:r>
            <a:br>
              <a:rPr lang="fr-FR" b="1" i="0" dirty="0">
                <a:solidFill>
                  <a:srgbClr val="000000"/>
                </a:solidFill>
                <a:effectLst/>
                <a:latin typeface="Crimson Text"/>
              </a:rPr>
            </a:br>
            <a:r>
              <a:rPr lang="fr-FR" b="1" i="0" dirty="0">
                <a:solidFill>
                  <a:srgbClr val="000000"/>
                </a:solidFill>
                <a:effectLst/>
                <a:latin typeface="Crimson Text"/>
              </a:rPr>
              <a:t>I.G.P. </a:t>
            </a:r>
            <a:r>
              <a:rPr lang="fr-FR" b="1" dirty="0">
                <a:solidFill>
                  <a:srgbClr val="000000"/>
                </a:solidFill>
                <a:latin typeface="Crimson Text"/>
              </a:rPr>
              <a:t>Var</a:t>
            </a:r>
            <a:endParaRPr lang="fr-FR" b="1" i="0" dirty="0">
              <a:solidFill>
                <a:srgbClr val="000000"/>
              </a:solidFill>
              <a:effectLst/>
              <a:latin typeface="Crimson Text"/>
            </a:endParaRPr>
          </a:p>
        </p:txBody>
      </p:sp>
      <p:pic>
        <p:nvPicPr>
          <p:cNvPr id="8" name="Image 7">
            <a:extLst>
              <a:ext uri="{FF2B5EF4-FFF2-40B4-BE49-F238E27FC236}">
                <a16:creationId xmlns:a16="http://schemas.microsoft.com/office/drawing/2014/main" id="{FCC2C4CF-F65F-4F12-BFEA-B3353684E6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2447671" y="-1437504"/>
            <a:ext cx="839172" cy="4655410"/>
          </a:xfrm>
          <a:prstGeom prst="rect">
            <a:avLst/>
          </a:prstGeom>
        </p:spPr>
      </p:pic>
      <p:pic>
        <p:nvPicPr>
          <p:cNvPr id="6" name="Image 5" descr="Une image contenant boisson, alcool, alimentation, bouteille&#10;&#10;Description générée automatiquement">
            <a:extLst>
              <a:ext uri="{FF2B5EF4-FFF2-40B4-BE49-F238E27FC236}">
                <a16:creationId xmlns:a16="http://schemas.microsoft.com/office/drawing/2014/main" id="{060D75BB-7E86-460A-B285-91A19CC66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10" y="-88603"/>
            <a:ext cx="1817077" cy="6858000"/>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127</TotalTime>
  <Words>170</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 Créées en 1913 à Montfort-sur-Argens, joli village dominé par le seul château templier du Var,  les Caves du Commandeur sont situées sur un des plus beaux terroirs de la mythique Provence verte entre la côte méditerranéenne et les Gorges du Verdon. Aidés par un climat exceptionnellement ensoleillé, où souffle régulièrement le Mistral, Les Caves du Commandeur accompagnent le cycle de la vigne en respectant la Nature. Tous les vins sont issus d’une viticulture respectueuse de l'environnement.</vt:lpstr>
      <vt:lpstr>Rolle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22</cp:revision>
  <dcterms:created xsi:type="dcterms:W3CDTF">2020-11-05T23:22:39Z</dcterms:created>
  <dcterms:modified xsi:type="dcterms:W3CDTF">2020-12-10T14:09:47Z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