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descr="C:\Users\Tom\AppData\Local\Microsoft\Windows\Temporary Internet Files\Content.IE5\CVCJG8ZL\MPj04385690000[1].jpg"/>
          <p:cNvPicPr>
            <a:picLocks noChangeAspect="1" noChangeArrowheads="1"/>
          </p:cNvPicPr>
          <p:nvPr/>
        </p:nvPicPr>
        <p:blipFill>
          <a:blip r:embed="rId2" cstate="print"/>
          <a:srcRect/>
          <a:stretch>
            <a:fillRect/>
          </a:stretch>
        </p:blipFill>
        <p:spPr bwMode="auto">
          <a:xfrm>
            <a:off x="4888992" y="0"/>
            <a:ext cx="4255008" cy="6858000"/>
          </a:xfrm>
          <a:prstGeom prst="rect">
            <a:avLst/>
          </a:prstGeom>
          <a:noFill/>
        </p:spPr>
      </p:pic>
      <p:sp>
        <p:nvSpPr>
          <p:cNvPr id="448" name="Titre 447"/>
          <p:cNvSpPr>
            <a:spLocks noGrp="1"/>
          </p:cNvSpPr>
          <p:nvPr>
            <p:ph type="ctrTitle"/>
          </p:nvPr>
        </p:nvSpPr>
        <p:spPr>
          <a:xfrm>
            <a:off x="328688" y="2049955"/>
            <a:ext cx="4560304" cy="4459463"/>
          </a:xfrm>
        </p:spPr>
        <p:txBody>
          <a:bodyPr>
            <a:normAutofit/>
          </a:bodyPr>
          <a:lstStyle/>
          <a:p>
            <a:br>
              <a:rPr lang="fr-FR" sz="1800" b="0" i="0" dirty="0">
                <a:solidFill>
                  <a:srgbClr val="000000"/>
                </a:solidFill>
                <a:effectLst/>
                <a:latin typeface="Crimson Text"/>
              </a:rPr>
            </a:br>
            <a:r>
              <a:rPr lang="fr-FR" sz="1800" b="0" i="0" dirty="0">
                <a:solidFill>
                  <a:srgbClr val="000000"/>
                </a:solidFill>
                <a:effectLst/>
                <a:latin typeface="Crimson Text"/>
              </a:rPr>
              <a:t>Créées en 1913 à Montfort-sur-Argens, joli village dominé par le seul château templier du Var,  les Caves du Commandeur sont situées sur un des plus beaux terroirs de la mythique Provence verte entre la côte méditerranéenne et les Gorges du Verdon.</a:t>
            </a:r>
            <a:br>
              <a:rPr lang="fr-FR" sz="1800" b="0" i="0" dirty="0">
                <a:solidFill>
                  <a:srgbClr val="000000"/>
                </a:solidFill>
                <a:effectLst/>
                <a:latin typeface="Crimson Text"/>
              </a:rPr>
            </a:br>
            <a:r>
              <a:rPr lang="fr-FR" sz="1800" b="0" i="0" dirty="0">
                <a:solidFill>
                  <a:srgbClr val="000000"/>
                </a:solidFill>
                <a:effectLst/>
                <a:latin typeface="Crimson Text"/>
              </a:rPr>
              <a:t>Aidés par un climat exceptionnellement ensoleillé, où souffle régulièrement le Mistral, </a:t>
            </a:r>
            <a:r>
              <a:rPr lang="fr-FR" sz="1800" dirty="0">
                <a:solidFill>
                  <a:srgbClr val="000000"/>
                </a:solidFill>
                <a:latin typeface="Crimson Text"/>
              </a:rPr>
              <a:t>Les Caves du Commandeur </a:t>
            </a:r>
            <a:r>
              <a:rPr lang="fr-FR" sz="1800" b="0" i="0" dirty="0">
                <a:solidFill>
                  <a:srgbClr val="000000"/>
                </a:solidFill>
                <a:effectLst/>
                <a:latin typeface="Crimson Text"/>
              </a:rPr>
              <a:t>accompagnent le cycle de la vigne en respectant la Nature.</a:t>
            </a:r>
            <a:br>
              <a:rPr lang="fr-FR" sz="1800" b="0" i="0" dirty="0">
                <a:solidFill>
                  <a:srgbClr val="000000"/>
                </a:solidFill>
                <a:effectLst/>
                <a:latin typeface="Crimson Text"/>
              </a:rPr>
            </a:br>
            <a:r>
              <a:rPr lang="fr-FR" sz="1800" b="0" i="0" dirty="0">
                <a:solidFill>
                  <a:srgbClr val="000000"/>
                </a:solidFill>
                <a:effectLst/>
                <a:latin typeface="Crimson Text"/>
              </a:rPr>
              <a:t>Tous les vins sont issus d’une viticulture respectueuse de l'environnement.</a:t>
            </a: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5400000">
            <a:off x="2519679" y="-1431447"/>
            <a:ext cx="839172" cy="46554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Titre 447"/>
          <p:cNvSpPr>
            <a:spLocks noGrp="1"/>
          </p:cNvSpPr>
          <p:nvPr>
            <p:ph type="ctrTitle"/>
          </p:nvPr>
        </p:nvSpPr>
        <p:spPr>
          <a:xfrm>
            <a:off x="374198" y="2584157"/>
            <a:ext cx="4255008" cy="742785"/>
          </a:xfrm>
        </p:spPr>
        <p:txBody>
          <a:bodyPr>
            <a:normAutofit/>
          </a:bodyPr>
          <a:lstStyle/>
          <a:p>
            <a:r>
              <a:rPr lang="fr-FR" sz="1600" dirty="0">
                <a:solidFill>
                  <a:srgbClr val="000000"/>
                </a:solidFill>
                <a:latin typeface="Crimson Text"/>
              </a:rPr>
              <a:t>Syrah 60%, Cabernet 40%</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sp>
        <p:nvSpPr>
          <p:cNvPr id="4" name="ZoneTexte 3">
            <a:extLst>
              <a:ext uri="{FF2B5EF4-FFF2-40B4-BE49-F238E27FC236}">
                <a16:creationId xmlns:a16="http://schemas.microsoft.com/office/drawing/2014/main" id="{7636DA74-1E6C-4ACE-8C3F-5938F8BCAB3C}"/>
              </a:ext>
            </a:extLst>
          </p:cNvPr>
          <p:cNvSpPr txBox="1"/>
          <p:nvPr/>
        </p:nvSpPr>
        <p:spPr>
          <a:xfrm>
            <a:off x="431540" y="3340397"/>
            <a:ext cx="4536504" cy="1815882"/>
          </a:xfrm>
          <a:prstGeom prst="rect">
            <a:avLst/>
          </a:prstGeom>
          <a:noFill/>
        </p:spPr>
        <p:txBody>
          <a:bodyPr wrap="square" rtlCol="0">
            <a:spAutoFit/>
          </a:bodyPr>
          <a:lstStyle/>
          <a:p>
            <a:pPr algn="l"/>
            <a:r>
              <a:rPr lang="fr-FR" sz="1600" dirty="0">
                <a:solidFill>
                  <a:srgbClr val="000000"/>
                </a:solidFill>
                <a:latin typeface="Crimson Text"/>
              </a:rPr>
              <a:t>Sa robe rouge profond aux reflets violines dévoile en bouche une matière soyeuse et enrobée avec de subtiles notes d’épices et de cassis. </a:t>
            </a:r>
          </a:p>
          <a:p>
            <a:pPr algn="l"/>
            <a:endParaRPr lang="fr-FR" sz="1600" i="1">
              <a:solidFill>
                <a:srgbClr val="000000"/>
              </a:solidFill>
              <a:latin typeface="Crimson Text"/>
            </a:endParaRPr>
          </a:p>
          <a:p>
            <a:pPr algn="l"/>
            <a:r>
              <a:rPr lang="fr-FR" sz="1600" i="1">
                <a:solidFill>
                  <a:srgbClr val="000000"/>
                </a:solidFill>
                <a:latin typeface="Crimson Text"/>
              </a:rPr>
              <a:t>Ce </a:t>
            </a:r>
            <a:r>
              <a:rPr lang="fr-FR" sz="1600" i="1" dirty="0">
                <a:solidFill>
                  <a:srgbClr val="000000"/>
                </a:solidFill>
                <a:latin typeface="Crimson Text"/>
              </a:rPr>
              <a:t>vin est prêt à boire, mais peut aussi attendre 2 ou 3 ans. Un rouge de plaisir à savourer avec une pièce de bœuf grillée.  </a:t>
            </a:r>
          </a:p>
        </p:txBody>
      </p:sp>
      <p:sp>
        <p:nvSpPr>
          <p:cNvPr id="2" name="ZoneTexte 1">
            <a:extLst>
              <a:ext uri="{FF2B5EF4-FFF2-40B4-BE49-F238E27FC236}">
                <a16:creationId xmlns:a16="http://schemas.microsoft.com/office/drawing/2014/main" id="{DB006D1C-7E30-42AE-9B62-BAFA77F78D2B}"/>
              </a:ext>
            </a:extLst>
          </p:cNvPr>
          <p:cNvSpPr txBox="1"/>
          <p:nvPr/>
        </p:nvSpPr>
        <p:spPr>
          <a:xfrm>
            <a:off x="539552" y="1916832"/>
            <a:ext cx="3924300" cy="646331"/>
          </a:xfrm>
          <a:prstGeom prst="rect">
            <a:avLst/>
          </a:prstGeom>
          <a:noFill/>
          <a:ln w="12700">
            <a:solidFill>
              <a:schemeClr val="tx1"/>
            </a:solidFill>
          </a:ln>
        </p:spPr>
        <p:txBody>
          <a:bodyPr wrap="square" rtlCol="0">
            <a:spAutoFit/>
          </a:bodyPr>
          <a:lstStyle/>
          <a:p>
            <a:r>
              <a:rPr lang="fr-FR" b="1" dirty="0">
                <a:solidFill>
                  <a:srgbClr val="000000"/>
                </a:solidFill>
                <a:latin typeface="Crimson Text"/>
              </a:rPr>
              <a:t>Syrah / Cabernet</a:t>
            </a:r>
            <a:r>
              <a:rPr lang="fr-FR" b="1" i="0" dirty="0">
                <a:solidFill>
                  <a:srgbClr val="000000"/>
                </a:solidFill>
                <a:effectLst/>
                <a:latin typeface="Crimson Text"/>
              </a:rPr>
              <a:t> 2019</a:t>
            </a:r>
            <a:br>
              <a:rPr lang="fr-FR" b="1" i="0" dirty="0">
                <a:solidFill>
                  <a:srgbClr val="000000"/>
                </a:solidFill>
                <a:effectLst/>
                <a:latin typeface="Crimson Text"/>
              </a:rPr>
            </a:br>
            <a:r>
              <a:rPr lang="fr-FR" b="1" i="0" dirty="0">
                <a:solidFill>
                  <a:srgbClr val="000000"/>
                </a:solidFill>
                <a:effectLst/>
                <a:latin typeface="Crimson Text"/>
              </a:rPr>
              <a:t>I.G.P. </a:t>
            </a:r>
            <a:r>
              <a:rPr lang="fr-FR" b="1" dirty="0">
                <a:solidFill>
                  <a:srgbClr val="000000"/>
                </a:solidFill>
                <a:latin typeface="Crimson Text"/>
              </a:rPr>
              <a:t>Var</a:t>
            </a:r>
            <a:endParaRPr lang="fr-FR" b="1" i="0" dirty="0">
              <a:solidFill>
                <a:srgbClr val="000000"/>
              </a:solidFill>
              <a:effectLst/>
              <a:latin typeface="Crimson Text"/>
            </a:endParaRPr>
          </a:p>
        </p:txBody>
      </p:sp>
      <p:pic>
        <p:nvPicPr>
          <p:cNvPr id="8" name="Image 7">
            <a:extLst>
              <a:ext uri="{FF2B5EF4-FFF2-40B4-BE49-F238E27FC236}">
                <a16:creationId xmlns:a16="http://schemas.microsoft.com/office/drawing/2014/main" id="{FCC2C4CF-F65F-4F12-BFEA-B3353684E6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rot="5400000">
            <a:off x="2447671" y="-1437504"/>
            <a:ext cx="839172" cy="4655410"/>
          </a:xfrm>
          <a:prstGeom prst="rect">
            <a:avLst/>
          </a:prstGeom>
        </p:spPr>
      </p:pic>
      <p:pic>
        <p:nvPicPr>
          <p:cNvPr id="6" name="Image 5">
            <a:extLst>
              <a:ext uri="{FF2B5EF4-FFF2-40B4-BE49-F238E27FC236}">
                <a16:creationId xmlns:a16="http://schemas.microsoft.com/office/drawing/2014/main" id="{060D75BB-7E86-460A-B285-91A19CC66AE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92280" y="1734338"/>
            <a:ext cx="1146809" cy="4626781"/>
          </a:xfrm>
          <a:prstGeom prst="rect">
            <a:avLst/>
          </a:prstGeom>
        </p:spPr>
      </p:pic>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customXml/itemProps2.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BC7FD9-A150-49B9-958E-F10BD64D6A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133</TotalTime>
  <Words>158</Words>
  <Application>Microsoft Office PowerPoint</Application>
  <PresentationFormat>Affichage à l'écran (4:3)</PresentationFormat>
  <Paragraphs>7</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 Créées en 1913 à Montfort-sur-Argens, joli village dominé par le seul château templier du Var,  les Caves du Commandeur sont situées sur un des plus beaux terroirs de la mythique Provence verte entre la côte méditerranéenne et les Gorges du Verdon. Aidés par un climat exceptionnellement ensoleillé, où souffle régulièrement le Mistral, Les Caves du Commandeur accompagnent le cycle de la vigne en respectant la Nature. Tous les vins sont issus d’une viticulture respectueuse de l'environnement.</vt:lpstr>
      <vt:lpstr>Syrah 60%, Cabernet 40%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24</cp:revision>
  <dcterms:created xsi:type="dcterms:W3CDTF">2020-11-05T23:22:39Z</dcterms:created>
  <dcterms:modified xsi:type="dcterms:W3CDTF">2020-11-30T14:45:22Z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