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72" d="100"/>
          <a:sy n="72" d="100"/>
        </p:scale>
        <p:origin x="1350"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Modifiez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30/11/2020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30/11/2020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30/11/2020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30/11/2020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Modifiez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30/11/2020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73302334-7E8B-4320-A1E2-4B05AC15A670}" type="datetimeFigureOut">
              <a:rPr lang="fr-FR" smtClean="0"/>
              <a:pPr/>
              <a:t>30/11/2020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Modifiez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73302334-7E8B-4320-A1E2-4B05AC15A670}" type="datetimeFigureOut">
              <a:rPr lang="fr-FR" smtClean="0"/>
              <a:pPr/>
              <a:t>30/11/2020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73302334-7E8B-4320-A1E2-4B05AC15A670}" type="datetimeFigureOut">
              <a:rPr lang="fr-FR" smtClean="0"/>
              <a:pPr/>
              <a:t>30/11/2020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73302334-7E8B-4320-A1E2-4B05AC15A670}" type="datetimeFigureOut">
              <a:rPr lang="fr-FR" smtClean="0"/>
              <a:pPr/>
              <a:t>30/11/2020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Modifiez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73302334-7E8B-4320-A1E2-4B05AC15A670}" type="datetimeFigureOut">
              <a:rPr lang="fr-FR" smtClean="0"/>
              <a:pPr/>
              <a:t>30/11/2020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Modifiez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73302334-7E8B-4320-A1E2-4B05AC15A670}" type="datetimeFigureOut">
              <a:rPr lang="fr-FR" smtClean="0"/>
              <a:pPr/>
              <a:t>30/11/2020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a:t>Cliquez pour modifier le style du titre</a:t>
            </a: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302334-7E8B-4320-A1E2-4B05AC15A670}" type="datetimeFigureOut">
              <a:rPr lang="fr-FR" smtClean="0"/>
              <a:pPr/>
              <a:t>30/11/2020</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8582E2-60D7-40E7-AECB-CED9E7320F8D}"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14" name="Picture 490" descr="C:\Users\Tom\AppData\Local\Microsoft\Windows\Temporary Internet Files\Content.IE5\CVCJG8ZL\MPj04385690000[1].jpg"/>
          <p:cNvPicPr>
            <a:picLocks noChangeAspect="1" noChangeArrowheads="1"/>
          </p:cNvPicPr>
          <p:nvPr/>
        </p:nvPicPr>
        <p:blipFill>
          <a:blip r:embed="rId2" cstate="print"/>
          <a:srcRect/>
          <a:stretch>
            <a:fillRect/>
          </a:stretch>
        </p:blipFill>
        <p:spPr bwMode="auto">
          <a:xfrm>
            <a:off x="4888992" y="0"/>
            <a:ext cx="4255008" cy="6858000"/>
          </a:xfrm>
          <a:prstGeom prst="rect">
            <a:avLst/>
          </a:prstGeom>
          <a:noFill/>
        </p:spPr>
      </p:pic>
      <p:sp>
        <p:nvSpPr>
          <p:cNvPr id="448" name="Titre 447"/>
          <p:cNvSpPr>
            <a:spLocks noGrp="1"/>
          </p:cNvSpPr>
          <p:nvPr>
            <p:ph type="ctrTitle"/>
          </p:nvPr>
        </p:nvSpPr>
        <p:spPr>
          <a:xfrm>
            <a:off x="328688" y="2049955"/>
            <a:ext cx="4560304" cy="4459463"/>
          </a:xfrm>
        </p:spPr>
        <p:txBody>
          <a:bodyPr>
            <a:normAutofit/>
          </a:bodyPr>
          <a:lstStyle/>
          <a:p>
            <a:br>
              <a:rPr lang="fr-FR" sz="1800" b="0" i="0" dirty="0">
                <a:solidFill>
                  <a:srgbClr val="000000"/>
                </a:solidFill>
                <a:effectLst/>
                <a:latin typeface="Crimson Text"/>
              </a:rPr>
            </a:br>
            <a:r>
              <a:rPr lang="fr-FR" sz="1800" b="0" i="0" dirty="0">
                <a:solidFill>
                  <a:srgbClr val="000000"/>
                </a:solidFill>
                <a:effectLst/>
                <a:latin typeface="Crimson Text"/>
              </a:rPr>
              <a:t>Créées en 1913 à Montfort-sur-Argens, joli village dominé par le seul château templier du Var,  les Caves du Commandeur sont situées sur un des plus beaux terroirs de la mythique Provence verte entre la côte méditerranéenne et les Gorges du Verdon.</a:t>
            </a:r>
            <a:br>
              <a:rPr lang="fr-FR" sz="1800" b="0" i="0" dirty="0">
                <a:solidFill>
                  <a:srgbClr val="000000"/>
                </a:solidFill>
                <a:effectLst/>
                <a:latin typeface="Crimson Text"/>
              </a:rPr>
            </a:br>
            <a:r>
              <a:rPr lang="fr-FR" sz="1800" b="0" i="0" dirty="0">
                <a:solidFill>
                  <a:srgbClr val="000000"/>
                </a:solidFill>
                <a:effectLst/>
                <a:latin typeface="Crimson Text"/>
              </a:rPr>
              <a:t>Aidés par un climat exceptionnellement ensoleillé, où souffle régulièrement le Mistral, </a:t>
            </a:r>
            <a:r>
              <a:rPr lang="fr-FR" sz="1800" dirty="0">
                <a:solidFill>
                  <a:srgbClr val="000000"/>
                </a:solidFill>
                <a:latin typeface="Crimson Text"/>
              </a:rPr>
              <a:t>Les Caves du Commandeur </a:t>
            </a:r>
            <a:r>
              <a:rPr lang="fr-FR" sz="1800" b="0" i="0" dirty="0">
                <a:solidFill>
                  <a:srgbClr val="000000"/>
                </a:solidFill>
                <a:effectLst/>
                <a:latin typeface="Crimson Text"/>
              </a:rPr>
              <a:t>accompagnent le cycle de la vigne en respectant la Nature.</a:t>
            </a:r>
            <a:br>
              <a:rPr lang="fr-FR" sz="1800" b="0" i="0" dirty="0">
                <a:solidFill>
                  <a:srgbClr val="000000"/>
                </a:solidFill>
                <a:effectLst/>
                <a:latin typeface="Crimson Text"/>
              </a:rPr>
            </a:br>
            <a:r>
              <a:rPr lang="fr-FR" sz="1800" b="0" i="0" dirty="0">
                <a:solidFill>
                  <a:srgbClr val="000000"/>
                </a:solidFill>
                <a:effectLst/>
                <a:latin typeface="Crimson Text"/>
              </a:rPr>
              <a:t>Tous les vins sont issus d’une viticulture respectueuse de l'environnement.</a:t>
            </a:r>
            <a:endParaRPr lang="fr-FR" sz="1800" dirty="0"/>
          </a:p>
        </p:txBody>
      </p:sp>
      <p:pic>
        <p:nvPicPr>
          <p:cNvPr id="3" name="Image 2">
            <a:extLst>
              <a:ext uri="{FF2B5EF4-FFF2-40B4-BE49-F238E27FC236}">
                <a16:creationId xmlns:a16="http://schemas.microsoft.com/office/drawing/2014/main" id="{C9FA7911-528D-46FF-A94B-B73A8931FE2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rot="5400000">
            <a:off x="2519679" y="-1431447"/>
            <a:ext cx="839172" cy="465541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 name="Titre 447"/>
          <p:cNvSpPr>
            <a:spLocks noGrp="1"/>
          </p:cNvSpPr>
          <p:nvPr>
            <p:ph type="ctrTitle"/>
          </p:nvPr>
        </p:nvSpPr>
        <p:spPr>
          <a:xfrm>
            <a:off x="374198" y="2584157"/>
            <a:ext cx="4255008" cy="742785"/>
          </a:xfrm>
        </p:spPr>
        <p:txBody>
          <a:bodyPr>
            <a:normAutofit/>
          </a:bodyPr>
          <a:lstStyle/>
          <a:p>
            <a:r>
              <a:rPr lang="fr-FR" sz="1600" dirty="0">
                <a:solidFill>
                  <a:srgbClr val="000000"/>
                </a:solidFill>
                <a:latin typeface="Crimson Text"/>
              </a:rPr>
              <a:t>Syrah</a:t>
            </a:r>
            <a:endParaRPr lang="fr-FR" sz="1600" dirty="0"/>
          </a:p>
        </p:txBody>
      </p:sp>
      <p:sp>
        <p:nvSpPr>
          <p:cNvPr id="449" name="Sous-titre 448"/>
          <p:cNvSpPr>
            <a:spLocks noGrp="1"/>
          </p:cNvSpPr>
          <p:nvPr>
            <p:ph type="subTitle" idx="1"/>
          </p:nvPr>
        </p:nvSpPr>
        <p:spPr>
          <a:xfrm>
            <a:off x="632081" y="4027489"/>
            <a:ext cx="2067711" cy="1752600"/>
          </a:xfrm>
        </p:spPr>
        <p:txBody>
          <a:bodyPr>
            <a:normAutofit/>
          </a:bodyPr>
          <a:lstStyle/>
          <a:p>
            <a:pPr algn="just"/>
            <a:r>
              <a:rPr lang="fr-FR" dirty="0"/>
              <a:t> </a:t>
            </a:r>
          </a:p>
        </p:txBody>
      </p:sp>
      <p:sp>
        <p:nvSpPr>
          <p:cNvPr id="4" name="ZoneTexte 3">
            <a:extLst>
              <a:ext uri="{FF2B5EF4-FFF2-40B4-BE49-F238E27FC236}">
                <a16:creationId xmlns:a16="http://schemas.microsoft.com/office/drawing/2014/main" id="{7636DA74-1E6C-4ACE-8C3F-5938F8BCAB3C}"/>
              </a:ext>
            </a:extLst>
          </p:cNvPr>
          <p:cNvSpPr txBox="1"/>
          <p:nvPr/>
        </p:nvSpPr>
        <p:spPr>
          <a:xfrm>
            <a:off x="431540" y="3340397"/>
            <a:ext cx="4536504" cy="2308324"/>
          </a:xfrm>
          <a:prstGeom prst="rect">
            <a:avLst/>
          </a:prstGeom>
          <a:noFill/>
        </p:spPr>
        <p:txBody>
          <a:bodyPr wrap="square" rtlCol="0">
            <a:spAutoFit/>
          </a:bodyPr>
          <a:lstStyle/>
          <a:p>
            <a:pPr algn="l"/>
            <a:r>
              <a:rPr lang="fr-FR" sz="1600" dirty="0">
                <a:solidFill>
                  <a:srgbClr val="000000"/>
                </a:solidFill>
                <a:latin typeface="Crimson Text"/>
              </a:rPr>
              <a:t>D’une teinte or pâle à reflets verts, ce vin de pur </a:t>
            </a:r>
            <a:r>
              <a:rPr lang="fr-FR" sz="1600" dirty="0" err="1">
                <a:solidFill>
                  <a:srgbClr val="000000"/>
                </a:solidFill>
                <a:latin typeface="Crimson Text"/>
              </a:rPr>
              <a:t>rolle</a:t>
            </a:r>
            <a:r>
              <a:rPr lang="fr-FR" sz="1600" dirty="0">
                <a:solidFill>
                  <a:srgbClr val="000000"/>
                </a:solidFill>
                <a:latin typeface="Crimson Text"/>
              </a:rPr>
              <a:t> élevé sur lies apparaît complexe par ses arômes de fruits exotiques (litchi) et ses notes florales.</a:t>
            </a:r>
          </a:p>
          <a:p>
            <a:pPr algn="l"/>
            <a:r>
              <a:rPr lang="fr-FR" sz="1600" dirty="0">
                <a:solidFill>
                  <a:srgbClr val="000000"/>
                </a:solidFill>
                <a:latin typeface="Crimson Text"/>
              </a:rPr>
              <a:t>La bouche, par sa rondeur et sa maturité, développe longuement des notes de citron et d’ananas mûr. </a:t>
            </a:r>
          </a:p>
          <a:p>
            <a:pPr algn="l"/>
            <a:endParaRPr lang="fr-FR" sz="1600" dirty="0">
              <a:solidFill>
                <a:srgbClr val="000000"/>
              </a:solidFill>
              <a:latin typeface="Crimson Text"/>
            </a:endParaRPr>
          </a:p>
          <a:p>
            <a:pPr algn="l"/>
            <a:r>
              <a:rPr lang="fr-FR" sz="1600" i="1" dirty="0">
                <a:solidFill>
                  <a:srgbClr val="000000"/>
                </a:solidFill>
                <a:latin typeface="Crimson Text"/>
              </a:rPr>
              <a:t>Cette cuvée accompagnera petits fours et autres mignardises d’un cocktail ou un chèvre chaud sur un lit de mesclun. </a:t>
            </a:r>
          </a:p>
        </p:txBody>
      </p:sp>
      <p:sp>
        <p:nvSpPr>
          <p:cNvPr id="2" name="ZoneTexte 1">
            <a:extLst>
              <a:ext uri="{FF2B5EF4-FFF2-40B4-BE49-F238E27FC236}">
                <a16:creationId xmlns:a16="http://schemas.microsoft.com/office/drawing/2014/main" id="{DB006D1C-7E30-42AE-9B62-BAFA77F78D2B}"/>
              </a:ext>
            </a:extLst>
          </p:cNvPr>
          <p:cNvSpPr txBox="1"/>
          <p:nvPr/>
        </p:nvSpPr>
        <p:spPr>
          <a:xfrm>
            <a:off x="539552" y="1916832"/>
            <a:ext cx="3924300" cy="646331"/>
          </a:xfrm>
          <a:prstGeom prst="rect">
            <a:avLst/>
          </a:prstGeom>
          <a:noFill/>
          <a:ln w="12700">
            <a:solidFill>
              <a:schemeClr val="tx1"/>
            </a:solidFill>
          </a:ln>
        </p:spPr>
        <p:txBody>
          <a:bodyPr wrap="square" rtlCol="0">
            <a:spAutoFit/>
          </a:bodyPr>
          <a:lstStyle/>
          <a:p>
            <a:r>
              <a:rPr lang="fr-FR" b="1" dirty="0">
                <a:solidFill>
                  <a:srgbClr val="000000"/>
                </a:solidFill>
                <a:latin typeface="Crimson Text"/>
              </a:rPr>
              <a:t>Syrah</a:t>
            </a:r>
            <a:r>
              <a:rPr lang="fr-FR" b="1" i="0" dirty="0">
                <a:solidFill>
                  <a:srgbClr val="000000"/>
                </a:solidFill>
                <a:effectLst/>
                <a:latin typeface="Crimson Text"/>
              </a:rPr>
              <a:t> 2019</a:t>
            </a:r>
            <a:br>
              <a:rPr lang="fr-FR" b="1" i="0" dirty="0">
                <a:solidFill>
                  <a:srgbClr val="000000"/>
                </a:solidFill>
                <a:effectLst/>
                <a:latin typeface="Crimson Text"/>
              </a:rPr>
            </a:br>
            <a:r>
              <a:rPr lang="fr-FR" b="1" i="0" dirty="0">
                <a:solidFill>
                  <a:srgbClr val="000000"/>
                </a:solidFill>
                <a:effectLst/>
                <a:latin typeface="Crimson Text"/>
              </a:rPr>
              <a:t>I.G.P. </a:t>
            </a:r>
            <a:r>
              <a:rPr lang="fr-FR" b="1" dirty="0">
                <a:solidFill>
                  <a:srgbClr val="000000"/>
                </a:solidFill>
                <a:latin typeface="Crimson Text"/>
              </a:rPr>
              <a:t>Var</a:t>
            </a:r>
            <a:endParaRPr lang="fr-FR" b="1" i="0" dirty="0">
              <a:solidFill>
                <a:srgbClr val="000000"/>
              </a:solidFill>
              <a:effectLst/>
              <a:latin typeface="Crimson Text"/>
            </a:endParaRPr>
          </a:p>
        </p:txBody>
      </p:sp>
      <p:pic>
        <p:nvPicPr>
          <p:cNvPr id="8" name="Image 7">
            <a:extLst>
              <a:ext uri="{FF2B5EF4-FFF2-40B4-BE49-F238E27FC236}">
                <a16:creationId xmlns:a16="http://schemas.microsoft.com/office/drawing/2014/main" id="{FCC2C4CF-F65F-4F12-BFEA-B3353684E6B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rot="5400000">
            <a:off x="2447671" y="-1437504"/>
            <a:ext cx="839172" cy="4655410"/>
          </a:xfrm>
          <a:prstGeom prst="rect">
            <a:avLst/>
          </a:prstGeom>
        </p:spPr>
      </p:pic>
      <p:pic>
        <p:nvPicPr>
          <p:cNvPr id="6" name="Image 5">
            <a:extLst>
              <a:ext uri="{FF2B5EF4-FFF2-40B4-BE49-F238E27FC236}">
                <a16:creationId xmlns:a16="http://schemas.microsoft.com/office/drawing/2014/main" id="{060D75BB-7E86-460A-B285-91A19CC66AE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659032" y="1916832"/>
            <a:ext cx="3110770" cy="4053721"/>
          </a:xfrm>
          <a:prstGeom prst="rect">
            <a:avLst/>
          </a:prstGeom>
        </p:spPr>
      </p:pic>
    </p:spTree>
    <p:extLst>
      <p:ext uri="{BB962C8B-B14F-4D97-AF65-F5344CB8AC3E}">
        <p14:creationId xmlns:p14="http://schemas.microsoft.com/office/powerpoint/2010/main" val="79886281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cquiredFrom xmlns="6d93d202-47fc-4405-873a-cab67cc5f1b2" xsi:nil="true"/>
    <IsSearchable xmlns="6d93d202-47fc-4405-873a-cab67cc5f1b2">true</IsSearchable>
    <EditorialStatus xmlns="6d93d202-47fc-4405-873a-cab67cc5f1b2">Complete</EditorialStatus>
    <OriginAsset xmlns="6d93d202-47fc-4405-873a-cab67cc5f1b2" xsi:nil="true"/>
    <ThumbnailAssetId xmlns="6d93d202-47fc-4405-873a-cab67cc5f1b2" xsi:nil="true"/>
    <TrustLevel xmlns="6d93d202-47fc-4405-873a-cab67cc5f1b2">3 Community New</TrustLevel>
    <MarketSpecific xmlns="6d93d202-47fc-4405-873a-cab67cc5f1b2">true</MarketSpecific>
    <TPNamespace xmlns="6d93d202-47fc-4405-873a-cab67cc5f1b2" xsi:nil="true"/>
    <DirectSourceMarket xmlns="6d93d202-47fc-4405-873a-cab67cc5f1b2">english</DirectSourceMarket>
    <MachineTranslated xmlns="6d93d202-47fc-4405-873a-cab67cc5f1b2">false</MachineTranslated>
    <PlannedPubDate xmlns="6d93d202-47fc-4405-873a-cab67cc5f1b2" xsi:nil="true"/>
    <SubmitterId xmlns="6d93d202-47fc-4405-873a-cab67cc5f1b2">9c60ae39-ee33-43c2-b863-454968d0f2cc</SubmitterId>
    <Downloads xmlns="6d93d202-47fc-4405-873a-cab67cc5f1b2">0</Downloads>
    <OriginalSourceMarket xmlns="6d93d202-47fc-4405-873a-cab67cc5f1b2">english</OriginalSourceMarket>
    <PublishTargets xmlns="6d93d202-47fc-4405-873a-cab67cc5f1b2">OfficeOnline</PublishTargets>
    <ArtSampleDocs xmlns="6d93d202-47fc-4405-873a-cab67cc5f1b2" xsi:nil="true"/>
    <ApprovalLog xmlns="6d93d202-47fc-4405-873a-cab67cc5f1b2" xsi:nil="true"/>
    <ApprovalStatus xmlns="6d93d202-47fc-4405-873a-cab67cc5f1b2">InProgress</ApprovalStatus>
    <TPComponent xmlns="6d93d202-47fc-4405-873a-cab67cc5f1b2">PPTFiles</TPComponent>
    <EditorialTags xmlns="6d93d202-47fc-4405-873a-cab67cc5f1b2" xsi:nil="true"/>
    <TPExecutable xmlns="6d93d202-47fc-4405-873a-cab67cc5f1b2" xsi:nil="true"/>
    <LastHandOff xmlns="6d93d202-47fc-4405-873a-cab67cc5f1b2" xsi:nil="true"/>
    <BusinessGroup xmlns="6d93d202-47fc-4405-873a-cab67cc5f1b2" xsi:nil="true"/>
    <TPAppVersion xmlns="6d93d202-47fc-4405-873a-cab67cc5f1b2">12</TPAppVersion>
    <VoteCount xmlns="6d93d202-47fc-4405-873a-cab67cc5f1b2" xsi:nil="true"/>
    <APAuthor xmlns="6d93d202-47fc-4405-873a-cab67cc5f1b2">
      <UserInfo>
        <DisplayName>_o14migrate</DisplayName>
        <AccountId>266</AccountId>
        <AccountType/>
      </UserInfo>
    </APAuthor>
    <TPCommandLine xmlns="6d93d202-47fc-4405-873a-cab67cc5f1b2">{PP} /n {FilePath}</TPCommandLine>
    <UACurrentWords xmlns="6d93d202-47fc-4405-873a-cab67cc5f1b2" xsi:nil="true"/>
    <AssetId xmlns="6d93d202-47fc-4405-873a-cab67cc5f1b2">TP030007516</AssetId>
    <Manager xmlns="6d93d202-47fc-4405-873a-cab67cc5f1b2" xsi:nil="true"/>
    <NumericId xmlns="6d93d202-47fc-4405-873a-cab67cc5f1b2">-1</NumericId>
    <Component xmlns="64acb2c5-0a2b-4bda-bd34-58e36cbb80d2" xsi:nil="true"/>
    <HandoffToMSDN xmlns="6d93d202-47fc-4405-873a-cab67cc5f1b2" xsi:nil="true"/>
    <Markets xmlns="6d93d202-47fc-4405-873a-cab67cc5f1b2">
      <Value>2</Value>
    </Markets>
    <UALocComments xmlns="6d93d202-47fc-4405-873a-cab67cc5f1b2" xsi:nil="true"/>
    <UALocRecommendation xmlns="6d93d202-47fc-4405-873a-cab67cc5f1b2">Localize</UALocRecommendation>
    <AssetStart xmlns="6d93d202-47fc-4405-873a-cab67cc5f1b2">2010-04-16T14:00:43+00:00</AssetStart>
    <CrawlForDependencies xmlns="6d93d202-47fc-4405-873a-cab67cc5f1b2">false</CrawlForDependencies>
    <LastModifiedDateTime xmlns="6d93d202-47fc-4405-873a-cab67cc5f1b2" xsi:nil="true"/>
    <LastPublishResultLookup xmlns="6d93d202-47fc-4405-873a-cab67cc5f1b2" xsi:nil="true"/>
    <PublishStatusLookup xmlns="6d93d202-47fc-4405-873a-cab67cc5f1b2">
      <Value>327996</Value>
      <Value>502686</Value>
    </PublishStatusLookup>
    <AverageRating xmlns="6d93d202-47fc-4405-873a-cab67cc5f1b2" xsi:nil="true"/>
    <CSXUpdate xmlns="6d93d202-47fc-4405-873a-cab67cc5f1b2">false</CSXUpdate>
    <UAProjectedTotalWords xmlns="6d93d202-47fc-4405-873a-cab67cc5f1b2" xsi:nil="true"/>
    <AssetExpire xmlns="6d93d202-47fc-4405-873a-cab67cc5f1b2">2100-01-01T00:00:00+00:00</AssetExpire>
    <AssetType xmlns="6d93d202-47fc-4405-873a-cab67cc5f1b2">TP</AssetType>
    <IntlLangReviewDate xmlns="6d93d202-47fc-4405-873a-cab67cc5f1b2" xsi:nil="true"/>
    <TPFriendlyName xmlns="6d93d202-47fc-4405-873a-cab67cc5f1b2">Thème vin - Verre de vin zoom</TPFriendlyName>
    <IntlLangReview xmlns="6d93d202-47fc-4405-873a-cab67cc5f1b2" xsi:nil="true"/>
    <OOCacheId xmlns="6d93d202-47fc-4405-873a-cab67cc5f1b2" xsi:nil="true"/>
    <PolicheckWords xmlns="6d93d202-47fc-4405-873a-cab67cc5f1b2" xsi:nil="true"/>
    <TemplateStatus xmlns="6d93d202-47fc-4405-873a-cab67cc5f1b2">Complete</TemplateStatus>
    <CSXSubmissionMarket xmlns="6d93d202-47fc-4405-873a-cab67cc5f1b2" xsi:nil="true"/>
    <FriendlyTitle xmlns="6d93d202-47fc-4405-873a-cab67cc5f1b2" xsi:nil="true"/>
    <TPLaunchHelpLinkType xmlns="6d93d202-47fc-4405-873a-cab67cc5f1b2" xsi:nil="true"/>
    <Providers xmlns="6d93d202-47fc-4405-873a-cab67cc5f1b2" xsi:nil="true"/>
    <SourceTitle xmlns="6d93d202-47fc-4405-873a-cab67cc5f1b2">Thème vin - Verre de vin zoom</SourceTitle>
    <TemplateTemplateType xmlns="6d93d202-47fc-4405-873a-cab67cc5f1b2">PowerPoint 12 Default</TemplateTemplateType>
    <TimesCloned xmlns="6d93d202-47fc-4405-873a-cab67cc5f1b2" xsi:nil="true"/>
    <ClipArtFilename xmlns="6d93d202-47fc-4405-873a-cab67cc5f1b2" xsi:nil="true"/>
    <APDescription xmlns="6d93d202-47fc-4405-873a-cab67cc5f1b2" xsi:nil="true"/>
    <TPApplication xmlns="6d93d202-47fc-4405-873a-cab67cc5f1b2">PowerPoint</TPApplication>
    <CSXHash xmlns="6d93d202-47fc-4405-873a-cab67cc5f1b2">1XJb187mP71rWnU1dyhcXuRrGdM=</CSXHash>
    <PrimaryImageGen xmlns="6d93d202-47fc-4405-873a-cab67cc5f1b2">true</PrimaryImageGen>
    <ContentItem xmlns="6d93d202-47fc-4405-873a-cab67cc5f1b2" xsi:nil="true"/>
    <IsDeleted xmlns="6d93d202-47fc-4405-873a-cab67cc5f1b2">false</IsDeleted>
    <ShowIn xmlns="6d93d202-47fc-4405-873a-cab67cc5f1b2">Show everywhere</ShowIn>
    <BugNumber xmlns="6d93d202-47fc-4405-873a-cab67cc5f1b2" xsi:nil="true"/>
    <LegacyData xmlns="6d93d202-47fc-4405-873a-cab67cc5f1b2">ListingID:;Manager:;BuildStatus:Publish Passed;MockupPath:</LegacyData>
    <TPLaunchHelpLink xmlns="6d93d202-47fc-4405-873a-cab67cc5f1b2" xsi:nil="true"/>
    <Milestone xmlns="6d93d202-47fc-4405-873a-cab67cc5f1b2" xsi:nil="true"/>
    <UANotes xmlns="6d93d202-47fc-4405-873a-cab67cc5f1b2" xsi:nil="true"/>
    <Description0 xmlns="64acb2c5-0a2b-4bda-bd34-58e36cbb80d2" xsi:nil="true"/>
    <IntlLangReviewer xmlns="6d93d202-47fc-4405-873a-cab67cc5f1b2" xsi:nil="true"/>
    <IntlLocPriority xmlns="6d93d202-47fc-4405-873a-cab67cc5f1b2" xsi:nil="true"/>
    <OpenTemplate xmlns="6d93d202-47fc-4405-873a-cab67cc5f1b2">true</OpenTemplate>
    <Provider xmlns="6d93d202-47fc-4405-873a-cab67cc5f1b2" xsi:nil="true"/>
    <CSXSubmissionDate xmlns="6d93d202-47fc-4405-873a-cab67cc5f1b2">2009-10-11T07:00:00+00:00</CSXSubmissionDate>
    <TPClientViewer xmlns="6d93d202-47fc-4405-873a-cab67cc5f1b2" xsi:nil="true"/>
    <DSATActionTaken xmlns="6d93d202-47fc-4405-873a-cab67cc5f1b2" xsi:nil="true"/>
    <APEditor xmlns="6d93d202-47fc-4405-873a-cab67cc5f1b2">
      <UserInfo>
        <DisplayName>_o14migrate</DisplayName>
        <AccountId>266</AccountId>
        <AccountType/>
      </UserInfo>
    </APEditor>
    <TPInstallLocation xmlns="6d93d202-47fc-4405-873a-cab67cc5f1b2">{My Templates}</TPInstallLocation>
    <OutputCachingOn xmlns="6d93d202-47fc-4405-873a-cab67cc5f1b2">false</OutputCachingOn>
    <ParentAssetId xmlns="6d93d202-47fc-4405-873a-cab67cc5f1b2" xsi:nil="true"/>
    <LocManualTestRequired xmlns="6d93d202-47fc-4405-873a-cab67cc5f1b2">false</LocManualTestRequired>
    <LocalizationTagsTaxHTField0 xmlns="6d93d202-47fc-4405-873a-cab67cc5f1b2">
      <Terms xmlns="http://schemas.microsoft.com/office/infopath/2007/PartnerControls"/>
    </LocalizationTagsTaxHTField0>
    <CampaignTagsTaxHTField0 xmlns="6d93d202-47fc-4405-873a-cab67cc5f1b2">
      <Terms xmlns="http://schemas.microsoft.com/office/infopath/2007/PartnerControls"/>
    </CampaignTagsTaxHTField0>
    <LocLastLocAttemptVersionLookup xmlns="6d93d202-47fc-4405-873a-cab67cc5f1b2">169948</LocLastLocAttemptVersionLookup>
    <InternalTagsTaxHTField0 xmlns="6d93d202-47fc-4405-873a-cab67cc5f1b2">
      <Terms xmlns="http://schemas.microsoft.com/office/infopath/2007/PartnerControls"/>
    </InternalTagsTaxHTField0>
    <LocRecommendedHandoff xmlns="6d93d202-47fc-4405-873a-cab67cc5f1b2" xsi:nil="true"/>
    <BlockPublish xmlns="6d93d202-47fc-4405-873a-cab67cc5f1b2">false</BlockPublish>
    <LocComments xmlns="6d93d202-47fc-4405-873a-cab67cc5f1b2" xsi:nil="true"/>
    <TaxCatchAll xmlns="6d93d202-47fc-4405-873a-cab67cc5f1b2"/>
    <OriginalRelease xmlns="6d93d202-47fc-4405-873a-cab67cc5f1b2">14</OriginalRelease>
    <RecommendationsModifier xmlns="6d93d202-47fc-4405-873a-cab67cc5f1b2" xsi:nil="true"/>
    <ScenarioTagsTaxHTField0 xmlns="6d93d202-47fc-4405-873a-cab67cc5f1b2">
      <Terms xmlns="http://schemas.microsoft.com/office/infopath/2007/PartnerControls"/>
    </ScenarioTagsTaxHTField0>
    <FeatureTagsTaxHTField0 xmlns="6d93d202-47fc-4405-873a-cab67cc5f1b2">
      <Terms xmlns="http://schemas.microsoft.com/office/infopath/2007/PartnerControls"/>
    </FeatureTagsTaxHTField0>
    <LocMarketGroupTiers2 xmlns="6d93d202-47fc-4405-873a-cab67cc5f1b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9924D1ECC420D47A2456556BC94F7370400BDF4491DEA4973499845289601F88B9F" ma:contentTypeVersion="55" ma:contentTypeDescription="Create a new document." ma:contentTypeScope="" ma:versionID="41eb558a2b826e6e4f9defd990175bec">
  <xsd:schema xmlns:xsd="http://www.w3.org/2001/XMLSchema" xmlns:xs="http://www.w3.org/2001/XMLSchema" xmlns:p="http://schemas.microsoft.com/office/2006/metadata/properties" xmlns:ns2="6d93d202-47fc-4405-873a-cab67cc5f1b2" xmlns:ns3="64acb2c5-0a2b-4bda-bd34-58e36cbb80d2" targetNamespace="http://schemas.microsoft.com/office/2006/metadata/properties" ma:root="true" ma:fieldsID="19deea0185cf7bc57eee9b90b1ba2ace" ns2:_="" ns3:_="">
    <xsd:import namespace="6d93d202-47fc-4405-873a-cab67cc5f1b2"/>
    <xsd:import namespace="64acb2c5-0a2b-4bda-bd34-58e36cbb80d2"/>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element ref="ns3:Description0" minOccurs="0"/>
                <xsd:element ref="ns3:Compon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d93d202-47fc-4405-873a-cab67cc5f1b2"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0:00:00Z"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dc79c007-7f28-4db9-9ba1-525d19a3279b}"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80C6DD30-196A-4C6B-B1BF-A43F3B8ACD4F}" ma:internalName="CSXSubmissionMarket" ma:readOnly="false" ma:showField="MarketName" ma:web="6d93d202-47fc-4405-873a-cab67cc5f1b2">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bb16b974-ed24-4278-8820-8e232d38904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7E2D4CA2-442A-4FDA-AA57-71B8C7B2C53C}" ma:internalName="InProjectListLookup" ma:readOnly="true" ma:showField="InProjectList"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fd9a49dc-3dbf-4047-b62d-1d587abe7b40}"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7E2D4CA2-442A-4FDA-AA57-71B8C7B2C53C}" ma:internalName="LastCompleteVersionLookup" ma:readOnly="true" ma:showField="LastCompleteVersion"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7E2D4CA2-442A-4FDA-AA57-71B8C7B2C53C}" ma:internalName="LastPreviewErrorLookup" ma:readOnly="true" ma:showField="LastPreviewError"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7E2D4CA2-442A-4FDA-AA57-71B8C7B2C53C}" ma:internalName="LastPreviewResultLookup" ma:readOnly="true" ma:showField="LastPreviewResult"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7E2D4CA2-442A-4FDA-AA57-71B8C7B2C53C}" ma:internalName="LastPreviewAttemptDateLookup" ma:readOnly="true" ma:showField="LastPreviewAttemptDate"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7E2D4CA2-442A-4FDA-AA57-71B8C7B2C53C}" ma:internalName="LastPreviewedByLookup" ma:readOnly="true" ma:showField="LastPreviewedBy"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7E2D4CA2-442A-4FDA-AA57-71B8C7B2C53C}" ma:internalName="LastPreviewTimeLookup" ma:readOnly="true" ma:showField="LastPreviewTime"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7E2D4CA2-442A-4FDA-AA57-71B8C7B2C53C}" ma:internalName="LastPreviewVersionLookup" ma:readOnly="true" ma:showField="LastPreviewVersion"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7E2D4CA2-442A-4FDA-AA57-71B8C7B2C53C}" ma:internalName="LastPublishErrorLookup" ma:readOnly="true" ma:showField="LastPublishError"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7E2D4CA2-442A-4FDA-AA57-71B8C7B2C53C}" ma:internalName="LastPublishResultLookup" ma:readOnly="true" ma:showField="LastPublishResult"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7E2D4CA2-442A-4FDA-AA57-71B8C7B2C53C}" ma:internalName="LastPublishAttemptDateLookup" ma:readOnly="true" ma:showField="LastPublishAttemptDate"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7E2D4CA2-442A-4FDA-AA57-71B8C7B2C53C}" ma:internalName="LastPublishedByLookup" ma:readOnly="true" ma:showField="LastPublishedBy"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7E2D4CA2-442A-4FDA-AA57-71B8C7B2C53C}" ma:internalName="LastPublishTimeLookup" ma:readOnly="true" ma:showField="LastPublishTime"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7E2D4CA2-442A-4FDA-AA57-71B8C7B2C53C}" ma:internalName="LastPublishVersionLookup" ma:readOnly="true" ma:showField="LastPublishVersion"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4CDE398E-75A7-4993-8C61-2BFD31F64754}" ma:internalName="LocLastLocAttemptVersionLookup" ma:readOnly="false" ma:showField="LastLocAttemptVersion" ma:web="6d93d202-47fc-4405-873a-cab67cc5f1b2">
      <xsd:simpleType>
        <xsd:restriction base="dms:Lookup"/>
      </xsd:simpleType>
    </xsd:element>
    <xsd:element name="LocLastLocAttemptVersionTypeLookup" ma:index="72" nillable="true" ma:displayName="Loc Last Loc Attempt Version Type" ma:default="" ma:list="{4CDE398E-75A7-4993-8C61-2BFD31F64754}" ma:internalName="LocLastLocAttemptVersionTypeLookup" ma:readOnly="true" ma:showField="LastLocAttemptVersionType" ma:web="6d93d202-47fc-4405-873a-cab67cc5f1b2">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4CDE398E-75A7-4993-8C61-2BFD31F64754}" ma:internalName="LocNewPublishedVersionLookup" ma:readOnly="true" ma:showField="NewPublishedVersion" ma:web="6d93d202-47fc-4405-873a-cab67cc5f1b2">
      <xsd:simpleType>
        <xsd:restriction base="dms:Lookup"/>
      </xsd:simpleType>
    </xsd:element>
    <xsd:element name="LocOverallHandbackStatusLookup" ma:index="76" nillable="true" ma:displayName="Loc Overall Handback Status" ma:default="" ma:list="{4CDE398E-75A7-4993-8C61-2BFD31F64754}" ma:internalName="LocOverallHandbackStatusLookup" ma:readOnly="true" ma:showField="OverallHandbackStatus" ma:web="6d93d202-47fc-4405-873a-cab67cc5f1b2">
      <xsd:simpleType>
        <xsd:restriction base="dms:Lookup"/>
      </xsd:simpleType>
    </xsd:element>
    <xsd:element name="LocOverallLocStatusLookup" ma:index="77" nillable="true" ma:displayName="Loc Overall Localize Status" ma:default="" ma:list="{4CDE398E-75A7-4993-8C61-2BFD31F64754}" ma:internalName="LocOverallLocStatusLookup" ma:readOnly="true" ma:showField="OverallLocStatus" ma:web="6d93d202-47fc-4405-873a-cab67cc5f1b2">
      <xsd:simpleType>
        <xsd:restriction base="dms:Lookup"/>
      </xsd:simpleType>
    </xsd:element>
    <xsd:element name="LocOverallPreviewStatusLookup" ma:index="78" nillable="true" ma:displayName="Loc Overall Preview Status" ma:default="" ma:list="{4CDE398E-75A7-4993-8C61-2BFD31F64754}" ma:internalName="LocOverallPreviewStatusLookup" ma:readOnly="true" ma:showField="OverallPreviewStatus" ma:web="6d93d202-47fc-4405-873a-cab67cc5f1b2">
      <xsd:simpleType>
        <xsd:restriction base="dms:Lookup"/>
      </xsd:simpleType>
    </xsd:element>
    <xsd:element name="LocOverallPublishStatusLookup" ma:index="79" nillable="true" ma:displayName="Loc Overall Publish Status" ma:default="" ma:list="{4CDE398E-75A7-4993-8C61-2BFD31F64754}" ma:internalName="LocOverallPublishStatusLookup" ma:readOnly="true" ma:showField="OverallPublishStatus" ma:web="6d93d202-47fc-4405-873a-cab67cc5f1b2">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4CDE398E-75A7-4993-8C61-2BFD31F64754}" ma:internalName="LocProcessedForHandoffsLookup" ma:readOnly="true" ma:showField="ProcessedForHandoffs" ma:web="6d93d202-47fc-4405-873a-cab67cc5f1b2">
      <xsd:simpleType>
        <xsd:restriction base="dms:Lookup"/>
      </xsd:simpleType>
    </xsd:element>
    <xsd:element name="LocProcessedForMarketsLookup" ma:index="82" nillable="true" ma:displayName="Loc Processed For Markets" ma:default="" ma:list="{4CDE398E-75A7-4993-8C61-2BFD31F64754}" ma:internalName="LocProcessedForMarketsLookup" ma:readOnly="true" ma:showField="ProcessedForMarkets" ma:web="6d93d202-47fc-4405-873a-cab67cc5f1b2">
      <xsd:simpleType>
        <xsd:restriction base="dms:Lookup"/>
      </xsd:simpleType>
    </xsd:element>
    <xsd:element name="LocPublishedDependentAssetsLookup" ma:index="83" nillable="true" ma:displayName="Loc Published Dependent Assets" ma:default="" ma:list="{4CDE398E-75A7-4993-8C61-2BFD31F64754}" ma:internalName="LocPublishedDependentAssetsLookup" ma:readOnly="true" ma:showField="PublishedDependentAssets" ma:web="6d93d202-47fc-4405-873a-cab67cc5f1b2">
      <xsd:simpleType>
        <xsd:restriction base="dms:Lookup"/>
      </xsd:simpleType>
    </xsd:element>
    <xsd:element name="LocPublishedLinkedAssetsLookup" ma:index="84" nillable="true" ma:displayName="Loc Published Linked Assets" ma:default="" ma:list="{4CDE398E-75A7-4993-8C61-2BFD31F64754}" ma:internalName="LocPublishedLinkedAssetsLookup" ma:readOnly="true" ma:showField="PublishedLinkedAssets" ma:web="6d93d202-47fc-4405-873a-cab67cc5f1b2">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db560eb5-700a-4f94-8fda-b57de4261f12}"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80C6DD30-196A-4C6B-B1BF-A43F3B8ACD4F}" ma:internalName="Markets" ma:readOnly="false" ma:showField="MarketName"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7E2D4CA2-442A-4FDA-AA57-71B8C7B2C53C}" ma:internalName="NumOfRatingsLookup" ma:readOnly="true" ma:showField="NumOfRatings"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7E2D4CA2-442A-4FDA-AA57-71B8C7B2C53C}" ma:internalName="PublishStatusLookup" ma:readOnly="false" ma:showField="PublishStatus"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6e3f7319-fb8f-4449-8902-000ab73a8566}"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11d213f5-ec09-44b6-a8be-9da225be7a8d}" ma:internalName="TaxCatchAll" ma:showField="CatchAllData"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11d213f5-ec09-44b6-a8be-9da225be7a8d}" ma:internalName="TaxCatchAllLabel" ma:readOnly="true" ma:showField="CatchAllDataLabel"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4acb2c5-0a2b-4bda-bd34-58e36cbb80d2" elementFormDefault="qualified">
    <xsd:import namespace="http://schemas.microsoft.com/office/2006/documentManagement/types"/>
    <xsd:import namespace="http://schemas.microsoft.com/office/infopath/2007/PartnerControls"/>
    <xsd:element name="Description0" ma:index="134" nillable="true" ma:displayName="Description" ma:internalName="Description0">
      <xsd:simpleType>
        <xsd:restriction base="dms:Note"/>
      </xsd:simpleType>
    </xsd:element>
    <xsd:element name="Component" ma:index="135" nillable="true" ma:displayName="Component" ma:internalName="Component">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40320FAE-C1A6-4E60-9437-C7140ED06CB9}">
  <ds:schemaRefs>
    <ds:schemaRef ds:uri="http://schemas.microsoft.com/office/2006/metadata/properties"/>
    <ds:schemaRef ds:uri="http://schemas.microsoft.com/office/infopath/2007/PartnerControls"/>
    <ds:schemaRef ds:uri="6d93d202-47fc-4405-873a-cab67cc5f1b2"/>
    <ds:schemaRef ds:uri="64acb2c5-0a2b-4bda-bd34-58e36cbb80d2"/>
  </ds:schemaRefs>
</ds:datastoreItem>
</file>

<file path=customXml/itemProps2.xml><?xml version="1.0" encoding="utf-8"?>
<ds:datastoreItem xmlns:ds="http://schemas.openxmlformats.org/officeDocument/2006/customXml" ds:itemID="{4F3A679D-3DAF-4DFB-AB51-9F3CE48A7A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d93d202-47fc-4405-873a-cab67cc5f1b2"/>
    <ds:schemaRef ds:uri="64acb2c5-0a2b-4bda-bd34-58e36cbb80d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BBC7FD9-A150-49B9-958E-F10BD64D6AC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Thème vin - Verre de vin zoom</Template>
  <TotalTime>129</TotalTime>
  <Words>170</Words>
  <Application>Microsoft Office PowerPoint</Application>
  <PresentationFormat>Affichage à l'écran (4:3)</PresentationFormat>
  <Paragraphs>8</Paragraphs>
  <Slides>2</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vt:i4>
      </vt:variant>
    </vt:vector>
  </HeadingPairs>
  <TitlesOfParts>
    <vt:vector size="6" baseType="lpstr">
      <vt:lpstr>Arial</vt:lpstr>
      <vt:lpstr>Calibri</vt:lpstr>
      <vt:lpstr>Crimson Text</vt:lpstr>
      <vt:lpstr>Thème Office</vt:lpstr>
      <vt:lpstr> Créées en 1913 à Montfort-sur-Argens, joli village dominé par le seul château templier du Var,  les Caves du Commandeur sont situées sur un des plus beaux terroirs de la mythique Provence verte entre la côte méditerranéenne et les Gorges du Verdon. Aidés par un climat exceptionnellement ensoleillé, où souffle régulièrement le Mistral, Les Caves du Commandeur accompagnent le cycle de la vigne en respectant la Nature. Tous les vins sont issus d’une viticulture respectueuse de l'environnement.</vt:lpstr>
      <vt:lpstr>Syrah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Géraldine MENARD</dc:creator>
  <cp:lastModifiedBy>Géraldine MENARD</cp:lastModifiedBy>
  <cp:revision>22</cp:revision>
  <dcterms:created xsi:type="dcterms:W3CDTF">2020-11-05T23:22:39Z</dcterms:created>
  <dcterms:modified xsi:type="dcterms:W3CDTF">2020-11-30T14:40:49Z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0x01010069924D1ECC420D47A2456556BC94F7370400BDF4491DEA4973499845289601F88B9F</vt:lpwstr>
  </property>
  <property fmtid="{D5CDD505-2E9C-101B-9397-08002B2CF9AE}" pid="3" name="Applications">
    <vt:lpwstr>53;#PowerPoint 12</vt:lpwstr>
  </property>
  <property fmtid="{D5CDD505-2E9C-101B-9397-08002B2CF9AE}" pid="4" name="Order">
    <vt:r8>8581100</vt:r8>
  </property>
  <property fmtid="{D5CDD505-2E9C-101B-9397-08002B2CF9AE}" pid="5" name="APTrustLevel">
    <vt:r8>3</vt:r8>
  </property>
</Properties>
</file>