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descr="C:\Users\Tom\AppData\Local\Microsoft\Windows\Temporary Internet Files\Content.IE5\CVCJG8ZL\MPj04385690000[1].jpg"/>
          <p:cNvPicPr>
            <a:picLocks noChangeAspect="1" noChangeArrowheads="1"/>
          </p:cNvPicPr>
          <p:nvPr/>
        </p:nvPicPr>
        <p:blipFill>
          <a:blip r:embed="rId2" cstate="print"/>
          <a:srcRect/>
          <a:stretch>
            <a:fillRect/>
          </a:stretch>
        </p:blipFill>
        <p:spPr bwMode="auto">
          <a:xfrm>
            <a:off x="4888992" y="0"/>
            <a:ext cx="4255008" cy="6858000"/>
          </a:xfrm>
          <a:prstGeom prst="rect">
            <a:avLst/>
          </a:prstGeom>
          <a:noFill/>
        </p:spPr>
      </p:pic>
      <p:sp>
        <p:nvSpPr>
          <p:cNvPr id="448" name="Titre 447"/>
          <p:cNvSpPr>
            <a:spLocks noGrp="1"/>
          </p:cNvSpPr>
          <p:nvPr>
            <p:ph type="ctrTitle"/>
          </p:nvPr>
        </p:nvSpPr>
        <p:spPr>
          <a:xfrm>
            <a:off x="337342" y="1628800"/>
            <a:ext cx="4560304" cy="5229200"/>
          </a:xfrm>
        </p:spPr>
        <p:txBody>
          <a:bodyPr>
            <a:normAutofit/>
          </a:bodyPr>
          <a:lstStyle/>
          <a:p>
            <a:r>
              <a:rPr lang="fr-FR" sz="1800" b="0" i="0" dirty="0">
                <a:solidFill>
                  <a:srgbClr val="000000"/>
                </a:solidFill>
                <a:effectLst/>
                <a:latin typeface="Crimson Text"/>
              </a:rPr>
              <a:t>Le Château Les </a:t>
            </a:r>
            <a:r>
              <a:rPr lang="fr-FR" sz="1800" b="0" i="0" dirty="0" err="1">
                <a:solidFill>
                  <a:srgbClr val="000000"/>
                </a:solidFill>
                <a:effectLst/>
                <a:latin typeface="Crimson Text"/>
              </a:rPr>
              <a:t>Crostes</a:t>
            </a:r>
            <a:r>
              <a:rPr lang="fr-FR" sz="1800" b="0" i="0" dirty="0">
                <a:solidFill>
                  <a:srgbClr val="000000"/>
                </a:solidFill>
                <a:effectLst/>
                <a:latin typeface="Crimson Text"/>
              </a:rPr>
              <a:t> est situé au milieu d’une forêt de pins, à proximité de la charmante petite ville médiévale : Lorgues. Le Château date du 17ème siècle, entouré par un jardin spacieux, une oliveraie et un vignoble vallonné. </a:t>
            </a:r>
            <a:br>
              <a:rPr lang="fr-FR" sz="1800" b="0" i="0" dirty="0">
                <a:solidFill>
                  <a:srgbClr val="000000"/>
                </a:solidFill>
                <a:effectLst/>
                <a:latin typeface="Crimson Text"/>
              </a:rPr>
            </a:br>
            <a:r>
              <a:rPr lang="fr-FR" sz="1800" b="0" i="0" dirty="0">
                <a:solidFill>
                  <a:srgbClr val="000000"/>
                </a:solidFill>
                <a:effectLst/>
                <a:latin typeface="Crimson Text"/>
              </a:rPr>
              <a:t>Produire du vin d’excellence n’est possible qu’au moyen d’un travail laborieux. L’entretien du vignoble est soigneusement optimisé. Au fil des années les installations ont été modernisées. Désormais, la vinification se fait dans des cuves en inox ultra-modernes avec un réglage automatique des températures, afin de conserver les précieux arômes</a:t>
            </a:r>
            <a:r>
              <a:rPr lang="fr-FR" sz="1800" b="0" i="0">
                <a:solidFill>
                  <a:srgbClr val="000000"/>
                </a:solidFill>
                <a:effectLst/>
                <a:latin typeface="Crimson Text"/>
              </a:rPr>
              <a:t>. Le </a:t>
            </a:r>
            <a:r>
              <a:rPr lang="fr-FR" sz="1800" b="0" i="0" dirty="0">
                <a:solidFill>
                  <a:srgbClr val="000000"/>
                </a:solidFill>
                <a:effectLst/>
                <a:latin typeface="Crimson Text"/>
              </a:rPr>
              <a:t>jus est extrait par gravité. La cave d’élevage avec ces fûts traditionnels en chêne, est creusée dans une colline pour maintenir une température constante.</a:t>
            </a: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03648" y="188640"/>
            <a:ext cx="2126499" cy="15948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6516216" y="1356313"/>
            <a:ext cx="1378692" cy="5510103"/>
          </a:xfrm>
          <a:prstGeom prst="rect">
            <a:avLst/>
          </a:prstGeom>
          <a:noFill/>
        </p:spPr>
      </p:pic>
      <p:sp>
        <p:nvSpPr>
          <p:cNvPr id="448" name="Titre 447"/>
          <p:cNvSpPr>
            <a:spLocks noGrp="1"/>
          </p:cNvSpPr>
          <p:nvPr>
            <p:ph type="ctrTitle"/>
          </p:nvPr>
        </p:nvSpPr>
        <p:spPr>
          <a:xfrm>
            <a:off x="374198" y="2584157"/>
            <a:ext cx="4089654" cy="742785"/>
          </a:xfrm>
        </p:spPr>
        <p:txBody>
          <a:bodyPr>
            <a:normAutofit/>
          </a:bodyPr>
          <a:lstStyle/>
          <a:p>
            <a:r>
              <a:rPr lang="fr-FR" sz="1600" dirty="0">
                <a:solidFill>
                  <a:srgbClr val="000000"/>
                </a:solidFill>
                <a:latin typeface="Crimson Text"/>
              </a:rPr>
              <a:t> Cinsault, Grenache</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sp>
        <p:nvSpPr>
          <p:cNvPr id="4" name="ZoneTexte 3">
            <a:extLst>
              <a:ext uri="{FF2B5EF4-FFF2-40B4-BE49-F238E27FC236}">
                <a16:creationId xmlns:a16="http://schemas.microsoft.com/office/drawing/2014/main" id="{7636DA74-1E6C-4ACE-8C3F-5938F8BCAB3C}"/>
              </a:ext>
            </a:extLst>
          </p:cNvPr>
          <p:cNvSpPr txBox="1"/>
          <p:nvPr/>
        </p:nvSpPr>
        <p:spPr>
          <a:xfrm>
            <a:off x="431540" y="3340397"/>
            <a:ext cx="4536504" cy="1569660"/>
          </a:xfrm>
          <a:prstGeom prst="rect">
            <a:avLst/>
          </a:prstGeom>
          <a:noFill/>
        </p:spPr>
        <p:txBody>
          <a:bodyPr wrap="square" rtlCol="0">
            <a:spAutoFit/>
          </a:bodyPr>
          <a:lstStyle/>
          <a:p>
            <a:pPr algn="l"/>
            <a:r>
              <a:rPr lang="fr-FR" sz="1600" dirty="0">
                <a:solidFill>
                  <a:srgbClr val="000000"/>
                </a:solidFill>
                <a:latin typeface="Crimson Text"/>
              </a:rPr>
              <a:t>Se distingue par sa belle robe très pâle, pétale de rose et son très joli nez de framboises. C’est un rosé avec une bonne vivacité, frais, fin et élégant.</a:t>
            </a:r>
          </a:p>
          <a:p>
            <a:pPr algn="l"/>
            <a:endParaRPr lang="fr-FR" sz="1600" dirty="0">
              <a:solidFill>
                <a:srgbClr val="000000"/>
              </a:solidFill>
              <a:latin typeface="Crimson Text"/>
            </a:endParaRPr>
          </a:p>
          <a:p>
            <a:pPr algn="l"/>
            <a:r>
              <a:rPr lang="fr-FR" sz="1600" i="1" dirty="0">
                <a:solidFill>
                  <a:srgbClr val="000000"/>
                </a:solidFill>
                <a:latin typeface="Crimson Text"/>
              </a:rPr>
              <a:t>Il accompagnera à merveille tous vos plats d’été, de poissons ou légumes.</a:t>
            </a:r>
          </a:p>
        </p:txBody>
      </p:sp>
      <p:sp>
        <p:nvSpPr>
          <p:cNvPr id="2" name="ZoneTexte 1">
            <a:extLst>
              <a:ext uri="{FF2B5EF4-FFF2-40B4-BE49-F238E27FC236}">
                <a16:creationId xmlns:a16="http://schemas.microsoft.com/office/drawing/2014/main" id="{DB006D1C-7E30-42AE-9B62-BAFA77F78D2B}"/>
              </a:ext>
            </a:extLst>
          </p:cNvPr>
          <p:cNvSpPr txBox="1"/>
          <p:nvPr/>
        </p:nvSpPr>
        <p:spPr>
          <a:xfrm>
            <a:off x="539552" y="1916832"/>
            <a:ext cx="3924300" cy="646331"/>
          </a:xfrm>
          <a:prstGeom prst="rect">
            <a:avLst/>
          </a:prstGeom>
          <a:noFill/>
          <a:ln w="12700">
            <a:solidFill>
              <a:schemeClr val="tx1"/>
            </a:solidFill>
          </a:ln>
        </p:spPr>
        <p:txBody>
          <a:bodyPr wrap="square" rtlCol="0">
            <a:spAutoFit/>
          </a:bodyPr>
          <a:lstStyle/>
          <a:p>
            <a:r>
              <a:rPr lang="fr-FR" b="1" i="0" dirty="0">
                <a:solidFill>
                  <a:srgbClr val="000000"/>
                </a:solidFill>
                <a:effectLst/>
                <a:latin typeface="Crimson Text"/>
              </a:rPr>
              <a:t>Château Les </a:t>
            </a:r>
            <a:r>
              <a:rPr lang="fr-FR" b="1" i="0" dirty="0" err="1">
                <a:solidFill>
                  <a:srgbClr val="000000"/>
                </a:solidFill>
                <a:effectLst/>
                <a:latin typeface="Crimson Text"/>
              </a:rPr>
              <a:t>Crostes</a:t>
            </a:r>
            <a:r>
              <a:rPr lang="fr-FR" b="1" i="0" dirty="0">
                <a:solidFill>
                  <a:srgbClr val="000000"/>
                </a:solidFill>
                <a:effectLst/>
                <a:latin typeface="Crimson Text"/>
              </a:rPr>
              <a:t> Rosé 2019</a:t>
            </a:r>
            <a:br>
              <a:rPr lang="fr-FR" b="1" i="0" dirty="0">
                <a:solidFill>
                  <a:srgbClr val="000000"/>
                </a:solidFill>
                <a:effectLst/>
                <a:latin typeface="Crimson Text"/>
              </a:rPr>
            </a:br>
            <a:r>
              <a:rPr lang="fr-FR" b="1" i="0" dirty="0">
                <a:solidFill>
                  <a:srgbClr val="000000"/>
                </a:solidFill>
                <a:effectLst/>
                <a:latin typeface="Crimson Text"/>
              </a:rPr>
              <a:t>A.O.P. </a:t>
            </a:r>
            <a:r>
              <a:rPr lang="fr-FR" b="1" dirty="0">
                <a:solidFill>
                  <a:srgbClr val="000000"/>
                </a:solidFill>
                <a:latin typeface="Crimson Text"/>
              </a:rPr>
              <a:t>Côtes de Provence</a:t>
            </a:r>
            <a:endParaRPr lang="fr-FR" b="1" i="0" dirty="0">
              <a:solidFill>
                <a:srgbClr val="000000"/>
              </a:solidFill>
              <a:effectLst/>
              <a:latin typeface="Crimson Text"/>
            </a:endParaRPr>
          </a:p>
        </p:txBody>
      </p:sp>
      <p:pic>
        <p:nvPicPr>
          <p:cNvPr id="9" name="Image 8">
            <a:extLst>
              <a:ext uri="{FF2B5EF4-FFF2-40B4-BE49-F238E27FC236}">
                <a16:creationId xmlns:a16="http://schemas.microsoft.com/office/drawing/2014/main" id="{3520F7C9-4605-4791-A844-5E99EAEDAE5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03648" y="188640"/>
            <a:ext cx="2126499" cy="1594875"/>
          </a:xfrm>
          <a:prstGeom prst="rect">
            <a:avLst/>
          </a:prstGeom>
        </p:spPr>
      </p:pic>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Props1.xml><?xml version="1.0" encoding="utf-8"?>
<ds:datastoreItem xmlns:ds="http://schemas.openxmlformats.org/officeDocument/2006/customXml" ds:itemID="{DBBC7FD9-A150-49B9-958E-F10BD64D6ACF}">
  <ds:schemaRefs>
    <ds:schemaRef ds:uri="http://schemas.microsoft.com/sharepoint/v3/contenttype/forms"/>
  </ds:schemaRefs>
</ds:datastoreItem>
</file>

<file path=customXml/itemProps2.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147</TotalTime>
  <Words>196</Words>
  <Application>Microsoft Office PowerPoint</Application>
  <PresentationFormat>Affichage à l'écran (4:3)</PresentationFormat>
  <Paragraphs>7</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Le Château Les Crostes est situé au milieu d’une forêt de pins, à proximité de la charmante petite ville médiévale : Lorgues. Le Château date du 17ème siècle, entouré par un jardin spacieux, une oliveraie et un vignoble vallonné.  Produire du vin d’excellence n’est possible qu’au moyen d’un travail laborieux. L’entretien du vignoble est soigneusement optimisé. Au fil des années les installations ont été modernisées. Désormais, la vinification se fait dans des cuves en inox ultra-modernes avec un réglage automatique des températures, afin de conserver les précieux arômes. Le jus est extrait par gravité. La cave d’élevage avec ces fûts traditionnels en chêne, est creusée dans une colline pour maintenir une température constante.</vt:lpstr>
      <vt:lpstr> Cinsault, Grenache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22</cp:revision>
  <dcterms:created xsi:type="dcterms:W3CDTF">2020-11-05T23:22:39Z</dcterms:created>
  <dcterms:modified xsi:type="dcterms:W3CDTF">2020-11-30T15:07:15Z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