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3302334-7E8B-4320-A1E2-4B05AC15A670}" type="datetimeFigureOut">
              <a:rPr lang="fr-FR" smtClean="0"/>
              <a:pPr/>
              <a:t>30/11/2020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8582E2-60D7-40E7-AECB-CED9E7320F8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02334-7E8B-4320-A1E2-4B05AC15A670}" type="datetimeFigureOut">
              <a:rPr lang="fr-FR" smtClean="0"/>
              <a:pPr/>
              <a:t>30/11/2020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582E2-60D7-40E7-AECB-CED9E7320F8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descr="C:\Users\Tom\AppData\Local\Microsoft\Windows\Temporary Internet Files\Content.IE5\CVCJG8ZL\MPj04385690000[1].jpg"/>
          <p:cNvPicPr>
            <a:picLocks noChangeAspect="1" noChangeArrowheads="1"/>
          </p:cNvPicPr>
          <p:nvPr/>
        </p:nvPicPr>
        <p:blipFill>
          <a:blip r:embed="rId2" cstate="print"/>
          <a:srcRect/>
          <a:stretch>
            <a:fillRect/>
          </a:stretch>
        </p:blipFill>
        <p:spPr bwMode="auto">
          <a:xfrm>
            <a:off x="4888992" y="0"/>
            <a:ext cx="4255008" cy="6858000"/>
          </a:xfrm>
          <a:prstGeom prst="rect">
            <a:avLst/>
          </a:prstGeom>
          <a:noFill/>
        </p:spPr>
      </p:pic>
      <p:sp>
        <p:nvSpPr>
          <p:cNvPr id="448" name="Titre 447"/>
          <p:cNvSpPr>
            <a:spLocks noGrp="1"/>
          </p:cNvSpPr>
          <p:nvPr>
            <p:ph type="ctrTitle"/>
          </p:nvPr>
        </p:nvSpPr>
        <p:spPr>
          <a:xfrm>
            <a:off x="337342" y="1628800"/>
            <a:ext cx="4560304" cy="5229200"/>
          </a:xfrm>
        </p:spPr>
        <p:txBody>
          <a:bodyPr>
            <a:normAutofit/>
          </a:bodyPr>
          <a:lstStyle/>
          <a:p>
            <a:r>
              <a:rPr lang="fr-FR" sz="1800" b="0" i="0" dirty="0">
                <a:solidFill>
                  <a:srgbClr val="000000"/>
                </a:solidFill>
                <a:effectLst/>
                <a:latin typeface="Crimson Text"/>
              </a:rPr>
              <a:t>Le Château Les </a:t>
            </a:r>
            <a:r>
              <a:rPr lang="fr-FR" sz="1800" b="0" i="0" dirty="0" err="1">
                <a:solidFill>
                  <a:srgbClr val="000000"/>
                </a:solidFill>
                <a:effectLst/>
                <a:latin typeface="Crimson Text"/>
              </a:rPr>
              <a:t>Crostes</a:t>
            </a:r>
            <a:r>
              <a:rPr lang="fr-FR" sz="1800" b="0" i="0" dirty="0">
                <a:solidFill>
                  <a:srgbClr val="000000"/>
                </a:solidFill>
                <a:effectLst/>
                <a:latin typeface="Crimson Text"/>
              </a:rPr>
              <a:t> est situé au milieu d’une forêt de pins, à proximité de la charmante petite ville médiévale : Lorgues. Le Château date du 17ème siècle, entouré par un jardin spacieux, une oliveraie et un vignoble vallonné. </a:t>
            </a:r>
            <a:br>
              <a:rPr lang="fr-FR" sz="1800" b="0" i="0" dirty="0">
                <a:solidFill>
                  <a:srgbClr val="000000"/>
                </a:solidFill>
                <a:effectLst/>
                <a:latin typeface="Crimson Text"/>
              </a:rPr>
            </a:br>
            <a:r>
              <a:rPr lang="fr-FR" sz="1800" b="0" i="0" dirty="0">
                <a:solidFill>
                  <a:srgbClr val="000000"/>
                </a:solidFill>
                <a:effectLst/>
                <a:latin typeface="Crimson Text"/>
              </a:rPr>
              <a:t>Produire du vin d’excellence n’est possible qu’au moyen d’un travail laborieux. L’entretien du vignoble est soigneusement optimisé. Au fil des années les installations ont été modernisées. Désormais, la vinification se fait dans des cuves en inox ultra-modernes avec un réglage automatique des températures, afin de conserver les précieux arômes. Le jus est extrait par gravité. La cave d’élevage avec ces fûts traditionnels en chêne, est creusée dans une colline pour maintenir une température constante.</a:t>
            </a:r>
            <a:endParaRPr lang="fr-FR" sz="1800" dirty="0"/>
          </a:p>
        </p:txBody>
      </p:sp>
      <p:pic>
        <p:nvPicPr>
          <p:cNvPr id="3" name="Image 2">
            <a:extLst>
              <a:ext uri="{FF2B5EF4-FFF2-40B4-BE49-F238E27FC236}">
                <a16:creationId xmlns:a16="http://schemas.microsoft.com/office/drawing/2014/main" id="{C9FA7911-528D-46FF-A94B-B73A8931FE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3648" y="188640"/>
            <a:ext cx="2126499" cy="1594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4" name="Picture 490"/>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478503" y="1070663"/>
            <a:ext cx="1378692" cy="5210804"/>
          </a:xfrm>
          <a:prstGeom prst="rect">
            <a:avLst/>
          </a:prstGeom>
          <a:noFill/>
        </p:spPr>
      </p:pic>
      <p:sp>
        <p:nvSpPr>
          <p:cNvPr id="448" name="Titre 447"/>
          <p:cNvSpPr>
            <a:spLocks noGrp="1"/>
          </p:cNvSpPr>
          <p:nvPr>
            <p:ph type="ctrTitle"/>
          </p:nvPr>
        </p:nvSpPr>
        <p:spPr>
          <a:xfrm>
            <a:off x="374198" y="2584157"/>
            <a:ext cx="4089654" cy="742785"/>
          </a:xfrm>
        </p:spPr>
        <p:txBody>
          <a:bodyPr>
            <a:normAutofit/>
          </a:bodyPr>
          <a:lstStyle/>
          <a:p>
            <a:r>
              <a:rPr lang="fr-FR" sz="1600" dirty="0">
                <a:solidFill>
                  <a:srgbClr val="000000"/>
                </a:solidFill>
                <a:latin typeface="Crimson Text"/>
              </a:rPr>
              <a:t> Cabernet Sauvignon, Syrah</a:t>
            </a:r>
            <a:endParaRPr lang="fr-FR" sz="1600" dirty="0"/>
          </a:p>
        </p:txBody>
      </p:sp>
      <p:sp>
        <p:nvSpPr>
          <p:cNvPr id="449" name="Sous-titre 448"/>
          <p:cNvSpPr>
            <a:spLocks noGrp="1"/>
          </p:cNvSpPr>
          <p:nvPr>
            <p:ph type="subTitle" idx="1"/>
          </p:nvPr>
        </p:nvSpPr>
        <p:spPr>
          <a:xfrm>
            <a:off x="632081" y="4027489"/>
            <a:ext cx="2067711" cy="1752600"/>
          </a:xfrm>
        </p:spPr>
        <p:txBody>
          <a:bodyPr>
            <a:normAutofit/>
          </a:bodyPr>
          <a:lstStyle/>
          <a:p>
            <a:pPr algn="just"/>
            <a:r>
              <a:rPr lang="fr-FR" dirty="0"/>
              <a:t> </a:t>
            </a:r>
          </a:p>
        </p:txBody>
      </p:sp>
      <p:sp>
        <p:nvSpPr>
          <p:cNvPr id="4" name="ZoneTexte 3">
            <a:extLst>
              <a:ext uri="{FF2B5EF4-FFF2-40B4-BE49-F238E27FC236}">
                <a16:creationId xmlns:a16="http://schemas.microsoft.com/office/drawing/2014/main" id="{7636DA74-1E6C-4ACE-8C3F-5938F8BCAB3C}"/>
              </a:ext>
            </a:extLst>
          </p:cNvPr>
          <p:cNvSpPr txBox="1"/>
          <p:nvPr/>
        </p:nvSpPr>
        <p:spPr>
          <a:xfrm>
            <a:off x="431540" y="3340397"/>
            <a:ext cx="4536504" cy="1323439"/>
          </a:xfrm>
          <a:prstGeom prst="rect">
            <a:avLst/>
          </a:prstGeom>
          <a:noFill/>
        </p:spPr>
        <p:txBody>
          <a:bodyPr wrap="square" rtlCol="0">
            <a:spAutoFit/>
          </a:bodyPr>
          <a:lstStyle/>
          <a:p>
            <a:pPr algn="l"/>
            <a:r>
              <a:rPr lang="fr-FR" sz="1600" dirty="0">
                <a:solidFill>
                  <a:srgbClr val="000000"/>
                </a:solidFill>
                <a:latin typeface="Crimson Text"/>
              </a:rPr>
              <a:t>Est un rouge racé, soyeux avec beaucoup de corps et de rondeur, aux arômes d'épices, de griotte et des notes de poivre. A maturité.</a:t>
            </a:r>
          </a:p>
          <a:p>
            <a:pPr algn="l"/>
            <a:endParaRPr lang="fr-FR" sz="1600" dirty="0">
              <a:solidFill>
                <a:srgbClr val="000000"/>
              </a:solidFill>
              <a:latin typeface="Crimson Text"/>
            </a:endParaRPr>
          </a:p>
          <a:p>
            <a:pPr algn="l"/>
            <a:r>
              <a:rPr lang="fr-FR" sz="1600" i="1" dirty="0">
                <a:solidFill>
                  <a:srgbClr val="000000"/>
                </a:solidFill>
                <a:latin typeface="Crimson Text"/>
              </a:rPr>
              <a:t>Il accompagnera une cuisine très variée.</a:t>
            </a:r>
          </a:p>
        </p:txBody>
      </p:sp>
      <p:sp>
        <p:nvSpPr>
          <p:cNvPr id="2" name="ZoneTexte 1">
            <a:extLst>
              <a:ext uri="{FF2B5EF4-FFF2-40B4-BE49-F238E27FC236}">
                <a16:creationId xmlns:a16="http://schemas.microsoft.com/office/drawing/2014/main" id="{DB006D1C-7E30-42AE-9B62-BAFA77F78D2B}"/>
              </a:ext>
            </a:extLst>
          </p:cNvPr>
          <p:cNvSpPr txBox="1"/>
          <p:nvPr/>
        </p:nvSpPr>
        <p:spPr>
          <a:xfrm>
            <a:off x="539552" y="1916832"/>
            <a:ext cx="3924300" cy="646331"/>
          </a:xfrm>
          <a:prstGeom prst="rect">
            <a:avLst/>
          </a:prstGeom>
          <a:noFill/>
          <a:ln w="12700">
            <a:solidFill>
              <a:schemeClr val="tx1"/>
            </a:solidFill>
          </a:ln>
        </p:spPr>
        <p:txBody>
          <a:bodyPr wrap="square" rtlCol="0">
            <a:spAutoFit/>
          </a:bodyPr>
          <a:lstStyle/>
          <a:p>
            <a:r>
              <a:rPr lang="fr-FR" b="1" i="0" dirty="0">
                <a:solidFill>
                  <a:srgbClr val="000000"/>
                </a:solidFill>
                <a:effectLst/>
                <a:latin typeface="Crimson Text"/>
              </a:rPr>
              <a:t>Château Les </a:t>
            </a:r>
            <a:r>
              <a:rPr lang="fr-FR" b="1" i="0" dirty="0" err="1">
                <a:solidFill>
                  <a:srgbClr val="000000"/>
                </a:solidFill>
                <a:effectLst/>
                <a:latin typeface="Crimson Text"/>
              </a:rPr>
              <a:t>Crostes</a:t>
            </a:r>
            <a:r>
              <a:rPr lang="fr-FR" b="1" i="0" dirty="0">
                <a:solidFill>
                  <a:srgbClr val="000000"/>
                </a:solidFill>
                <a:effectLst/>
                <a:latin typeface="Crimson Text"/>
              </a:rPr>
              <a:t> Rouge 2017</a:t>
            </a:r>
            <a:br>
              <a:rPr lang="fr-FR" b="1" i="0" dirty="0">
                <a:solidFill>
                  <a:srgbClr val="000000"/>
                </a:solidFill>
                <a:effectLst/>
                <a:latin typeface="Crimson Text"/>
              </a:rPr>
            </a:br>
            <a:r>
              <a:rPr lang="fr-FR" b="1" i="0" dirty="0">
                <a:solidFill>
                  <a:srgbClr val="000000"/>
                </a:solidFill>
                <a:effectLst/>
                <a:latin typeface="Crimson Text"/>
              </a:rPr>
              <a:t>A.O.P. </a:t>
            </a:r>
            <a:r>
              <a:rPr lang="fr-FR" b="1" dirty="0">
                <a:solidFill>
                  <a:srgbClr val="000000"/>
                </a:solidFill>
                <a:latin typeface="Crimson Text"/>
              </a:rPr>
              <a:t>Côtes de Provence</a:t>
            </a:r>
            <a:endParaRPr lang="fr-FR" b="1" i="0" dirty="0">
              <a:solidFill>
                <a:srgbClr val="000000"/>
              </a:solidFill>
              <a:effectLst/>
              <a:latin typeface="Crimson Text"/>
            </a:endParaRPr>
          </a:p>
        </p:txBody>
      </p:sp>
      <p:pic>
        <p:nvPicPr>
          <p:cNvPr id="9" name="Image 8">
            <a:extLst>
              <a:ext uri="{FF2B5EF4-FFF2-40B4-BE49-F238E27FC236}">
                <a16:creationId xmlns:a16="http://schemas.microsoft.com/office/drawing/2014/main" id="{3520F7C9-4605-4791-A844-5E99EAEDAE5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03648" y="188640"/>
            <a:ext cx="2126499" cy="1594875"/>
          </a:xfrm>
          <a:prstGeom prst="rect">
            <a:avLst/>
          </a:prstGeom>
        </p:spPr>
      </p:pic>
    </p:spTree>
    <p:extLst>
      <p:ext uri="{BB962C8B-B14F-4D97-AF65-F5344CB8AC3E}">
        <p14:creationId xmlns:p14="http://schemas.microsoft.com/office/powerpoint/2010/main" val="79886281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55" ma:contentTypeDescription="Create a new document." ma:contentTypeScope="" ma:versionID="41eb558a2b826e6e4f9defd990175bec">
  <xsd:schema xmlns:xsd="http://www.w3.org/2001/XMLSchema" xmlns:xs="http://www.w3.org/2001/XMLSchema" xmlns:p="http://schemas.microsoft.com/office/2006/metadata/properties" xmlns:ns2="6d93d202-47fc-4405-873a-cab67cc5f1b2" xmlns:ns3="64acb2c5-0a2b-4bda-bd34-58e36cbb80d2" targetNamespace="http://schemas.microsoft.com/office/2006/metadata/properties" ma:root="true" ma:fieldsID="19deea0185cf7bc57eee9b90b1ba2ace" ns2:_="" ns3:_="">
    <xsd:import namespace="6d93d202-47fc-4405-873a-cab67cc5f1b2"/>
    <xsd:import namespace="64acb2c5-0a2b-4bda-bd34-58e36cbb80d2"/>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93d202-47fc-4405-873a-cab67cc5f1b2"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dc79c007-7f28-4db9-9ba1-525d19a3279b}"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0C6DD30-196A-4C6B-B1BF-A43F3B8ACD4F}" ma:internalName="CSXSubmissionMarket" ma:readOnly="false" ma:showField="MarketName" ma:web="6d93d202-47fc-4405-873a-cab67cc5f1b2">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bb16b974-ed24-4278-8820-8e232d38904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E2D4CA2-442A-4FDA-AA57-71B8C7B2C53C}" ma:internalName="InProjectListLookup" ma:readOnly="true" ma:showField="InProjectLis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fd9a49dc-3dbf-4047-b62d-1d587abe7b40}"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E2D4CA2-442A-4FDA-AA57-71B8C7B2C53C}" ma:internalName="LastCompleteVersionLookup" ma:readOnly="true" ma:showField="LastComplete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E2D4CA2-442A-4FDA-AA57-71B8C7B2C53C}" ma:internalName="LastPreviewErrorLookup" ma:readOnly="true" ma:showField="LastPreview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E2D4CA2-442A-4FDA-AA57-71B8C7B2C53C}" ma:internalName="LastPreviewResultLookup" ma:readOnly="true" ma:showField="LastPreview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E2D4CA2-442A-4FDA-AA57-71B8C7B2C53C}" ma:internalName="LastPreviewAttemptDateLookup" ma:readOnly="true" ma:showField="LastPreview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E2D4CA2-442A-4FDA-AA57-71B8C7B2C53C}" ma:internalName="LastPreviewedByLookup" ma:readOnly="true" ma:showField="LastPreview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E2D4CA2-442A-4FDA-AA57-71B8C7B2C53C}" ma:internalName="LastPreviewTimeLookup" ma:readOnly="true" ma:showField="LastPreview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E2D4CA2-442A-4FDA-AA57-71B8C7B2C53C}" ma:internalName="LastPreviewVersionLookup" ma:readOnly="true" ma:showField="LastPreview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E2D4CA2-442A-4FDA-AA57-71B8C7B2C53C}" ma:internalName="LastPublishErrorLookup" ma:readOnly="true" ma:showField="LastPublishError"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E2D4CA2-442A-4FDA-AA57-71B8C7B2C53C}" ma:internalName="LastPublishResultLookup" ma:readOnly="true" ma:showField="LastPublishResult"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E2D4CA2-442A-4FDA-AA57-71B8C7B2C53C}" ma:internalName="LastPublishAttemptDateLookup" ma:readOnly="true" ma:showField="LastPublishAttemptDat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E2D4CA2-442A-4FDA-AA57-71B8C7B2C53C}" ma:internalName="LastPublishedByLookup" ma:readOnly="true" ma:showField="LastPublishedBy"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E2D4CA2-442A-4FDA-AA57-71B8C7B2C53C}" ma:internalName="LastPublishTimeLookup" ma:readOnly="true" ma:showField="LastPublishTi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E2D4CA2-442A-4FDA-AA57-71B8C7B2C53C}" ma:internalName="LastPublishVersionLookup" ma:readOnly="true" ma:showField="LastPublishVersion"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4CDE398E-75A7-4993-8C61-2BFD31F64754}" ma:internalName="LocLastLocAttemptVersionLookup" ma:readOnly="false" ma:showField="LastLocAttemptVersion" ma:web="6d93d202-47fc-4405-873a-cab67cc5f1b2">
      <xsd:simpleType>
        <xsd:restriction base="dms:Lookup"/>
      </xsd:simpleType>
    </xsd:element>
    <xsd:element name="LocLastLocAttemptVersionTypeLookup" ma:index="72" nillable="true" ma:displayName="Loc Last Loc Attempt Version Type" ma:default="" ma:list="{4CDE398E-75A7-4993-8C61-2BFD31F64754}" ma:internalName="LocLastLocAttemptVersionTypeLookup" ma:readOnly="true" ma:showField="LastLocAttemptVersionType" ma:web="6d93d202-47fc-4405-873a-cab67cc5f1b2">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4CDE398E-75A7-4993-8C61-2BFD31F64754}" ma:internalName="LocNewPublishedVersionLookup" ma:readOnly="true" ma:showField="NewPublishedVersion" ma:web="6d93d202-47fc-4405-873a-cab67cc5f1b2">
      <xsd:simpleType>
        <xsd:restriction base="dms:Lookup"/>
      </xsd:simpleType>
    </xsd:element>
    <xsd:element name="LocOverallHandbackStatusLookup" ma:index="76" nillable="true" ma:displayName="Loc Overall Handback Status" ma:default="" ma:list="{4CDE398E-75A7-4993-8C61-2BFD31F64754}" ma:internalName="LocOverallHandbackStatusLookup" ma:readOnly="true" ma:showField="OverallHandbackStatus" ma:web="6d93d202-47fc-4405-873a-cab67cc5f1b2">
      <xsd:simpleType>
        <xsd:restriction base="dms:Lookup"/>
      </xsd:simpleType>
    </xsd:element>
    <xsd:element name="LocOverallLocStatusLookup" ma:index="77" nillable="true" ma:displayName="Loc Overall Localize Status" ma:default="" ma:list="{4CDE398E-75A7-4993-8C61-2BFD31F64754}" ma:internalName="LocOverallLocStatusLookup" ma:readOnly="true" ma:showField="OverallLocStatus" ma:web="6d93d202-47fc-4405-873a-cab67cc5f1b2">
      <xsd:simpleType>
        <xsd:restriction base="dms:Lookup"/>
      </xsd:simpleType>
    </xsd:element>
    <xsd:element name="LocOverallPreviewStatusLookup" ma:index="78" nillable="true" ma:displayName="Loc Overall Preview Status" ma:default="" ma:list="{4CDE398E-75A7-4993-8C61-2BFD31F64754}" ma:internalName="LocOverallPreviewStatusLookup" ma:readOnly="true" ma:showField="OverallPreviewStatus" ma:web="6d93d202-47fc-4405-873a-cab67cc5f1b2">
      <xsd:simpleType>
        <xsd:restriction base="dms:Lookup"/>
      </xsd:simpleType>
    </xsd:element>
    <xsd:element name="LocOverallPublishStatusLookup" ma:index="79" nillable="true" ma:displayName="Loc Overall Publish Status" ma:default="" ma:list="{4CDE398E-75A7-4993-8C61-2BFD31F64754}" ma:internalName="LocOverallPublishStatusLookup" ma:readOnly="true" ma:showField="OverallPublishStatus" ma:web="6d93d202-47fc-4405-873a-cab67cc5f1b2">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4CDE398E-75A7-4993-8C61-2BFD31F64754}" ma:internalName="LocProcessedForHandoffsLookup" ma:readOnly="true" ma:showField="ProcessedForHandoffs" ma:web="6d93d202-47fc-4405-873a-cab67cc5f1b2">
      <xsd:simpleType>
        <xsd:restriction base="dms:Lookup"/>
      </xsd:simpleType>
    </xsd:element>
    <xsd:element name="LocProcessedForMarketsLookup" ma:index="82" nillable="true" ma:displayName="Loc Processed For Markets" ma:default="" ma:list="{4CDE398E-75A7-4993-8C61-2BFD31F64754}" ma:internalName="LocProcessedForMarketsLookup" ma:readOnly="true" ma:showField="ProcessedForMarkets" ma:web="6d93d202-47fc-4405-873a-cab67cc5f1b2">
      <xsd:simpleType>
        <xsd:restriction base="dms:Lookup"/>
      </xsd:simpleType>
    </xsd:element>
    <xsd:element name="LocPublishedDependentAssetsLookup" ma:index="83" nillable="true" ma:displayName="Loc Published Dependent Assets" ma:default="" ma:list="{4CDE398E-75A7-4993-8C61-2BFD31F64754}" ma:internalName="LocPublishedDependentAssetsLookup" ma:readOnly="true" ma:showField="PublishedDependentAssets" ma:web="6d93d202-47fc-4405-873a-cab67cc5f1b2">
      <xsd:simpleType>
        <xsd:restriction base="dms:Lookup"/>
      </xsd:simpleType>
    </xsd:element>
    <xsd:element name="LocPublishedLinkedAssetsLookup" ma:index="84" nillable="true" ma:displayName="Loc Published Linked Assets" ma:default="" ma:list="{4CDE398E-75A7-4993-8C61-2BFD31F64754}" ma:internalName="LocPublishedLinkedAssetsLookup" ma:readOnly="true" ma:showField="PublishedLinkedAssets" ma:web="6d93d202-47fc-4405-873a-cab67cc5f1b2">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db560eb5-700a-4f94-8fda-b57de4261f12}"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0C6DD30-196A-4C6B-B1BF-A43F3B8ACD4F}" ma:internalName="Markets" ma:readOnly="false" ma:showField="MarketName"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E2D4CA2-442A-4FDA-AA57-71B8C7B2C53C}" ma:internalName="NumOfRatingsLookup" ma:readOnly="true" ma:showField="NumOfRating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E2D4CA2-442A-4FDA-AA57-71B8C7B2C53C}" ma:internalName="PublishStatusLookup" ma:readOnly="false" ma:showField="PublishStatus"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e3f7319-fb8f-4449-8902-000ab73a856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11d213f5-ec09-44b6-a8be-9da225be7a8d}" ma:internalName="TaxCatchAll" ma:showField="CatchAllData"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11d213f5-ec09-44b6-a8be-9da225be7a8d}" ma:internalName="TaxCatchAllLabel" ma:readOnly="true" ma:showField="CatchAllDataLabel" ma:web="6d93d202-47fc-4405-873a-cab67cc5f1b2">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4acb2c5-0a2b-4bda-bd34-58e36cbb80d2"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cquiredFrom xmlns="6d93d202-47fc-4405-873a-cab67cc5f1b2" xsi:nil="true"/>
    <IsSearchable xmlns="6d93d202-47fc-4405-873a-cab67cc5f1b2">true</IsSearchable>
    <EditorialStatus xmlns="6d93d202-47fc-4405-873a-cab67cc5f1b2">Complete</EditorialStatus>
    <OriginAsset xmlns="6d93d202-47fc-4405-873a-cab67cc5f1b2" xsi:nil="true"/>
    <ThumbnailAssetId xmlns="6d93d202-47fc-4405-873a-cab67cc5f1b2" xsi:nil="true"/>
    <TrustLevel xmlns="6d93d202-47fc-4405-873a-cab67cc5f1b2">3 Community New</TrustLevel>
    <MarketSpecific xmlns="6d93d202-47fc-4405-873a-cab67cc5f1b2">true</MarketSpecific>
    <TPNamespace xmlns="6d93d202-47fc-4405-873a-cab67cc5f1b2" xsi:nil="true"/>
    <DirectSourceMarket xmlns="6d93d202-47fc-4405-873a-cab67cc5f1b2">english</DirectSourceMarket>
    <MachineTranslated xmlns="6d93d202-47fc-4405-873a-cab67cc5f1b2">false</MachineTranslated>
    <PlannedPubDate xmlns="6d93d202-47fc-4405-873a-cab67cc5f1b2" xsi:nil="true"/>
    <SubmitterId xmlns="6d93d202-47fc-4405-873a-cab67cc5f1b2">9c60ae39-ee33-43c2-b863-454968d0f2cc</SubmitterId>
    <Downloads xmlns="6d93d202-47fc-4405-873a-cab67cc5f1b2">0</Downloads>
    <OriginalSourceMarket xmlns="6d93d202-47fc-4405-873a-cab67cc5f1b2">english</OriginalSourceMarket>
    <PublishTargets xmlns="6d93d202-47fc-4405-873a-cab67cc5f1b2">OfficeOnline</PublishTargets>
    <ArtSampleDocs xmlns="6d93d202-47fc-4405-873a-cab67cc5f1b2" xsi:nil="true"/>
    <ApprovalLog xmlns="6d93d202-47fc-4405-873a-cab67cc5f1b2" xsi:nil="true"/>
    <ApprovalStatus xmlns="6d93d202-47fc-4405-873a-cab67cc5f1b2">InProgress</ApprovalStatus>
    <TPComponent xmlns="6d93d202-47fc-4405-873a-cab67cc5f1b2">PPTFiles</TPComponent>
    <EditorialTags xmlns="6d93d202-47fc-4405-873a-cab67cc5f1b2" xsi:nil="true"/>
    <TPExecutable xmlns="6d93d202-47fc-4405-873a-cab67cc5f1b2" xsi:nil="true"/>
    <LastHandOff xmlns="6d93d202-47fc-4405-873a-cab67cc5f1b2" xsi:nil="true"/>
    <BusinessGroup xmlns="6d93d202-47fc-4405-873a-cab67cc5f1b2" xsi:nil="true"/>
    <TPAppVersion xmlns="6d93d202-47fc-4405-873a-cab67cc5f1b2">12</TPAppVersion>
    <VoteCount xmlns="6d93d202-47fc-4405-873a-cab67cc5f1b2" xsi:nil="true"/>
    <APAuthor xmlns="6d93d202-47fc-4405-873a-cab67cc5f1b2">
      <UserInfo>
        <DisplayName>_o14migrate</DisplayName>
        <AccountId>266</AccountId>
        <AccountType/>
      </UserInfo>
    </APAuthor>
    <TPCommandLine xmlns="6d93d202-47fc-4405-873a-cab67cc5f1b2">{PP} /n {FilePath}</TPCommandLine>
    <UACurrentWords xmlns="6d93d202-47fc-4405-873a-cab67cc5f1b2" xsi:nil="true"/>
    <AssetId xmlns="6d93d202-47fc-4405-873a-cab67cc5f1b2">TP030007516</AssetId>
    <Manager xmlns="6d93d202-47fc-4405-873a-cab67cc5f1b2" xsi:nil="true"/>
    <NumericId xmlns="6d93d202-47fc-4405-873a-cab67cc5f1b2">-1</NumericId>
    <Component xmlns="64acb2c5-0a2b-4bda-bd34-58e36cbb80d2" xsi:nil="true"/>
    <HandoffToMSDN xmlns="6d93d202-47fc-4405-873a-cab67cc5f1b2" xsi:nil="true"/>
    <Markets xmlns="6d93d202-47fc-4405-873a-cab67cc5f1b2">
      <Value>2</Value>
    </Markets>
    <UALocComments xmlns="6d93d202-47fc-4405-873a-cab67cc5f1b2" xsi:nil="true"/>
    <UALocRecommendation xmlns="6d93d202-47fc-4405-873a-cab67cc5f1b2">Localize</UALocRecommendation>
    <AssetStart xmlns="6d93d202-47fc-4405-873a-cab67cc5f1b2">2010-04-16T14:00:43+00:00</AssetStart>
    <CrawlForDependencies xmlns="6d93d202-47fc-4405-873a-cab67cc5f1b2">false</CrawlForDependencies>
    <LastModifiedDateTime xmlns="6d93d202-47fc-4405-873a-cab67cc5f1b2" xsi:nil="true"/>
    <LastPublishResultLookup xmlns="6d93d202-47fc-4405-873a-cab67cc5f1b2" xsi:nil="true"/>
    <PublishStatusLookup xmlns="6d93d202-47fc-4405-873a-cab67cc5f1b2">
      <Value>327996</Value>
      <Value>502686</Value>
    </PublishStatusLookup>
    <AverageRating xmlns="6d93d202-47fc-4405-873a-cab67cc5f1b2" xsi:nil="true"/>
    <CSXUpdate xmlns="6d93d202-47fc-4405-873a-cab67cc5f1b2">false</CSXUpdate>
    <UAProjectedTotalWords xmlns="6d93d202-47fc-4405-873a-cab67cc5f1b2" xsi:nil="true"/>
    <AssetExpire xmlns="6d93d202-47fc-4405-873a-cab67cc5f1b2">2100-01-01T00:00:00+00:00</AssetExpire>
    <AssetType xmlns="6d93d202-47fc-4405-873a-cab67cc5f1b2">TP</AssetType>
    <IntlLangReviewDate xmlns="6d93d202-47fc-4405-873a-cab67cc5f1b2" xsi:nil="true"/>
    <TPFriendlyName xmlns="6d93d202-47fc-4405-873a-cab67cc5f1b2">Thème vin - Verre de vin zoom</TPFriendlyName>
    <IntlLangReview xmlns="6d93d202-47fc-4405-873a-cab67cc5f1b2" xsi:nil="true"/>
    <OOCacheId xmlns="6d93d202-47fc-4405-873a-cab67cc5f1b2" xsi:nil="true"/>
    <PolicheckWords xmlns="6d93d202-47fc-4405-873a-cab67cc5f1b2" xsi:nil="true"/>
    <TemplateStatus xmlns="6d93d202-47fc-4405-873a-cab67cc5f1b2">Complete</TemplateStatus>
    <CSXSubmissionMarket xmlns="6d93d202-47fc-4405-873a-cab67cc5f1b2" xsi:nil="true"/>
    <FriendlyTitle xmlns="6d93d202-47fc-4405-873a-cab67cc5f1b2" xsi:nil="true"/>
    <TPLaunchHelpLinkType xmlns="6d93d202-47fc-4405-873a-cab67cc5f1b2" xsi:nil="true"/>
    <Providers xmlns="6d93d202-47fc-4405-873a-cab67cc5f1b2" xsi:nil="true"/>
    <SourceTitle xmlns="6d93d202-47fc-4405-873a-cab67cc5f1b2">Thème vin - Verre de vin zoom</SourceTitle>
    <TemplateTemplateType xmlns="6d93d202-47fc-4405-873a-cab67cc5f1b2">PowerPoint 12 Default</TemplateTemplateType>
    <TimesCloned xmlns="6d93d202-47fc-4405-873a-cab67cc5f1b2" xsi:nil="true"/>
    <ClipArtFilename xmlns="6d93d202-47fc-4405-873a-cab67cc5f1b2" xsi:nil="true"/>
    <APDescription xmlns="6d93d202-47fc-4405-873a-cab67cc5f1b2" xsi:nil="true"/>
    <TPApplication xmlns="6d93d202-47fc-4405-873a-cab67cc5f1b2">PowerPoint</TPApplication>
    <CSXHash xmlns="6d93d202-47fc-4405-873a-cab67cc5f1b2">1XJb187mP71rWnU1dyhcXuRrGdM=</CSXHash>
    <PrimaryImageGen xmlns="6d93d202-47fc-4405-873a-cab67cc5f1b2">true</PrimaryImageGen>
    <ContentItem xmlns="6d93d202-47fc-4405-873a-cab67cc5f1b2" xsi:nil="true"/>
    <IsDeleted xmlns="6d93d202-47fc-4405-873a-cab67cc5f1b2">false</IsDeleted>
    <ShowIn xmlns="6d93d202-47fc-4405-873a-cab67cc5f1b2">Show everywhere</ShowIn>
    <BugNumber xmlns="6d93d202-47fc-4405-873a-cab67cc5f1b2" xsi:nil="true"/>
    <LegacyData xmlns="6d93d202-47fc-4405-873a-cab67cc5f1b2">ListingID:;Manager:;BuildStatus:Publish Passed;MockupPath:</LegacyData>
    <TPLaunchHelpLink xmlns="6d93d202-47fc-4405-873a-cab67cc5f1b2" xsi:nil="true"/>
    <Milestone xmlns="6d93d202-47fc-4405-873a-cab67cc5f1b2" xsi:nil="true"/>
    <UANotes xmlns="6d93d202-47fc-4405-873a-cab67cc5f1b2" xsi:nil="true"/>
    <Description0 xmlns="64acb2c5-0a2b-4bda-bd34-58e36cbb80d2" xsi:nil="true"/>
    <IntlLangReviewer xmlns="6d93d202-47fc-4405-873a-cab67cc5f1b2" xsi:nil="true"/>
    <IntlLocPriority xmlns="6d93d202-47fc-4405-873a-cab67cc5f1b2" xsi:nil="true"/>
    <OpenTemplate xmlns="6d93d202-47fc-4405-873a-cab67cc5f1b2">true</OpenTemplate>
    <Provider xmlns="6d93d202-47fc-4405-873a-cab67cc5f1b2" xsi:nil="true"/>
    <CSXSubmissionDate xmlns="6d93d202-47fc-4405-873a-cab67cc5f1b2">2009-10-11T07:00:00+00:00</CSXSubmissionDate>
    <TPClientViewer xmlns="6d93d202-47fc-4405-873a-cab67cc5f1b2" xsi:nil="true"/>
    <DSATActionTaken xmlns="6d93d202-47fc-4405-873a-cab67cc5f1b2" xsi:nil="true"/>
    <APEditor xmlns="6d93d202-47fc-4405-873a-cab67cc5f1b2">
      <UserInfo>
        <DisplayName>_o14migrate</DisplayName>
        <AccountId>266</AccountId>
        <AccountType/>
      </UserInfo>
    </APEditor>
    <TPInstallLocation xmlns="6d93d202-47fc-4405-873a-cab67cc5f1b2">{My Templates}</TPInstallLocation>
    <OutputCachingOn xmlns="6d93d202-47fc-4405-873a-cab67cc5f1b2">false</OutputCachingOn>
    <ParentAssetId xmlns="6d93d202-47fc-4405-873a-cab67cc5f1b2" xsi:nil="true"/>
    <LocManualTestRequired xmlns="6d93d202-47fc-4405-873a-cab67cc5f1b2">false</LocManualTestRequired>
    <LocalizationTagsTaxHTField0 xmlns="6d93d202-47fc-4405-873a-cab67cc5f1b2">
      <Terms xmlns="http://schemas.microsoft.com/office/infopath/2007/PartnerControls"/>
    </LocalizationTagsTaxHTField0>
    <CampaignTagsTaxHTField0 xmlns="6d93d202-47fc-4405-873a-cab67cc5f1b2">
      <Terms xmlns="http://schemas.microsoft.com/office/infopath/2007/PartnerControls"/>
    </CampaignTagsTaxHTField0>
    <LocLastLocAttemptVersionLookup xmlns="6d93d202-47fc-4405-873a-cab67cc5f1b2">169948</LocLastLocAttemptVersionLookup>
    <InternalTagsTaxHTField0 xmlns="6d93d202-47fc-4405-873a-cab67cc5f1b2">
      <Terms xmlns="http://schemas.microsoft.com/office/infopath/2007/PartnerControls"/>
    </InternalTagsTaxHTField0>
    <LocRecommendedHandoff xmlns="6d93d202-47fc-4405-873a-cab67cc5f1b2" xsi:nil="true"/>
    <BlockPublish xmlns="6d93d202-47fc-4405-873a-cab67cc5f1b2">false</BlockPublish>
    <LocComments xmlns="6d93d202-47fc-4405-873a-cab67cc5f1b2" xsi:nil="true"/>
    <TaxCatchAll xmlns="6d93d202-47fc-4405-873a-cab67cc5f1b2"/>
    <OriginalRelease xmlns="6d93d202-47fc-4405-873a-cab67cc5f1b2">14</OriginalRelease>
    <RecommendationsModifier xmlns="6d93d202-47fc-4405-873a-cab67cc5f1b2" xsi:nil="true"/>
    <ScenarioTagsTaxHTField0 xmlns="6d93d202-47fc-4405-873a-cab67cc5f1b2">
      <Terms xmlns="http://schemas.microsoft.com/office/infopath/2007/PartnerControls"/>
    </ScenarioTagsTaxHTField0>
    <FeatureTagsTaxHTField0 xmlns="6d93d202-47fc-4405-873a-cab67cc5f1b2">
      <Terms xmlns="http://schemas.microsoft.com/office/infopath/2007/PartnerControls"/>
    </FeatureTagsTaxHTField0>
    <LocMarketGroupTiers2 xmlns="6d93d202-47fc-4405-873a-cab67cc5f1b2" xsi:nil="true"/>
  </documentManagement>
</p:properties>
</file>

<file path=customXml/itemProps1.xml><?xml version="1.0" encoding="utf-8"?>
<ds:datastoreItem xmlns:ds="http://schemas.openxmlformats.org/officeDocument/2006/customXml" ds:itemID="{DBBC7FD9-A150-49B9-958E-F10BD64D6ACF}">
  <ds:schemaRefs>
    <ds:schemaRef ds:uri="http://schemas.microsoft.com/sharepoint/v3/contenttype/forms"/>
  </ds:schemaRefs>
</ds:datastoreItem>
</file>

<file path=customXml/itemProps2.xml><?xml version="1.0" encoding="utf-8"?>
<ds:datastoreItem xmlns:ds="http://schemas.openxmlformats.org/officeDocument/2006/customXml" ds:itemID="{4F3A679D-3DAF-4DFB-AB51-9F3CE48A7A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93d202-47fc-4405-873a-cab67cc5f1b2"/>
    <ds:schemaRef ds:uri="64acb2c5-0a2b-4bda-bd34-58e36cbb8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320FAE-C1A6-4E60-9437-C7140ED06CB9}">
  <ds:schemaRefs>
    <ds:schemaRef ds:uri="http://schemas.microsoft.com/office/2006/metadata/properties"/>
    <ds:schemaRef ds:uri="http://schemas.microsoft.com/office/infopath/2007/PartnerControls"/>
    <ds:schemaRef ds:uri="6d93d202-47fc-4405-873a-cab67cc5f1b2"/>
    <ds:schemaRef ds:uri="64acb2c5-0a2b-4bda-bd34-58e36cbb80d2"/>
  </ds:schemaRefs>
</ds:datastoreItem>
</file>

<file path=docProps/app.xml><?xml version="1.0" encoding="utf-8"?>
<Properties xmlns="http://schemas.openxmlformats.org/officeDocument/2006/extended-properties" xmlns:vt="http://schemas.openxmlformats.org/officeDocument/2006/docPropsVTypes">
  <Template>Thème vin - Verre de vin zoom</Template>
  <TotalTime>154</TotalTime>
  <Words>185</Words>
  <Application>Microsoft Office PowerPoint</Application>
  <PresentationFormat>Affichage à l'écran (4:3)</PresentationFormat>
  <Paragraphs>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Calibri</vt:lpstr>
      <vt:lpstr>Crimson Text</vt:lpstr>
      <vt:lpstr>Thème Office</vt:lpstr>
      <vt:lpstr>Le Château Les Crostes est situé au milieu d’une forêt de pins, à proximité de la charmante petite ville médiévale : Lorgues. Le Château date du 17ème siècle, entouré par un jardin spacieux, une oliveraie et un vignoble vallonné.  Produire du vin d’excellence n’est possible qu’au moyen d’un travail laborieux. L’entretien du vignoble est soigneusement optimisé. Au fil des années les installations ont été modernisées. Désormais, la vinification se fait dans des cuves en inox ultra-modernes avec un réglage automatique des températures, afin de conserver les précieux arômes. Le jus est extrait par gravité. La cave d’élevage avec ces fûts traditionnels en chêne, est creusée dans une colline pour maintenir une température constante.</vt:lpstr>
      <vt:lpstr> Cabernet Sauvignon, Syrah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Géraldine MENARD</dc:creator>
  <cp:lastModifiedBy>Géraldine MENARD</cp:lastModifiedBy>
  <cp:revision>27</cp:revision>
  <dcterms:created xsi:type="dcterms:W3CDTF">2020-11-05T23:22:39Z</dcterms:created>
  <dcterms:modified xsi:type="dcterms:W3CDTF">2020-11-30T15:14:18Z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0x01010069924D1ECC420D47A2456556BC94F7370400BDF4491DEA4973499845289601F88B9F</vt:lpwstr>
  </property>
  <property fmtid="{D5CDD505-2E9C-101B-9397-08002B2CF9AE}" pid="3" name="Applications">
    <vt:lpwstr>53;#PowerPoint 12</vt:lpwstr>
  </property>
  <property fmtid="{D5CDD505-2E9C-101B-9397-08002B2CF9AE}" pid="4" name="Order">
    <vt:r8>8581100</vt:r8>
  </property>
  <property fmtid="{D5CDD505-2E9C-101B-9397-08002B2CF9AE}" pid="5" name="APTrustLevel">
    <vt:r8>3</vt:r8>
  </property>
</Properties>
</file>