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1844824"/>
            <a:ext cx="4891384" cy="5013176"/>
          </a:xfrm>
        </p:spPr>
        <p:txBody>
          <a:bodyPr>
            <a:normAutofit/>
          </a:bodyPr>
          <a:lstStyle/>
          <a:p>
            <a:r>
              <a:rPr lang="fr-FR" sz="1800" b="0" i="0" dirty="0">
                <a:solidFill>
                  <a:srgbClr val="000000"/>
                </a:solidFill>
                <a:effectLst/>
                <a:latin typeface="Crimson Text"/>
              </a:rPr>
              <a:t>Qu’y a-t-il derrière le nom Jeff Carrel?</a:t>
            </a:r>
            <a:br>
              <a:rPr lang="fr-FR" sz="1800" b="0" i="0" dirty="0">
                <a:solidFill>
                  <a:srgbClr val="000000"/>
                </a:solidFill>
                <a:effectLst/>
                <a:latin typeface="Crimson Text"/>
              </a:rPr>
            </a:br>
            <a:r>
              <a:rPr lang="fr-FR" sz="1800" b="0" i="0" dirty="0">
                <a:solidFill>
                  <a:srgbClr val="000000"/>
                </a:solidFill>
                <a:effectLst/>
                <a:latin typeface="Crimson Text"/>
              </a:rPr>
              <a:t>Une large gamme de vins, certains biologiques, certains issus de Domaines et bien entendu la marque Jeff Carrel.</a:t>
            </a:r>
            <a:br>
              <a:rPr lang="fr-FR" sz="1800" b="0" i="0" dirty="0">
                <a:solidFill>
                  <a:srgbClr val="000000"/>
                </a:solidFill>
                <a:effectLst/>
                <a:latin typeface="Crimson Text"/>
              </a:rPr>
            </a:br>
            <a:r>
              <a:rPr lang="fr-FR" sz="1800" dirty="0">
                <a:solidFill>
                  <a:srgbClr val="000000"/>
                </a:solidFill>
                <a:latin typeface="Crimson Text"/>
              </a:rPr>
              <a:t>La maison élabore des gammes de vins tous originaux, avec une étiquette singulière et au prix abordable : des vins simples mais pas simplistes.</a:t>
            </a:r>
            <a:br>
              <a:rPr lang="fr-FR" sz="1800" dirty="0">
                <a:solidFill>
                  <a:srgbClr val="000000"/>
                </a:solidFill>
                <a:latin typeface="Crimson Text"/>
              </a:rPr>
            </a:br>
            <a:r>
              <a:rPr lang="fr-FR" sz="1800" dirty="0">
                <a:solidFill>
                  <a:srgbClr val="000000"/>
                </a:solidFill>
                <a:latin typeface="Crimson Text"/>
              </a:rPr>
              <a:t>Des vins avec leur propre univers et leur propre histoire. Faire, de la vigne à la bouteille, des vins à forte identité, avec des valeurs sociétales et environnementales, de la précision technique et de la personnalité.</a:t>
            </a:r>
            <a:br>
              <a:rPr lang="fr-FR" sz="1800" dirty="0">
                <a:solidFill>
                  <a:srgbClr val="000000"/>
                </a:solidFill>
                <a:latin typeface="Crimson Text"/>
              </a:rPr>
            </a:br>
            <a:r>
              <a:rPr lang="fr-FR" sz="1800" dirty="0">
                <a:solidFill>
                  <a:srgbClr val="000000"/>
                </a:solidFill>
                <a:latin typeface="Crimson Text"/>
              </a:rPr>
              <a:t>Et si ces vins existent c’est qu’ils sont le reflet d’une histoire humaine, faite de rencontres, de cultures, de cépages, de climats, et leur seule prétention est d’être sincères.</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6074" y="497887"/>
            <a:ext cx="3387551" cy="1162050"/>
          </a:xfrm>
          <a:prstGeom prst="rect">
            <a:avLst/>
          </a:prstGeom>
          <a:ln w="6350">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125381" y="592328"/>
            <a:ext cx="3782229" cy="5673344"/>
          </a:xfrm>
          <a:prstGeom prst="rect">
            <a:avLst/>
          </a:prstGeom>
          <a:noFill/>
        </p:spPr>
      </p:pic>
      <p:sp>
        <p:nvSpPr>
          <p:cNvPr id="448" name="Titre 447"/>
          <p:cNvSpPr>
            <a:spLocks noGrp="1"/>
          </p:cNvSpPr>
          <p:nvPr>
            <p:ph type="ctrTitle"/>
          </p:nvPr>
        </p:nvSpPr>
        <p:spPr>
          <a:xfrm>
            <a:off x="539552" y="2439567"/>
            <a:ext cx="3924300" cy="485377"/>
          </a:xfrm>
        </p:spPr>
        <p:txBody>
          <a:bodyPr>
            <a:normAutofit/>
          </a:bodyPr>
          <a:lstStyle/>
          <a:p>
            <a:r>
              <a:rPr lang="fr-FR" sz="1600" b="0" i="0" dirty="0">
                <a:solidFill>
                  <a:srgbClr val="000000"/>
                </a:solidFill>
                <a:effectLst/>
                <a:latin typeface="Crimson Text"/>
              </a:rPr>
              <a:t>75% Grenache, 5% Carignan,  20% Syrah</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6074" y="511140"/>
            <a:ext cx="3387551" cy="1162050"/>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467544" y="2754293"/>
            <a:ext cx="4939592" cy="4062651"/>
          </a:xfrm>
          <a:prstGeom prst="rect">
            <a:avLst/>
          </a:prstGeom>
          <a:noFill/>
        </p:spPr>
        <p:txBody>
          <a:bodyPr wrap="square" rtlCol="0">
            <a:spAutoFit/>
          </a:bodyPr>
          <a:lstStyle/>
          <a:p>
            <a:pPr algn="l"/>
            <a:endParaRPr lang="fr-FR" sz="1600" i="0" dirty="0">
              <a:solidFill>
                <a:srgbClr val="000000"/>
              </a:solidFill>
              <a:effectLst/>
              <a:latin typeface="Crimson Text"/>
            </a:endParaRPr>
          </a:p>
          <a:p>
            <a:pPr algn="l"/>
            <a:r>
              <a:rPr lang="fr-FR" sz="1600" i="0" dirty="0">
                <a:solidFill>
                  <a:srgbClr val="000000"/>
                </a:solidFill>
                <a:effectLst/>
                <a:latin typeface="Crimson Text"/>
              </a:rPr>
              <a:t>Robe rouge soutenue aux reflets violacés.</a:t>
            </a:r>
          </a:p>
          <a:p>
            <a:pPr algn="l"/>
            <a:r>
              <a:rPr lang="fr-FR" sz="1600" i="0" dirty="0">
                <a:solidFill>
                  <a:srgbClr val="000000"/>
                </a:solidFill>
                <a:effectLst/>
                <a:latin typeface="Crimson Text"/>
              </a:rPr>
              <a:t>Un nez de notes de "yaourts aux fruits", avec aération fruits (myrtille, prune et mûre) et épices (cannelle, poivre blanc).</a:t>
            </a:r>
          </a:p>
          <a:p>
            <a:pPr algn="l"/>
            <a:r>
              <a:rPr lang="fr-FR" sz="1600" i="0" dirty="0">
                <a:solidFill>
                  <a:srgbClr val="000000"/>
                </a:solidFill>
                <a:effectLst/>
                <a:latin typeface="Crimson Text"/>
              </a:rPr>
              <a:t>La bouche conjugue ampleur et tension avec une matière dense et soyeuse. Des tanins mûrs qui passent tout seuls grâce aux fruits et à la fraîcheur. Finale puissante, corsée, savoureuse avec des épices à revendre. Notes mentholées résineuses.</a:t>
            </a:r>
          </a:p>
          <a:p>
            <a:pPr algn="l"/>
            <a:endParaRPr lang="fr-FR" sz="1600" i="0" dirty="0">
              <a:solidFill>
                <a:srgbClr val="000000"/>
              </a:solidFill>
              <a:effectLst/>
              <a:latin typeface="Crimson Text"/>
            </a:endParaRPr>
          </a:p>
          <a:p>
            <a:pPr algn="l"/>
            <a:r>
              <a:rPr lang="fr-FR" sz="1600" b="0" i="1" dirty="0">
                <a:solidFill>
                  <a:srgbClr val="000000"/>
                </a:solidFill>
                <a:effectLst/>
                <a:latin typeface="Crimson Text"/>
              </a:rPr>
              <a:t>"Les darons" signifient "les pères" : une cuvée qui se veut représentative de l'ouest Languedoc, le vignoble français le plus au sud de l'hexagone, basé essentiellement sur le Grenache (à l'origine des appellations du Languedoc).</a:t>
            </a:r>
          </a:p>
          <a:p>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793236"/>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Les Darons Rouge 2017</a:t>
            </a:r>
            <a:br>
              <a:rPr lang="fr-FR" b="1" i="0" dirty="0">
                <a:solidFill>
                  <a:srgbClr val="000000"/>
                </a:solidFill>
                <a:effectLst/>
                <a:latin typeface="Crimson Text"/>
              </a:rPr>
            </a:br>
            <a:r>
              <a:rPr lang="fr-FR" b="1" i="0" dirty="0">
                <a:solidFill>
                  <a:srgbClr val="000000"/>
                </a:solidFill>
                <a:effectLst/>
                <a:latin typeface="Crimson Text"/>
              </a:rPr>
              <a:t>A.O.P </a:t>
            </a:r>
            <a:r>
              <a:rPr lang="fr-FR" b="1" dirty="0">
                <a:solidFill>
                  <a:srgbClr val="000000"/>
                </a:solidFill>
                <a:latin typeface="Crimson Text"/>
              </a:rPr>
              <a:t>Languedoc</a:t>
            </a:r>
            <a:endParaRPr lang="fr-FR" b="1" i="0" dirty="0">
              <a:solidFill>
                <a:srgbClr val="000000"/>
              </a:solidFill>
              <a:effectLst/>
              <a:latin typeface="Crimson Text"/>
            </a:endParaRP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61</TotalTime>
  <Words>281</Words>
  <Application>Microsoft Office PowerPoint</Application>
  <PresentationFormat>Affichage à l'écran (4:3)</PresentationFormat>
  <Paragraphs>10</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Qu’y a-t-il derrière le nom Jeff Carrel? Une large gamme de vins, certains biologiques, certains issus de Domaines et bien entendu la marque Jeff Carrel. La maison élabore des gammes de vins tous originaux, avec une étiquette singulière et au prix abordable : des vins simples mais pas simplistes. Des vins avec leur propre univers et leur propre histoire. Faire, de la vigne à la bouteille, des vins à forte identité, avec des valeurs sociétales et environnementales, de la précision technique et de la personnalité. Et si ces vins existent c’est qu’ils sont le reflet d’une histoire humaine, faite de rencontres, de cultures, de cépages, de climats, et leur seule prétention est d’être sincères.</vt:lpstr>
      <vt:lpstr>75% Grenache, 5% Carignan,  20% Syrah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11</cp:revision>
  <dcterms:created xsi:type="dcterms:W3CDTF">2020-11-05T23:22:39Z</dcterms:created>
  <dcterms:modified xsi:type="dcterms:W3CDTF">2020-11-08T13:31:17Z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