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88808" y="0"/>
            <a:ext cx="3455376" cy="6858000"/>
          </a:xfrm>
          <a:prstGeom prst="rect">
            <a:avLst/>
          </a:prstGeom>
          <a:noFill/>
        </p:spPr>
      </p:pic>
      <p:sp>
        <p:nvSpPr>
          <p:cNvPr id="448" name="Titre 447"/>
          <p:cNvSpPr>
            <a:spLocks noGrp="1"/>
          </p:cNvSpPr>
          <p:nvPr>
            <p:ph type="ctrTitle"/>
          </p:nvPr>
        </p:nvSpPr>
        <p:spPr>
          <a:xfrm>
            <a:off x="328688" y="2049955"/>
            <a:ext cx="4560304" cy="4459463"/>
          </a:xfrm>
        </p:spPr>
        <p:txBody>
          <a:bodyPr>
            <a:normAutofit fontScale="90000"/>
          </a:bodyPr>
          <a:lstStyle/>
          <a:p>
            <a:br>
              <a:rPr lang="fr-FR" sz="1800" b="0" i="0" dirty="0">
                <a:solidFill>
                  <a:srgbClr val="000000"/>
                </a:solidFill>
                <a:effectLst/>
                <a:latin typeface="Crimson Text"/>
              </a:rPr>
            </a:br>
            <a:r>
              <a:rPr lang="fr-FR" sz="1800" b="0" i="0" dirty="0">
                <a:solidFill>
                  <a:srgbClr val="000000"/>
                </a:solidFill>
                <a:effectLst/>
                <a:latin typeface="Crimson Text"/>
              </a:rPr>
              <a:t>Aux portes du Chablisien, dans le joli petit village de Poilly sur Serein, le Domaine Moreau et Fille surplombe la rivière et sa cascade, alors qu’un paysage de champs et de prairies s’étend autour de lui. </a:t>
            </a:r>
            <a:r>
              <a:rPr lang="fr-FR" sz="1800" b="0" i="0">
                <a:solidFill>
                  <a:srgbClr val="000000"/>
                </a:solidFill>
                <a:effectLst/>
                <a:latin typeface="Crimson Text"/>
              </a:rPr>
              <a:t>C’est </a:t>
            </a:r>
            <a:r>
              <a:rPr lang="fr-FR" sz="1800" b="0" i="0" dirty="0">
                <a:solidFill>
                  <a:srgbClr val="000000"/>
                </a:solidFill>
                <a:effectLst/>
                <a:latin typeface="Crimson Text"/>
              </a:rPr>
              <a:t>aujourd’hui Éléonore, la fille, arrivée sur le domaine en 2011 et installée en 2016, </a:t>
            </a:r>
            <a:r>
              <a:rPr lang="fr-FR" sz="1800" b="0" i="0">
                <a:solidFill>
                  <a:srgbClr val="000000"/>
                </a:solidFill>
                <a:effectLst/>
                <a:latin typeface="Crimson Text"/>
              </a:rPr>
              <a:t>qui perpétue le </a:t>
            </a:r>
            <a:r>
              <a:rPr lang="fr-FR" sz="1800" b="0" i="0" dirty="0">
                <a:solidFill>
                  <a:srgbClr val="000000"/>
                </a:solidFill>
                <a:effectLst/>
                <a:latin typeface="Crimson Text"/>
              </a:rPr>
              <a:t>travail de son père dans les vignes et au </a:t>
            </a:r>
            <a:r>
              <a:rPr lang="fr-FR" sz="1800" b="0" i="0">
                <a:solidFill>
                  <a:srgbClr val="000000"/>
                </a:solidFill>
                <a:effectLst/>
                <a:latin typeface="Crimson Text"/>
              </a:rPr>
              <a:t>chai.</a:t>
            </a:r>
            <a:br>
              <a:rPr lang="fr-FR" sz="1800" b="0" i="0">
                <a:solidFill>
                  <a:srgbClr val="000000"/>
                </a:solidFill>
                <a:effectLst/>
                <a:latin typeface="Crimson Text"/>
              </a:rPr>
            </a:br>
            <a:br>
              <a:rPr lang="fr-FR" sz="1800" b="0" i="0" dirty="0">
                <a:solidFill>
                  <a:srgbClr val="000000"/>
                </a:solidFill>
                <a:effectLst/>
                <a:latin typeface="Crimson Text"/>
              </a:rPr>
            </a:br>
            <a:r>
              <a:rPr lang="fr-FR" sz="1800" b="0" i="0" dirty="0">
                <a:solidFill>
                  <a:srgbClr val="000000"/>
                </a:solidFill>
                <a:effectLst/>
                <a:latin typeface="Crimson Text"/>
              </a:rPr>
              <a:t>Le retour d'Éléonore permet enfin de commercialiser les bouteilles sous son propre nom et de valoriser ainsi leur travail, toujours dans un souci du respect de la terre et du fruit, et dans le but de laisser s’exprimer le terroir de Chablis.</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44187" y="559450"/>
            <a:ext cx="1935725" cy="1294799"/>
          </a:xfrm>
          <a:prstGeom prst="rect">
            <a:avLst/>
          </a:prstGeom>
          <a:solidFill>
            <a:schemeClr val="tx1"/>
          </a:solid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l="20500" r="20500"/>
          <a:stretch/>
        </p:blipFill>
        <p:spPr bwMode="auto">
          <a:xfrm>
            <a:off x="6576194" y="1542093"/>
            <a:ext cx="1935725" cy="4872443"/>
          </a:xfrm>
          <a:prstGeom prst="rect">
            <a:avLst/>
          </a:prstGeom>
          <a:noFill/>
        </p:spPr>
      </p:pic>
      <p:sp>
        <p:nvSpPr>
          <p:cNvPr id="448" name="Titre 447"/>
          <p:cNvSpPr>
            <a:spLocks noGrp="1"/>
          </p:cNvSpPr>
          <p:nvPr>
            <p:ph type="ctrTitle"/>
          </p:nvPr>
        </p:nvSpPr>
        <p:spPr>
          <a:xfrm>
            <a:off x="374198" y="2584157"/>
            <a:ext cx="4255008" cy="742785"/>
          </a:xfrm>
        </p:spPr>
        <p:txBody>
          <a:bodyPr>
            <a:normAutofit/>
          </a:bodyPr>
          <a:lstStyle/>
          <a:p>
            <a:r>
              <a:rPr lang="fr-FR" sz="1600" dirty="0">
                <a:solidFill>
                  <a:srgbClr val="000000"/>
                </a:solidFill>
                <a:latin typeface="Crimson Text"/>
              </a:rPr>
              <a:t>Chardonnay</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sp>
        <p:nvSpPr>
          <p:cNvPr id="4" name="ZoneTexte 3">
            <a:extLst>
              <a:ext uri="{FF2B5EF4-FFF2-40B4-BE49-F238E27FC236}">
                <a16:creationId xmlns:a16="http://schemas.microsoft.com/office/drawing/2014/main" id="{7636DA74-1E6C-4ACE-8C3F-5938F8BCAB3C}"/>
              </a:ext>
            </a:extLst>
          </p:cNvPr>
          <p:cNvSpPr txBox="1"/>
          <p:nvPr/>
        </p:nvSpPr>
        <p:spPr>
          <a:xfrm>
            <a:off x="431540" y="3340397"/>
            <a:ext cx="4536504" cy="2800767"/>
          </a:xfrm>
          <a:prstGeom prst="rect">
            <a:avLst/>
          </a:prstGeom>
          <a:noFill/>
        </p:spPr>
        <p:txBody>
          <a:bodyPr wrap="square" rtlCol="0">
            <a:spAutoFit/>
          </a:bodyPr>
          <a:lstStyle/>
          <a:p>
            <a:pPr algn="l"/>
            <a:r>
              <a:rPr lang="fr-FR" sz="1600" dirty="0">
                <a:solidFill>
                  <a:srgbClr val="000000"/>
                </a:solidFill>
                <a:latin typeface="Crimson Text"/>
              </a:rPr>
              <a:t>Après un premier nez plutôt discret, ce Chablis se révèle être un vin droit, tendu et structuré, toujours avec une puissante minéralité.  Une jolie fin de bouche vient compléter ses arômes.</a:t>
            </a:r>
          </a:p>
          <a:p>
            <a:pPr algn="l"/>
            <a:r>
              <a:rPr lang="fr-FR" sz="1600" dirty="0">
                <a:solidFill>
                  <a:srgbClr val="000000"/>
                </a:solidFill>
                <a:latin typeface="Crimson Text"/>
              </a:rPr>
              <a:t>Il faudra parfois être patient pour apprécier pleinement ses saveurs, le laisser s'arrondir et s'assouplir, mais le résultat vaut le coup!</a:t>
            </a:r>
          </a:p>
          <a:p>
            <a:pPr algn="l"/>
            <a:endParaRPr lang="fr-FR" sz="1600" dirty="0">
              <a:solidFill>
                <a:srgbClr val="000000"/>
              </a:solidFill>
              <a:latin typeface="Crimson Text"/>
            </a:endParaRPr>
          </a:p>
          <a:p>
            <a:pPr algn="l"/>
            <a:r>
              <a:rPr lang="fr-FR" sz="1600" i="1" dirty="0">
                <a:solidFill>
                  <a:srgbClr val="000000"/>
                </a:solidFill>
                <a:latin typeface="Crimson Text"/>
              </a:rPr>
              <a:t>Il accompagnera parfaitement des poissons blancs, de la volaille et particulièrement des plats à base de pâte feuilletée et de champignons.</a:t>
            </a:r>
          </a:p>
        </p:txBody>
      </p:sp>
      <p:sp>
        <p:nvSpPr>
          <p:cNvPr id="2" name="ZoneTexte 1">
            <a:extLst>
              <a:ext uri="{FF2B5EF4-FFF2-40B4-BE49-F238E27FC236}">
                <a16:creationId xmlns:a16="http://schemas.microsoft.com/office/drawing/2014/main" id="{DB006D1C-7E30-42AE-9B62-BAFA77F78D2B}"/>
              </a:ext>
            </a:extLst>
          </p:cNvPr>
          <p:cNvSpPr txBox="1"/>
          <p:nvPr/>
        </p:nvSpPr>
        <p:spPr>
          <a:xfrm>
            <a:off x="539552" y="1916832"/>
            <a:ext cx="3924300" cy="646331"/>
          </a:xfrm>
          <a:prstGeom prst="rect">
            <a:avLst/>
          </a:prstGeom>
          <a:noFill/>
          <a:ln w="12700">
            <a:solidFill>
              <a:schemeClr val="tx1"/>
            </a:solidFill>
          </a:ln>
        </p:spPr>
        <p:txBody>
          <a:bodyPr wrap="square" rtlCol="0">
            <a:spAutoFit/>
          </a:bodyPr>
          <a:lstStyle/>
          <a:p>
            <a:r>
              <a:rPr lang="fr-FR" b="1" i="0" dirty="0">
                <a:solidFill>
                  <a:srgbClr val="000000"/>
                </a:solidFill>
                <a:effectLst/>
                <a:latin typeface="Crimson Text"/>
              </a:rPr>
              <a:t>Chablis 2018</a:t>
            </a:r>
            <a:br>
              <a:rPr lang="fr-FR" b="1" i="0" dirty="0">
                <a:solidFill>
                  <a:srgbClr val="000000"/>
                </a:solidFill>
                <a:effectLst/>
                <a:latin typeface="Crimson Text"/>
              </a:rPr>
            </a:br>
            <a:r>
              <a:rPr lang="fr-FR" b="1" i="0" dirty="0">
                <a:solidFill>
                  <a:srgbClr val="000000"/>
                </a:solidFill>
                <a:effectLst/>
                <a:latin typeface="Crimson Text"/>
              </a:rPr>
              <a:t>A.O.P </a:t>
            </a:r>
            <a:r>
              <a:rPr lang="fr-FR" b="1" dirty="0">
                <a:solidFill>
                  <a:srgbClr val="000000"/>
                </a:solidFill>
                <a:latin typeface="Crimson Text"/>
              </a:rPr>
              <a:t>Chablis</a:t>
            </a:r>
            <a:endParaRPr lang="fr-FR" b="1" i="0" dirty="0">
              <a:solidFill>
                <a:srgbClr val="000000"/>
              </a:solidFill>
              <a:effectLst/>
              <a:latin typeface="Crimson Text"/>
            </a:endParaRPr>
          </a:p>
        </p:txBody>
      </p:sp>
      <p:pic>
        <p:nvPicPr>
          <p:cNvPr id="8" name="Image 7">
            <a:extLst>
              <a:ext uri="{FF2B5EF4-FFF2-40B4-BE49-F238E27FC236}">
                <a16:creationId xmlns:a16="http://schemas.microsoft.com/office/drawing/2014/main" id="{537587B0-79D7-49FC-8CB6-25A29448FC7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33839" y="323152"/>
            <a:ext cx="1935725" cy="1294799"/>
          </a:xfrm>
          <a:prstGeom prst="rect">
            <a:avLst/>
          </a:prstGeom>
          <a:solidFill>
            <a:schemeClr val="tx1"/>
          </a:solidFill>
        </p:spPr>
      </p:pic>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customXml/itemProps2.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BC7FD9-A150-49B9-958E-F10BD64D6A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108</TotalTime>
  <Words>214</Words>
  <Application>Microsoft Office PowerPoint</Application>
  <PresentationFormat>Affichage à l'écran (4:3)</PresentationFormat>
  <Paragraphs>8</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 Aux portes du Chablisien, dans le joli petit village de Poilly sur Serein, le Domaine Moreau et Fille surplombe la rivière et sa cascade, alors qu’un paysage de champs et de prairies s’étend autour de lui. C’est aujourd’hui Éléonore, la fille, arrivée sur le domaine en 2011 et installée en 2016, qui perpétue le travail de son père dans les vignes et au chai.  Le retour d'Éléonore permet enfin de commercialiser les bouteilles sous son propre nom et de valoriser ainsi leur travail, toujours dans un souci du respect de la terre et du fruit, et dans le but de laisser s’exprimer le terroir de Chablis.</vt:lpstr>
      <vt:lpstr>Chardonnay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20</cp:revision>
  <dcterms:created xsi:type="dcterms:W3CDTF">2020-11-05T23:22:39Z</dcterms:created>
  <dcterms:modified xsi:type="dcterms:W3CDTF">2020-12-10T14:07:25Z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