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60848"/>
            <a:ext cx="4560304" cy="3563721"/>
          </a:xfrm>
        </p:spPr>
        <p:txBody>
          <a:bodyPr>
            <a:normAutofit fontScale="90000"/>
          </a:bodyPr>
          <a:lstStyle/>
          <a:p>
            <a:r>
              <a:rPr lang="fr-FR" sz="1800" b="0" i="0" dirty="0">
                <a:solidFill>
                  <a:srgbClr val="000000"/>
                </a:solidFill>
                <a:effectLst/>
                <a:latin typeface="Crimson Text"/>
              </a:rPr>
              <a:t>C’est en 1913 que </a:t>
            </a:r>
            <a:r>
              <a:rPr lang="fr-FR" sz="1800" dirty="0">
                <a:solidFill>
                  <a:srgbClr val="000000"/>
                </a:solidFill>
                <a:latin typeface="Crimson Text"/>
              </a:rPr>
              <a:t>l’</a:t>
            </a:r>
            <a:r>
              <a:rPr lang="fr-FR" sz="1800" b="0" i="0" dirty="0">
                <a:solidFill>
                  <a:srgbClr val="000000"/>
                </a:solidFill>
                <a:effectLst/>
                <a:latin typeface="Crimson Text"/>
              </a:rPr>
              <a:t>histoire commence. Alors ouvrier agricole, Gustave Payré décide d’acheter une propriété composée d’une dizaine d’hectares et d’un superbe chai planté en plein cœur de la vieille ville d’Elne (Pyrénées-Orientales).</a:t>
            </a:r>
            <a:br>
              <a:rPr lang="fr-FR" sz="1800" b="0" i="0" dirty="0">
                <a:solidFill>
                  <a:srgbClr val="000000"/>
                </a:solidFill>
                <a:effectLst/>
                <a:latin typeface="Crimson Text"/>
              </a:rPr>
            </a:br>
            <a:r>
              <a:rPr lang="fr-FR" sz="1800" dirty="0">
                <a:solidFill>
                  <a:srgbClr val="000000"/>
                </a:solidFill>
                <a:latin typeface="Crimson Text"/>
              </a:rPr>
              <a:t>Après plus d’un siècle, en 2018, le domaine se</a:t>
            </a:r>
            <a:r>
              <a:rPr lang="fr-FR" sz="1800" b="0" i="0" dirty="0">
                <a:solidFill>
                  <a:srgbClr val="000000"/>
                </a:solidFill>
                <a:effectLst/>
                <a:latin typeface="Crimson Text"/>
              </a:rPr>
              <a:t> place sous le signe du Bio! Aujourd’hui leur travail quotidien à la vigne est en cours de certification.</a:t>
            </a:r>
            <a:br>
              <a:rPr lang="fr-FR" sz="1800" b="0" i="0" dirty="0">
                <a:effectLst/>
                <a:latin typeface="Crimson Text"/>
              </a:rPr>
            </a:br>
            <a:r>
              <a:rPr lang="fr-FR" sz="1800" dirty="0">
                <a:effectLst/>
                <a:latin typeface="Crimson Text"/>
              </a:rPr>
              <a:t>Le domaine est aujourd’hui codirigé par Jean-Claude et Bertrand,</a:t>
            </a:r>
            <a:br>
              <a:rPr lang="fr-FR" sz="1800" dirty="0">
                <a:effectLst/>
                <a:latin typeface="Crimson Text"/>
              </a:rPr>
            </a:br>
            <a:r>
              <a:rPr lang="fr-FR" sz="1800" dirty="0">
                <a:effectLst/>
                <a:latin typeface="Crimson Text"/>
              </a:rPr>
              <a:t>4ème et 5ème génération </a:t>
            </a:r>
            <a:r>
              <a:rPr lang="fr-FR" sz="1800">
                <a:effectLst/>
                <a:latin typeface="Crimson Text"/>
              </a:rPr>
              <a:t>de vignerons.</a:t>
            </a:r>
            <a:br>
              <a:rPr lang="fr-FR" sz="900" dirty="0">
                <a:effectLst/>
                <a:latin typeface="Crimson Text"/>
              </a:rPr>
            </a:b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511140"/>
            <a:ext cx="3924300" cy="1162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4888992" y="592328"/>
            <a:ext cx="4255008" cy="5673344"/>
          </a:xfrm>
          <a:prstGeom prst="rect">
            <a:avLst/>
          </a:prstGeom>
          <a:noFill/>
        </p:spPr>
      </p:pic>
      <p:sp>
        <p:nvSpPr>
          <p:cNvPr id="448" name="Titre 447"/>
          <p:cNvSpPr>
            <a:spLocks noGrp="1"/>
          </p:cNvSpPr>
          <p:nvPr>
            <p:ph type="ctrTitle"/>
          </p:nvPr>
        </p:nvSpPr>
        <p:spPr>
          <a:xfrm>
            <a:off x="374198" y="2584157"/>
            <a:ext cx="4255008" cy="742785"/>
          </a:xfrm>
        </p:spPr>
        <p:txBody>
          <a:bodyPr>
            <a:normAutofit/>
          </a:bodyPr>
          <a:lstStyle/>
          <a:p>
            <a:r>
              <a:rPr lang="fr-FR" sz="1600" b="0" i="0" dirty="0">
                <a:solidFill>
                  <a:srgbClr val="000000"/>
                </a:solidFill>
                <a:effectLst/>
                <a:latin typeface="Crimson Text"/>
              </a:rPr>
              <a:t>40% Syrah, 30% Grenache, 30%, 30% Carignan</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511140"/>
            <a:ext cx="3924300" cy="1162050"/>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352488" y="3116522"/>
            <a:ext cx="4536504" cy="3816429"/>
          </a:xfrm>
          <a:prstGeom prst="rect">
            <a:avLst/>
          </a:prstGeom>
          <a:noFill/>
        </p:spPr>
        <p:txBody>
          <a:bodyPr wrap="square" rtlCol="0">
            <a:spAutoFit/>
          </a:bodyPr>
          <a:lstStyle/>
          <a:p>
            <a:pPr algn="l"/>
            <a:r>
              <a:rPr lang="fr-FR" sz="1600" b="1" i="0" dirty="0">
                <a:solidFill>
                  <a:srgbClr val="000000"/>
                </a:solidFill>
                <a:effectLst/>
                <a:latin typeface="Crimson Text"/>
              </a:rPr>
              <a:t>Vinification</a:t>
            </a:r>
            <a:br>
              <a:rPr lang="fr-FR" sz="1600" b="1" i="0" dirty="0">
                <a:solidFill>
                  <a:srgbClr val="000000"/>
                </a:solidFill>
                <a:effectLst/>
                <a:latin typeface="Crimson Text"/>
              </a:rPr>
            </a:br>
            <a:r>
              <a:rPr lang="fr-FR" sz="1600" i="0" dirty="0">
                <a:solidFill>
                  <a:srgbClr val="000000"/>
                </a:solidFill>
                <a:effectLst/>
                <a:latin typeface="Crimson Text"/>
              </a:rPr>
              <a:t>L</a:t>
            </a:r>
            <a:r>
              <a:rPr lang="fr-FR" sz="1600" b="0" i="0" dirty="0">
                <a:solidFill>
                  <a:srgbClr val="000000"/>
                </a:solidFill>
                <a:effectLst/>
                <a:latin typeface="Crimson Text"/>
              </a:rPr>
              <a:t>es raisins sont récoltés à maturité optimale. Un élevage en barriques de chêne durant 10 mois.</a:t>
            </a:r>
          </a:p>
          <a:p>
            <a:pPr algn="l"/>
            <a:r>
              <a:rPr lang="fr-FR" sz="1600" b="1" i="0" dirty="0">
                <a:solidFill>
                  <a:srgbClr val="000000"/>
                </a:solidFill>
                <a:effectLst/>
                <a:latin typeface="Crimson Text"/>
              </a:rPr>
              <a:t>Dégustation</a:t>
            </a:r>
            <a:endParaRPr lang="fr-FR" sz="1600" b="0" i="0" dirty="0">
              <a:solidFill>
                <a:srgbClr val="000000"/>
              </a:solidFill>
              <a:effectLst/>
              <a:latin typeface="Crimson Text"/>
            </a:endParaRPr>
          </a:p>
          <a:p>
            <a:pPr algn="l">
              <a:buFont typeface="Arial" panose="020B0604020202020204" pitchFamily="34" charset="0"/>
              <a:buChar char="•"/>
            </a:pPr>
            <a:r>
              <a:rPr lang="fr-FR" sz="1600" b="0" i="0" dirty="0">
                <a:solidFill>
                  <a:srgbClr val="000000"/>
                </a:solidFill>
                <a:effectLst/>
                <a:latin typeface="Crimson Text"/>
              </a:rPr>
              <a:t>Belle robe rubis aux reflets brillants</a:t>
            </a:r>
          </a:p>
          <a:p>
            <a:pPr algn="l">
              <a:buFont typeface="Arial" panose="020B0604020202020204" pitchFamily="34" charset="0"/>
              <a:buChar char="•"/>
            </a:pPr>
            <a:r>
              <a:rPr lang="fr-FR" sz="1600" b="0" i="0" dirty="0">
                <a:solidFill>
                  <a:srgbClr val="000000"/>
                </a:solidFill>
                <a:effectLst/>
                <a:latin typeface="Crimson Text"/>
              </a:rPr>
              <a:t>Nez intense sur les petits fruits rouges mûrs, note cerise</a:t>
            </a:r>
          </a:p>
          <a:p>
            <a:pPr algn="l">
              <a:buFont typeface="Arial" panose="020B0604020202020204" pitchFamily="34" charset="0"/>
              <a:buChar char="•"/>
            </a:pPr>
            <a:r>
              <a:rPr lang="fr-FR" sz="1600" b="0" i="0" dirty="0">
                <a:solidFill>
                  <a:srgbClr val="000000"/>
                </a:solidFill>
                <a:effectLst/>
                <a:latin typeface="Crimson Text"/>
              </a:rPr>
              <a:t>Beaucoup de rondeur et de fruits en bouche, des tanins souples et vifs à la fois.</a:t>
            </a:r>
          </a:p>
          <a:p>
            <a:pPr algn="l">
              <a:buFont typeface="Arial" panose="020B0604020202020204" pitchFamily="34" charset="0"/>
              <a:buChar char="•"/>
            </a:pPr>
            <a:endParaRPr lang="fr-FR" sz="1600" b="0" i="0" dirty="0">
              <a:solidFill>
                <a:srgbClr val="000000"/>
              </a:solidFill>
              <a:effectLst/>
              <a:latin typeface="Crimson Text"/>
            </a:endParaRPr>
          </a:p>
          <a:p>
            <a:pPr algn="l"/>
            <a:r>
              <a:rPr lang="fr-FR" sz="1600" b="0" i="1" dirty="0">
                <a:solidFill>
                  <a:srgbClr val="000000"/>
                </a:solidFill>
                <a:effectLst/>
                <a:latin typeface="Crimson Text"/>
              </a:rPr>
              <a:t>Ce vin, véritable best-seller de la gamme, saura vous charmer et accompagner volontiers la cuisine de bistrot pour des moments de pur plaisir entre amis, en famille ou en amoureux!</a:t>
            </a:r>
          </a:p>
          <a:p>
            <a:endParaRPr lang="fr-FR"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2060848"/>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Ivresse des Sens Rouge 2018</a:t>
            </a:r>
            <a:br>
              <a:rPr lang="fr-FR" b="1" i="0" dirty="0">
                <a:solidFill>
                  <a:srgbClr val="000000"/>
                </a:solidFill>
                <a:effectLst/>
                <a:latin typeface="Crimson Text"/>
              </a:rPr>
            </a:br>
            <a:r>
              <a:rPr lang="fr-FR" b="1" i="0" dirty="0">
                <a:solidFill>
                  <a:srgbClr val="000000"/>
                </a:solidFill>
                <a:effectLst/>
                <a:latin typeface="Crimson Text"/>
              </a:rPr>
              <a:t>A.O.P Côtes du Roussillon</a:t>
            </a: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41</TotalTime>
  <Words>207</Words>
  <Application>Microsoft Office PowerPoint</Application>
  <PresentationFormat>Affichage à l'écran (4:3)</PresentationFormat>
  <Paragraphs>11</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C’est en 1913 que l’histoire commence. Alors ouvrier agricole, Gustave Payré décide d’acheter une propriété composée d’une dizaine d’hectares et d’un superbe chai planté en plein cœur de la vieille ville d’Elne (Pyrénées-Orientales). Après plus d’un siècle, en 2018, le domaine se place sous le signe du Bio! Aujourd’hui leur travail quotidien à la vigne est en cours de certification. Le domaine est aujourd’hui codirigé par Jean-Claude et Bertrand, 4ème et 5ème génération de vignerons. </vt:lpstr>
      <vt:lpstr>40% Syrah, 30% Grenache, 30%, 30% Carignan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6</cp:revision>
  <dcterms:created xsi:type="dcterms:W3CDTF">2020-11-05T23:22:39Z</dcterms:created>
  <dcterms:modified xsi:type="dcterms:W3CDTF">2020-11-06T00:03:46Z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