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p:scale>
          <a:sx n="58" d="100"/>
          <a:sy n="58" d="100"/>
        </p:scale>
        <p:origin x="1032" y="3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06/11/2020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06/11/2020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06/11/2020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06/11/2020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06/11/2020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06/11/2020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3302334-7E8B-4320-A1E2-4B05AC15A670}" type="datetimeFigureOut">
              <a:rPr lang="fr-FR" smtClean="0"/>
              <a:pPr/>
              <a:t>06/11/2020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3302334-7E8B-4320-A1E2-4B05AC15A670}" type="datetimeFigureOut">
              <a:rPr lang="fr-FR" smtClean="0"/>
              <a:pPr/>
              <a:t>06/11/2020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3302334-7E8B-4320-A1E2-4B05AC15A670}" type="datetimeFigureOut">
              <a:rPr lang="fr-FR" smtClean="0"/>
              <a:pPr/>
              <a:t>06/11/2020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06/11/2020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06/11/2020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302334-7E8B-4320-A1E2-4B05AC15A670}" type="datetimeFigureOut">
              <a:rPr lang="fr-FR" smtClean="0"/>
              <a:pPr/>
              <a:t>06/11/2020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582E2-60D7-40E7-AECB-CED9E7320F8D}"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jp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4888992" y="183655"/>
            <a:ext cx="4255008" cy="6490690"/>
          </a:xfrm>
          <a:prstGeom prst="rect">
            <a:avLst/>
          </a:prstGeom>
          <a:noFill/>
        </p:spPr>
      </p:pic>
      <p:sp>
        <p:nvSpPr>
          <p:cNvPr id="448" name="Titre 447"/>
          <p:cNvSpPr>
            <a:spLocks noGrp="1"/>
          </p:cNvSpPr>
          <p:nvPr>
            <p:ph type="ctrTitle"/>
          </p:nvPr>
        </p:nvSpPr>
        <p:spPr>
          <a:xfrm>
            <a:off x="359384" y="2708920"/>
            <a:ext cx="4560304" cy="3661975"/>
          </a:xfrm>
        </p:spPr>
        <p:txBody>
          <a:bodyPr>
            <a:normAutofit/>
          </a:bodyPr>
          <a:lstStyle/>
          <a:p>
            <a:r>
              <a:rPr lang="fr-FR" sz="1800" dirty="0">
                <a:solidFill>
                  <a:srgbClr val="000000"/>
                </a:solidFill>
                <a:latin typeface="Crimson Text"/>
              </a:rPr>
              <a:t>La </a:t>
            </a:r>
            <a:r>
              <a:rPr lang="fr-FR" sz="1800" dirty="0" err="1">
                <a:solidFill>
                  <a:srgbClr val="000000"/>
                </a:solidFill>
                <a:latin typeface="Crimson Text"/>
              </a:rPr>
              <a:t>braceresse</a:t>
            </a:r>
            <a:r>
              <a:rPr lang="fr-FR" sz="1800" dirty="0">
                <a:solidFill>
                  <a:srgbClr val="000000"/>
                </a:solidFill>
                <a:latin typeface="Crimson Text"/>
              </a:rPr>
              <a:t>, c’est elle ! Adepte de bière et lasse de travailler pour la World </a:t>
            </a:r>
            <a:r>
              <a:rPr lang="fr-FR" sz="1800" dirty="0" err="1">
                <a:solidFill>
                  <a:srgbClr val="000000"/>
                </a:solidFill>
                <a:latin typeface="Crimson Text"/>
              </a:rPr>
              <a:t>Company</a:t>
            </a:r>
            <a:r>
              <a:rPr lang="fr-FR" sz="1800" dirty="0">
                <a:solidFill>
                  <a:srgbClr val="000000"/>
                </a:solidFill>
                <a:latin typeface="Crimson Text"/>
              </a:rPr>
              <a:t>, elle a décidé de se lancer dans la merveilleuse aventure de la brasserie artisanale.</a:t>
            </a:r>
            <a:br>
              <a:rPr lang="fr-FR" sz="1800" dirty="0">
                <a:solidFill>
                  <a:srgbClr val="000000"/>
                </a:solidFill>
                <a:latin typeface="Crimson Text"/>
              </a:rPr>
            </a:br>
            <a:r>
              <a:rPr lang="fr-FR" sz="1800" b="0" i="0" dirty="0">
                <a:solidFill>
                  <a:srgbClr val="000000"/>
                </a:solidFill>
                <a:effectLst/>
                <a:latin typeface="Crimson Text"/>
              </a:rPr>
              <a:t>Madame Dusse, ce sont des bières artisanales de caractère, brassées au Beausset, au pied du mythique circuit du Castellet, entre la Sainte Baume et la Méditerranée.</a:t>
            </a:r>
            <a:br>
              <a:rPr lang="fr-FR" sz="1800" b="0" i="0" dirty="0">
                <a:solidFill>
                  <a:srgbClr val="000000"/>
                </a:solidFill>
                <a:effectLst/>
                <a:latin typeface="Crimson Text"/>
              </a:rPr>
            </a:br>
            <a:r>
              <a:rPr lang="fr-FR" sz="1800" dirty="0">
                <a:solidFill>
                  <a:srgbClr val="000000"/>
                </a:solidFill>
                <a:latin typeface="Crimson Text"/>
              </a:rPr>
              <a:t>C’est un profond respect pour la Terre et les Hommes, une aversion pour le jetable,  une aspiration au réutilisable, une incitation à Être plutôt qu’Avoir.</a:t>
            </a:r>
            <a:br>
              <a:rPr lang="fr-FR" sz="1800" dirty="0">
                <a:solidFill>
                  <a:srgbClr val="000000"/>
                </a:solidFill>
                <a:latin typeface="Crimson Text"/>
              </a:rPr>
            </a:br>
            <a:endParaRPr lang="fr-FR" sz="1800" dirty="0"/>
          </a:p>
        </p:txBody>
      </p:sp>
      <p:pic>
        <p:nvPicPr>
          <p:cNvPr id="3" name="Image 2">
            <a:extLst>
              <a:ext uri="{FF2B5EF4-FFF2-40B4-BE49-F238E27FC236}">
                <a16:creationId xmlns:a16="http://schemas.microsoft.com/office/drawing/2014/main" id="{C9FA7911-528D-46FF-A94B-B73A8931FE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13352" y="319404"/>
            <a:ext cx="2226184" cy="2226184"/>
          </a:xfrm>
          <a:prstGeom prst="rect">
            <a:avLst/>
          </a:prstGeom>
        </p:spPr>
      </p:pic>
      <p:pic>
        <p:nvPicPr>
          <p:cNvPr id="4" name="Image 3" descr="Une image contenant personne, intérieur, miroir, dents&#10;&#10;Description générée automatiquement">
            <a:extLst>
              <a:ext uri="{FF2B5EF4-FFF2-40B4-BE49-F238E27FC236}">
                <a16:creationId xmlns:a16="http://schemas.microsoft.com/office/drawing/2014/main" id="{C1D4B8A8-8B7C-42E6-8B0D-5E6148DBCF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9536" y="332656"/>
            <a:ext cx="2226184" cy="222618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104196" y="1377212"/>
            <a:ext cx="3975415" cy="5300553"/>
          </a:xfrm>
          <a:prstGeom prst="rect">
            <a:avLst/>
          </a:prstGeom>
          <a:noFill/>
        </p:spPr>
      </p:pic>
      <p:sp>
        <p:nvSpPr>
          <p:cNvPr id="449" name="Sous-titre 448"/>
          <p:cNvSpPr>
            <a:spLocks noGrp="1"/>
          </p:cNvSpPr>
          <p:nvPr>
            <p:ph type="subTitle" idx="1"/>
          </p:nvPr>
        </p:nvSpPr>
        <p:spPr>
          <a:xfrm>
            <a:off x="632081" y="4027489"/>
            <a:ext cx="2067711" cy="1752600"/>
          </a:xfrm>
        </p:spPr>
        <p:txBody>
          <a:bodyPr>
            <a:normAutofit/>
          </a:bodyPr>
          <a:lstStyle/>
          <a:p>
            <a:pPr algn="just"/>
            <a:r>
              <a:rPr lang="fr-FR" dirty="0"/>
              <a:t> </a:t>
            </a:r>
          </a:p>
        </p:txBody>
      </p:sp>
      <p:sp>
        <p:nvSpPr>
          <p:cNvPr id="4" name="ZoneTexte 3">
            <a:extLst>
              <a:ext uri="{FF2B5EF4-FFF2-40B4-BE49-F238E27FC236}">
                <a16:creationId xmlns:a16="http://schemas.microsoft.com/office/drawing/2014/main" id="{7636DA74-1E6C-4ACE-8C3F-5938F8BCAB3C}"/>
              </a:ext>
            </a:extLst>
          </p:cNvPr>
          <p:cNvSpPr txBox="1"/>
          <p:nvPr/>
        </p:nvSpPr>
        <p:spPr>
          <a:xfrm>
            <a:off x="352488" y="3116522"/>
            <a:ext cx="4536504" cy="3046988"/>
          </a:xfrm>
          <a:prstGeom prst="rect">
            <a:avLst/>
          </a:prstGeom>
          <a:noFill/>
        </p:spPr>
        <p:txBody>
          <a:bodyPr wrap="square" rtlCol="0">
            <a:spAutoFit/>
          </a:bodyPr>
          <a:lstStyle/>
          <a:p>
            <a:pPr algn="l"/>
            <a:r>
              <a:rPr lang="fr-FR" sz="1600" b="1" i="0" dirty="0">
                <a:solidFill>
                  <a:srgbClr val="000000"/>
                </a:solidFill>
                <a:effectLst/>
                <a:latin typeface="Crimson Text"/>
              </a:rPr>
              <a:t>La Blonde </a:t>
            </a:r>
            <a:r>
              <a:rPr lang="fr-FR" sz="1600" i="0" dirty="0">
                <a:solidFill>
                  <a:srgbClr val="000000"/>
                </a:solidFill>
                <a:effectLst/>
                <a:latin typeface="Crimson Text"/>
              </a:rPr>
              <a:t>– 5,5% - une blonde rafraîchissante avec une  légère amertume.</a:t>
            </a:r>
            <a:br>
              <a:rPr lang="fr-FR" sz="1600" i="0" dirty="0">
                <a:solidFill>
                  <a:srgbClr val="000000"/>
                </a:solidFill>
                <a:effectLst/>
                <a:latin typeface="Crimson Text"/>
              </a:rPr>
            </a:br>
            <a:endParaRPr lang="fr-FR" sz="1600" i="0" dirty="0">
              <a:solidFill>
                <a:srgbClr val="000000"/>
              </a:solidFill>
              <a:effectLst/>
              <a:latin typeface="Crimson Text"/>
            </a:endParaRPr>
          </a:p>
          <a:p>
            <a:pPr algn="l"/>
            <a:r>
              <a:rPr lang="fr-FR" sz="1600" b="1" i="0" dirty="0">
                <a:solidFill>
                  <a:srgbClr val="000000"/>
                </a:solidFill>
                <a:effectLst/>
                <a:latin typeface="Crimson Text"/>
              </a:rPr>
              <a:t>La Blanche </a:t>
            </a:r>
            <a:r>
              <a:rPr lang="fr-FR" sz="1600" i="0" dirty="0">
                <a:solidFill>
                  <a:srgbClr val="000000"/>
                </a:solidFill>
                <a:effectLst/>
                <a:latin typeface="Crimson Text"/>
              </a:rPr>
              <a:t>– 4,5% - une blanche fruitée</a:t>
            </a:r>
            <a:br>
              <a:rPr lang="fr-FR" sz="1600" i="0" dirty="0">
                <a:solidFill>
                  <a:srgbClr val="000000"/>
                </a:solidFill>
                <a:effectLst/>
                <a:latin typeface="Crimson Text"/>
              </a:rPr>
            </a:br>
            <a:endParaRPr lang="fr-FR" sz="1600" i="0" dirty="0">
              <a:solidFill>
                <a:srgbClr val="000000"/>
              </a:solidFill>
              <a:effectLst/>
              <a:latin typeface="Crimson Text"/>
            </a:endParaRPr>
          </a:p>
          <a:p>
            <a:pPr algn="l"/>
            <a:r>
              <a:rPr lang="fr-FR" sz="1600" b="1" i="0" dirty="0">
                <a:solidFill>
                  <a:srgbClr val="000000"/>
                </a:solidFill>
                <a:effectLst/>
                <a:latin typeface="Crimson Text"/>
              </a:rPr>
              <a:t>La Rousse </a:t>
            </a:r>
            <a:r>
              <a:rPr lang="fr-FR" sz="1600" i="0" dirty="0">
                <a:solidFill>
                  <a:srgbClr val="000000"/>
                </a:solidFill>
                <a:effectLst/>
                <a:latin typeface="Crimson Text"/>
              </a:rPr>
              <a:t>– 6,5% - bière ambrée moelleuse avec des notes de caramel et de café et très peu d’amertume.</a:t>
            </a:r>
            <a:br>
              <a:rPr lang="fr-FR" sz="1600" i="0" dirty="0">
                <a:solidFill>
                  <a:srgbClr val="000000"/>
                </a:solidFill>
                <a:effectLst/>
                <a:latin typeface="Crimson Text"/>
              </a:rPr>
            </a:br>
            <a:endParaRPr lang="fr-FR" sz="1600" i="0" dirty="0">
              <a:solidFill>
                <a:srgbClr val="000000"/>
              </a:solidFill>
              <a:effectLst/>
              <a:latin typeface="Crimson Text"/>
            </a:endParaRPr>
          </a:p>
          <a:p>
            <a:pPr algn="l"/>
            <a:r>
              <a:rPr lang="fr-FR" sz="1600" b="1" i="0" dirty="0">
                <a:solidFill>
                  <a:srgbClr val="000000"/>
                </a:solidFill>
                <a:effectLst/>
                <a:latin typeface="Crimson Text"/>
              </a:rPr>
              <a:t>L’IPA </a:t>
            </a:r>
            <a:r>
              <a:rPr lang="fr-FR" sz="1600" i="0" dirty="0">
                <a:solidFill>
                  <a:srgbClr val="000000"/>
                </a:solidFill>
                <a:effectLst/>
                <a:latin typeface="Crimson Text"/>
              </a:rPr>
              <a:t>– 3,5% - bière blonde houblonnée à cru. Ce n’est pas une vraie IPA, plutôt une Session, peu d’amertume et peu d’alcool… des arômes de pamplemousse et de fruit de la passion</a:t>
            </a:r>
            <a:endParaRPr lang="fr-FR" dirty="0"/>
          </a:p>
        </p:txBody>
      </p:sp>
      <p:pic>
        <p:nvPicPr>
          <p:cNvPr id="7" name="Image 6">
            <a:extLst>
              <a:ext uri="{FF2B5EF4-FFF2-40B4-BE49-F238E27FC236}">
                <a16:creationId xmlns:a16="http://schemas.microsoft.com/office/drawing/2014/main" id="{40B9FEAB-F496-4E30-9858-A1BE5D1A184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13352" y="319404"/>
            <a:ext cx="2226184" cy="2226184"/>
          </a:xfrm>
          <a:prstGeom prst="rect">
            <a:avLst/>
          </a:prstGeom>
        </p:spPr>
      </p:pic>
      <p:pic>
        <p:nvPicPr>
          <p:cNvPr id="8" name="Image 7" descr="Une image contenant personne, intérieur, miroir, dents&#10;&#10;Description générée automatiquement">
            <a:extLst>
              <a:ext uri="{FF2B5EF4-FFF2-40B4-BE49-F238E27FC236}">
                <a16:creationId xmlns:a16="http://schemas.microsoft.com/office/drawing/2014/main" id="{4299F3BD-0AD2-4AD1-A0C1-F79E57E8F1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9536" y="332656"/>
            <a:ext cx="2226184" cy="2226184"/>
          </a:xfrm>
          <a:prstGeom prst="rect">
            <a:avLst/>
          </a:prstGeom>
        </p:spPr>
      </p:pic>
    </p:spTree>
    <p:extLst>
      <p:ext uri="{BB962C8B-B14F-4D97-AF65-F5344CB8AC3E}">
        <p14:creationId xmlns:p14="http://schemas.microsoft.com/office/powerpoint/2010/main" val="79886281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cquiredFrom xmlns="6d93d202-47fc-4405-873a-cab67cc5f1b2" xsi:nil="true"/>
    <IsSearchable xmlns="6d93d202-47fc-4405-873a-cab67cc5f1b2">true</IsSearchable>
    <EditorialStatus xmlns="6d93d202-47fc-4405-873a-cab67cc5f1b2">Complete</EditorialStatus>
    <OriginAsset xmlns="6d93d202-47fc-4405-873a-cab67cc5f1b2" xsi:nil="true"/>
    <ThumbnailAssetId xmlns="6d93d202-47fc-4405-873a-cab67cc5f1b2" xsi:nil="true"/>
    <TrustLevel xmlns="6d93d202-47fc-4405-873a-cab67cc5f1b2">3 Community New</TrustLevel>
    <MarketSpecific xmlns="6d93d202-47fc-4405-873a-cab67cc5f1b2">true</MarketSpecific>
    <TPNamespace xmlns="6d93d202-47fc-4405-873a-cab67cc5f1b2" xsi:nil="true"/>
    <DirectSourceMarket xmlns="6d93d202-47fc-4405-873a-cab67cc5f1b2">english</DirectSourceMarket>
    <MachineTranslated xmlns="6d93d202-47fc-4405-873a-cab67cc5f1b2">false</MachineTranslated>
    <PlannedPubDate xmlns="6d93d202-47fc-4405-873a-cab67cc5f1b2" xsi:nil="true"/>
    <SubmitterId xmlns="6d93d202-47fc-4405-873a-cab67cc5f1b2">9c60ae39-ee33-43c2-b863-454968d0f2cc</SubmitterId>
    <Downloads xmlns="6d93d202-47fc-4405-873a-cab67cc5f1b2">0</Downloads>
    <OriginalSourceMarket xmlns="6d93d202-47fc-4405-873a-cab67cc5f1b2">english</OriginalSourceMarket>
    <PublishTargets xmlns="6d93d202-47fc-4405-873a-cab67cc5f1b2">OfficeOnline</PublishTargets>
    <ArtSampleDocs xmlns="6d93d202-47fc-4405-873a-cab67cc5f1b2" xsi:nil="true"/>
    <ApprovalLog xmlns="6d93d202-47fc-4405-873a-cab67cc5f1b2" xsi:nil="true"/>
    <ApprovalStatus xmlns="6d93d202-47fc-4405-873a-cab67cc5f1b2">InProgress</ApprovalStatus>
    <TPComponent xmlns="6d93d202-47fc-4405-873a-cab67cc5f1b2">PPTFiles</TPComponent>
    <EditorialTags xmlns="6d93d202-47fc-4405-873a-cab67cc5f1b2" xsi:nil="true"/>
    <TPExecutable xmlns="6d93d202-47fc-4405-873a-cab67cc5f1b2" xsi:nil="true"/>
    <LastHandOff xmlns="6d93d202-47fc-4405-873a-cab67cc5f1b2" xsi:nil="true"/>
    <BusinessGroup xmlns="6d93d202-47fc-4405-873a-cab67cc5f1b2" xsi:nil="true"/>
    <TPAppVersion xmlns="6d93d202-47fc-4405-873a-cab67cc5f1b2">12</TPAppVersion>
    <VoteCount xmlns="6d93d202-47fc-4405-873a-cab67cc5f1b2" xsi:nil="true"/>
    <APAuthor xmlns="6d93d202-47fc-4405-873a-cab67cc5f1b2">
      <UserInfo>
        <DisplayName>_o14migrate</DisplayName>
        <AccountId>266</AccountId>
        <AccountType/>
      </UserInfo>
    </APAuthor>
    <TPCommandLine xmlns="6d93d202-47fc-4405-873a-cab67cc5f1b2">{PP} /n {FilePath}</TPCommandLine>
    <UACurrentWords xmlns="6d93d202-47fc-4405-873a-cab67cc5f1b2" xsi:nil="true"/>
    <AssetId xmlns="6d93d202-47fc-4405-873a-cab67cc5f1b2">TP030007516</AssetId>
    <Manager xmlns="6d93d202-47fc-4405-873a-cab67cc5f1b2" xsi:nil="true"/>
    <NumericId xmlns="6d93d202-47fc-4405-873a-cab67cc5f1b2">-1</NumericId>
    <Component xmlns="64acb2c5-0a2b-4bda-bd34-58e36cbb80d2" xsi:nil="true"/>
    <HandoffToMSDN xmlns="6d93d202-47fc-4405-873a-cab67cc5f1b2" xsi:nil="true"/>
    <Markets xmlns="6d93d202-47fc-4405-873a-cab67cc5f1b2">
      <Value>2</Value>
    </Markets>
    <UALocComments xmlns="6d93d202-47fc-4405-873a-cab67cc5f1b2" xsi:nil="true"/>
    <UALocRecommendation xmlns="6d93d202-47fc-4405-873a-cab67cc5f1b2">Localize</UALocRecommendation>
    <AssetStart xmlns="6d93d202-47fc-4405-873a-cab67cc5f1b2">2010-04-16T14:00:43+00:00</AssetStart>
    <CrawlForDependencies xmlns="6d93d202-47fc-4405-873a-cab67cc5f1b2">false</CrawlForDependencies>
    <LastModifiedDateTime xmlns="6d93d202-47fc-4405-873a-cab67cc5f1b2" xsi:nil="true"/>
    <LastPublishResultLookup xmlns="6d93d202-47fc-4405-873a-cab67cc5f1b2" xsi:nil="true"/>
    <PublishStatusLookup xmlns="6d93d202-47fc-4405-873a-cab67cc5f1b2">
      <Value>327996</Value>
      <Value>502686</Value>
    </PublishStatusLookup>
    <AverageRating xmlns="6d93d202-47fc-4405-873a-cab67cc5f1b2" xsi:nil="true"/>
    <CSXUpdate xmlns="6d93d202-47fc-4405-873a-cab67cc5f1b2">false</CSXUpdate>
    <UAProjectedTotalWords xmlns="6d93d202-47fc-4405-873a-cab67cc5f1b2" xsi:nil="true"/>
    <AssetExpire xmlns="6d93d202-47fc-4405-873a-cab67cc5f1b2">2100-01-01T00:00:00+00:00</AssetExpire>
    <AssetType xmlns="6d93d202-47fc-4405-873a-cab67cc5f1b2">TP</AssetType>
    <IntlLangReviewDate xmlns="6d93d202-47fc-4405-873a-cab67cc5f1b2" xsi:nil="true"/>
    <TPFriendlyName xmlns="6d93d202-47fc-4405-873a-cab67cc5f1b2">Thème vin - Verre de vin zoom</TPFriendlyName>
    <IntlLangReview xmlns="6d93d202-47fc-4405-873a-cab67cc5f1b2" xsi:nil="true"/>
    <OOCacheId xmlns="6d93d202-47fc-4405-873a-cab67cc5f1b2" xsi:nil="true"/>
    <PolicheckWords xmlns="6d93d202-47fc-4405-873a-cab67cc5f1b2" xsi:nil="true"/>
    <TemplateStatus xmlns="6d93d202-47fc-4405-873a-cab67cc5f1b2">Complete</TemplateStatus>
    <CSXSubmissionMarket xmlns="6d93d202-47fc-4405-873a-cab67cc5f1b2" xsi:nil="true"/>
    <FriendlyTitle xmlns="6d93d202-47fc-4405-873a-cab67cc5f1b2" xsi:nil="true"/>
    <TPLaunchHelpLinkType xmlns="6d93d202-47fc-4405-873a-cab67cc5f1b2" xsi:nil="true"/>
    <Providers xmlns="6d93d202-47fc-4405-873a-cab67cc5f1b2" xsi:nil="true"/>
    <SourceTitle xmlns="6d93d202-47fc-4405-873a-cab67cc5f1b2">Thème vin - Verre de vin zoom</SourceTitle>
    <TemplateTemplateType xmlns="6d93d202-47fc-4405-873a-cab67cc5f1b2">PowerPoint 12 Default</TemplateTemplateType>
    <TimesCloned xmlns="6d93d202-47fc-4405-873a-cab67cc5f1b2" xsi:nil="true"/>
    <ClipArtFilename xmlns="6d93d202-47fc-4405-873a-cab67cc5f1b2" xsi:nil="true"/>
    <APDescription xmlns="6d93d202-47fc-4405-873a-cab67cc5f1b2" xsi:nil="true"/>
    <TPApplication xmlns="6d93d202-47fc-4405-873a-cab67cc5f1b2">PowerPoint</TPApplication>
    <CSXHash xmlns="6d93d202-47fc-4405-873a-cab67cc5f1b2">1XJb187mP71rWnU1dyhcXuRrGdM=</CSXHash>
    <PrimaryImageGen xmlns="6d93d202-47fc-4405-873a-cab67cc5f1b2">true</PrimaryImageGen>
    <ContentItem xmlns="6d93d202-47fc-4405-873a-cab67cc5f1b2" xsi:nil="true"/>
    <IsDeleted xmlns="6d93d202-47fc-4405-873a-cab67cc5f1b2">false</IsDeleted>
    <ShowIn xmlns="6d93d202-47fc-4405-873a-cab67cc5f1b2">Show everywhere</ShowIn>
    <BugNumber xmlns="6d93d202-47fc-4405-873a-cab67cc5f1b2" xsi:nil="true"/>
    <LegacyData xmlns="6d93d202-47fc-4405-873a-cab67cc5f1b2">ListingID:;Manager:;BuildStatus:Publish Passed;MockupPath:</LegacyData>
    <TPLaunchHelpLink xmlns="6d93d202-47fc-4405-873a-cab67cc5f1b2" xsi:nil="true"/>
    <Milestone xmlns="6d93d202-47fc-4405-873a-cab67cc5f1b2" xsi:nil="true"/>
    <UANotes xmlns="6d93d202-47fc-4405-873a-cab67cc5f1b2" xsi:nil="true"/>
    <Description0 xmlns="64acb2c5-0a2b-4bda-bd34-58e36cbb80d2" xsi:nil="true"/>
    <IntlLangReviewer xmlns="6d93d202-47fc-4405-873a-cab67cc5f1b2" xsi:nil="true"/>
    <IntlLocPriority xmlns="6d93d202-47fc-4405-873a-cab67cc5f1b2" xsi:nil="true"/>
    <OpenTemplate xmlns="6d93d202-47fc-4405-873a-cab67cc5f1b2">true</OpenTemplate>
    <Provider xmlns="6d93d202-47fc-4405-873a-cab67cc5f1b2" xsi:nil="true"/>
    <CSXSubmissionDate xmlns="6d93d202-47fc-4405-873a-cab67cc5f1b2">2009-10-11T07:00:00+00:00</CSXSubmissionDate>
    <TPClientViewer xmlns="6d93d202-47fc-4405-873a-cab67cc5f1b2" xsi:nil="true"/>
    <DSATActionTaken xmlns="6d93d202-47fc-4405-873a-cab67cc5f1b2" xsi:nil="true"/>
    <APEditor xmlns="6d93d202-47fc-4405-873a-cab67cc5f1b2">
      <UserInfo>
        <DisplayName>_o14migrate</DisplayName>
        <AccountId>266</AccountId>
        <AccountType/>
      </UserInfo>
    </APEditor>
    <TPInstallLocation xmlns="6d93d202-47fc-4405-873a-cab67cc5f1b2">{My Templates}</TPInstallLocation>
    <OutputCachingOn xmlns="6d93d202-47fc-4405-873a-cab67cc5f1b2">false</OutputCachingOn>
    <ParentAssetId xmlns="6d93d202-47fc-4405-873a-cab67cc5f1b2" xsi:nil="true"/>
    <LocManualTestRequired xmlns="6d93d202-47fc-4405-873a-cab67cc5f1b2">false</LocManualTestRequired>
    <LocalizationTagsTaxHTField0 xmlns="6d93d202-47fc-4405-873a-cab67cc5f1b2">
      <Terms xmlns="http://schemas.microsoft.com/office/infopath/2007/PartnerControls"/>
    </LocalizationTagsTaxHTField0>
    <CampaignTagsTaxHTField0 xmlns="6d93d202-47fc-4405-873a-cab67cc5f1b2">
      <Terms xmlns="http://schemas.microsoft.com/office/infopath/2007/PartnerControls"/>
    </CampaignTagsTaxHTField0>
    <LocLastLocAttemptVersionLookup xmlns="6d93d202-47fc-4405-873a-cab67cc5f1b2">169948</LocLastLocAttemptVersionLookup>
    <InternalTagsTaxHTField0 xmlns="6d93d202-47fc-4405-873a-cab67cc5f1b2">
      <Terms xmlns="http://schemas.microsoft.com/office/infopath/2007/PartnerControls"/>
    </InternalTagsTaxHTField0>
    <LocRecommendedHandoff xmlns="6d93d202-47fc-4405-873a-cab67cc5f1b2" xsi:nil="true"/>
    <BlockPublish xmlns="6d93d202-47fc-4405-873a-cab67cc5f1b2">false</BlockPublish>
    <LocComments xmlns="6d93d202-47fc-4405-873a-cab67cc5f1b2" xsi:nil="true"/>
    <TaxCatchAll xmlns="6d93d202-47fc-4405-873a-cab67cc5f1b2"/>
    <OriginalRelease xmlns="6d93d202-47fc-4405-873a-cab67cc5f1b2">14</OriginalRelease>
    <RecommendationsModifier xmlns="6d93d202-47fc-4405-873a-cab67cc5f1b2" xsi:nil="true"/>
    <ScenarioTagsTaxHTField0 xmlns="6d93d202-47fc-4405-873a-cab67cc5f1b2">
      <Terms xmlns="http://schemas.microsoft.com/office/infopath/2007/PartnerControls"/>
    </ScenarioTagsTaxHTField0>
    <FeatureTagsTaxHTField0 xmlns="6d93d202-47fc-4405-873a-cab67cc5f1b2">
      <Terms xmlns="http://schemas.microsoft.com/office/infopath/2007/PartnerControls"/>
    </FeatureTagsTaxHTField0>
    <LocMarketGroupTiers2 xmlns="6d93d202-47fc-4405-873a-cab67cc5f1b2"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9924D1ECC420D47A2456556BC94F7370400BDF4491DEA4973499845289601F88B9F" ma:contentTypeVersion="55" ma:contentTypeDescription="Create a new document." ma:contentTypeScope="" ma:versionID="41eb558a2b826e6e4f9defd990175bec">
  <xsd:schema xmlns:xsd="http://www.w3.org/2001/XMLSchema" xmlns:xs="http://www.w3.org/2001/XMLSchema" xmlns:p="http://schemas.microsoft.com/office/2006/metadata/properties" xmlns:ns2="6d93d202-47fc-4405-873a-cab67cc5f1b2" xmlns:ns3="64acb2c5-0a2b-4bda-bd34-58e36cbb80d2" targetNamespace="http://schemas.microsoft.com/office/2006/metadata/properties" ma:root="true" ma:fieldsID="19deea0185cf7bc57eee9b90b1ba2ace" ns2:_="" ns3:_="">
    <xsd:import namespace="6d93d202-47fc-4405-873a-cab67cc5f1b2"/>
    <xsd:import namespace="64acb2c5-0a2b-4bda-bd34-58e36cbb80d2"/>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93d202-47fc-4405-873a-cab67cc5f1b2"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dc79c007-7f28-4db9-9ba1-525d19a3279b}"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0C6DD30-196A-4C6B-B1BF-A43F3B8ACD4F}" ma:internalName="CSXSubmissionMarket" ma:readOnly="false" ma:showField="MarketName" ma:web="6d93d202-47fc-4405-873a-cab67cc5f1b2">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bb16b974-ed24-4278-8820-8e232d38904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7E2D4CA2-442A-4FDA-AA57-71B8C7B2C53C}" ma:internalName="InProjectListLookup" ma:readOnly="true" ma:showField="InProjectLis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fd9a49dc-3dbf-4047-b62d-1d587abe7b40}"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7E2D4CA2-442A-4FDA-AA57-71B8C7B2C53C}" ma:internalName="LastCompleteVersionLookup" ma:readOnly="true" ma:showField="LastComplete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7E2D4CA2-442A-4FDA-AA57-71B8C7B2C53C}" ma:internalName="LastPreviewErrorLookup" ma:readOnly="true" ma:showField="LastPreview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7E2D4CA2-442A-4FDA-AA57-71B8C7B2C53C}" ma:internalName="LastPreviewResultLookup" ma:readOnly="true" ma:showField="LastPreview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7E2D4CA2-442A-4FDA-AA57-71B8C7B2C53C}" ma:internalName="LastPreviewAttemptDateLookup" ma:readOnly="true" ma:showField="LastPreview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7E2D4CA2-442A-4FDA-AA57-71B8C7B2C53C}" ma:internalName="LastPreviewedByLookup" ma:readOnly="true" ma:showField="LastPreview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7E2D4CA2-442A-4FDA-AA57-71B8C7B2C53C}" ma:internalName="LastPreviewTimeLookup" ma:readOnly="true" ma:showField="LastPreview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7E2D4CA2-442A-4FDA-AA57-71B8C7B2C53C}" ma:internalName="LastPreviewVersionLookup" ma:readOnly="true" ma:showField="LastPreview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7E2D4CA2-442A-4FDA-AA57-71B8C7B2C53C}" ma:internalName="LastPublishErrorLookup" ma:readOnly="true" ma:showField="LastPublish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7E2D4CA2-442A-4FDA-AA57-71B8C7B2C53C}" ma:internalName="LastPublishResultLookup" ma:readOnly="true" ma:showField="LastPublish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7E2D4CA2-442A-4FDA-AA57-71B8C7B2C53C}" ma:internalName="LastPublishAttemptDateLookup" ma:readOnly="true" ma:showField="LastPublish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7E2D4CA2-442A-4FDA-AA57-71B8C7B2C53C}" ma:internalName="LastPublishedByLookup" ma:readOnly="true" ma:showField="LastPublish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7E2D4CA2-442A-4FDA-AA57-71B8C7B2C53C}" ma:internalName="LastPublishTimeLookup" ma:readOnly="true" ma:showField="LastPublish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7E2D4CA2-442A-4FDA-AA57-71B8C7B2C53C}" ma:internalName="LastPublishVersionLookup" ma:readOnly="true" ma:showField="LastPublish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4CDE398E-75A7-4993-8C61-2BFD31F64754}" ma:internalName="LocLastLocAttemptVersionLookup" ma:readOnly="false" ma:showField="LastLocAttemptVersion" ma:web="6d93d202-47fc-4405-873a-cab67cc5f1b2">
      <xsd:simpleType>
        <xsd:restriction base="dms:Lookup"/>
      </xsd:simpleType>
    </xsd:element>
    <xsd:element name="LocLastLocAttemptVersionTypeLookup" ma:index="72" nillable="true" ma:displayName="Loc Last Loc Attempt Version Type" ma:default="" ma:list="{4CDE398E-75A7-4993-8C61-2BFD31F64754}" ma:internalName="LocLastLocAttemptVersionTypeLookup" ma:readOnly="true" ma:showField="LastLocAttemptVersionType" ma:web="6d93d202-47fc-4405-873a-cab67cc5f1b2">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4CDE398E-75A7-4993-8C61-2BFD31F64754}" ma:internalName="LocNewPublishedVersionLookup" ma:readOnly="true" ma:showField="NewPublishedVersion" ma:web="6d93d202-47fc-4405-873a-cab67cc5f1b2">
      <xsd:simpleType>
        <xsd:restriction base="dms:Lookup"/>
      </xsd:simpleType>
    </xsd:element>
    <xsd:element name="LocOverallHandbackStatusLookup" ma:index="76" nillable="true" ma:displayName="Loc Overall Handback Status" ma:default="" ma:list="{4CDE398E-75A7-4993-8C61-2BFD31F64754}" ma:internalName="LocOverallHandbackStatusLookup" ma:readOnly="true" ma:showField="OverallHandbackStatus" ma:web="6d93d202-47fc-4405-873a-cab67cc5f1b2">
      <xsd:simpleType>
        <xsd:restriction base="dms:Lookup"/>
      </xsd:simpleType>
    </xsd:element>
    <xsd:element name="LocOverallLocStatusLookup" ma:index="77" nillable="true" ma:displayName="Loc Overall Localize Status" ma:default="" ma:list="{4CDE398E-75A7-4993-8C61-2BFD31F64754}" ma:internalName="LocOverallLocStatusLookup" ma:readOnly="true" ma:showField="OverallLocStatus" ma:web="6d93d202-47fc-4405-873a-cab67cc5f1b2">
      <xsd:simpleType>
        <xsd:restriction base="dms:Lookup"/>
      </xsd:simpleType>
    </xsd:element>
    <xsd:element name="LocOverallPreviewStatusLookup" ma:index="78" nillable="true" ma:displayName="Loc Overall Preview Status" ma:default="" ma:list="{4CDE398E-75A7-4993-8C61-2BFD31F64754}" ma:internalName="LocOverallPreviewStatusLookup" ma:readOnly="true" ma:showField="OverallPreviewStatus" ma:web="6d93d202-47fc-4405-873a-cab67cc5f1b2">
      <xsd:simpleType>
        <xsd:restriction base="dms:Lookup"/>
      </xsd:simpleType>
    </xsd:element>
    <xsd:element name="LocOverallPublishStatusLookup" ma:index="79" nillable="true" ma:displayName="Loc Overall Publish Status" ma:default="" ma:list="{4CDE398E-75A7-4993-8C61-2BFD31F64754}" ma:internalName="LocOverallPublishStatusLookup" ma:readOnly="true" ma:showField="OverallPublishStatus" ma:web="6d93d202-47fc-4405-873a-cab67cc5f1b2">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4CDE398E-75A7-4993-8C61-2BFD31F64754}" ma:internalName="LocProcessedForHandoffsLookup" ma:readOnly="true" ma:showField="ProcessedForHandoffs" ma:web="6d93d202-47fc-4405-873a-cab67cc5f1b2">
      <xsd:simpleType>
        <xsd:restriction base="dms:Lookup"/>
      </xsd:simpleType>
    </xsd:element>
    <xsd:element name="LocProcessedForMarketsLookup" ma:index="82" nillable="true" ma:displayName="Loc Processed For Markets" ma:default="" ma:list="{4CDE398E-75A7-4993-8C61-2BFD31F64754}" ma:internalName="LocProcessedForMarketsLookup" ma:readOnly="true" ma:showField="ProcessedForMarkets" ma:web="6d93d202-47fc-4405-873a-cab67cc5f1b2">
      <xsd:simpleType>
        <xsd:restriction base="dms:Lookup"/>
      </xsd:simpleType>
    </xsd:element>
    <xsd:element name="LocPublishedDependentAssetsLookup" ma:index="83" nillable="true" ma:displayName="Loc Published Dependent Assets" ma:default="" ma:list="{4CDE398E-75A7-4993-8C61-2BFD31F64754}" ma:internalName="LocPublishedDependentAssetsLookup" ma:readOnly="true" ma:showField="PublishedDependentAssets" ma:web="6d93d202-47fc-4405-873a-cab67cc5f1b2">
      <xsd:simpleType>
        <xsd:restriction base="dms:Lookup"/>
      </xsd:simpleType>
    </xsd:element>
    <xsd:element name="LocPublishedLinkedAssetsLookup" ma:index="84" nillable="true" ma:displayName="Loc Published Linked Assets" ma:default="" ma:list="{4CDE398E-75A7-4993-8C61-2BFD31F64754}" ma:internalName="LocPublishedLinkedAssetsLookup" ma:readOnly="true" ma:showField="PublishedLinkedAssets" ma:web="6d93d202-47fc-4405-873a-cab67cc5f1b2">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db560eb5-700a-4f94-8fda-b57de4261f12}"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0C6DD30-196A-4C6B-B1BF-A43F3B8ACD4F}" ma:internalName="Markets" ma:readOnly="false" ma:showField="MarketNa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7E2D4CA2-442A-4FDA-AA57-71B8C7B2C53C}" ma:internalName="NumOfRatingsLookup" ma:readOnly="true" ma:showField="NumOfRating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7E2D4CA2-442A-4FDA-AA57-71B8C7B2C53C}" ma:internalName="PublishStatusLookup" ma:readOnly="false" ma:showField="PublishStatu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6e3f7319-fb8f-4449-8902-000ab73a8566}"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11d213f5-ec09-44b6-a8be-9da225be7a8d}" ma:internalName="TaxCatchAll" ma:showField="CatchAllData"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11d213f5-ec09-44b6-a8be-9da225be7a8d}" ma:internalName="TaxCatchAllLabel" ma:readOnly="true" ma:showField="CatchAllDataLabel"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4acb2c5-0a2b-4bda-bd34-58e36cbb80d2"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0320FAE-C1A6-4E60-9437-C7140ED06CB9}">
  <ds:schemaRefs>
    <ds:schemaRef ds:uri="http://schemas.microsoft.com/office/2006/metadata/properties"/>
    <ds:schemaRef ds:uri="http://schemas.microsoft.com/office/infopath/2007/PartnerControls"/>
    <ds:schemaRef ds:uri="6d93d202-47fc-4405-873a-cab67cc5f1b2"/>
    <ds:schemaRef ds:uri="64acb2c5-0a2b-4bda-bd34-58e36cbb80d2"/>
  </ds:schemaRefs>
</ds:datastoreItem>
</file>

<file path=customXml/itemProps2.xml><?xml version="1.0" encoding="utf-8"?>
<ds:datastoreItem xmlns:ds="http://schemas.openxmlformats.org/officeDocument/2006/customXml" ds:itemID="{DBBC7FD9-A150-49B9-958E-F10BD64D6ACF}">
  <ds:schemaRefs>
    <ds:schemaRef ds:uri="http://schemas.microsoft.com/sharepoint/v3/contenttype/forms"/>
  </ds:schemaRefs>
</ds:datastoreItem>
</file>

<file path=customXml/itemProps3.xml><?xml version="1.0" encoding="utf-8"?>
<ds:datastoreItem xmlns:ds="http://schemas.openxmlformats.org/officeDocument/2006/customXml" ds:itemID="{4F3A679D-3DAF-4DFB-AB51-9F3CE48A7A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93d202-47fc-4405-873a-cab67cc5f1b2"/>
    <ds:schemaRef ds:uri="64acb2c5-0a2b-4bda-bd34-58e36cbb80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Thème vin - Verre de vin zoom</Template>
  <TotalTime>73</TotalTime>
  <Words>183</Words>
  <Application>Microsoft Office PowerPoint</Application>
  <PresentationFormat>Affichage à l'écran (4:3)</PresentationFormat>
  <Paragraphs>6</Paragraphs>
  <Slides>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vt:i4>
      </vt:variant>
    </vt:vector>
  </HeadingPairs>
  <TitlesOfParts>
    <vt:vector size="6" baseType="lpstr">
      <vt:lpstr>Arial</vt:lpstr>
      <vt:lpstr>Calibri</vt:lpstr>
      <vt:lpstr>Crimson Text</vt:lpstr>
      <vt:lpstr>Thème Office</vt:lpstr>
      <vt:lpstr>La braceresse, c’est elle ! Adepte de bière et lasse de travailler pour la World Company, elle a décidé de se lancer dans la merveilleuse aventure de la brasserie artisanale. Madame Dusse, ce sont des bières artisanales de caractère, brassées au Beausset, au pied du mythique circuit du Castellet, entre la Sainte Baume et la Méditerranée. C’est un profond respect pour la Terre et les Hommes, une aversion pour le jetable,  une aspiration au réutilisable, une incitation à Être plutôt qu’Avoir.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Géraldine MENARD</dc:creator>
  <cp:lastModifiedBy>Géraldine MENARD</cp:lastModifiedBy>
  <cp:revision>10</cp:revision>
  <dcterms:created xsi:type="dcterms:W3CDTF">2020-11-05T23:22:39Z</dcterms:created>
  <dcterms:modified xsi:type="dcterms:W3CDTF">2020-11-06T17:21:02Z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0x01010069924D1ECC420D47A2456556BC94F7370400BDF4491DEA4973499845289601F88B9F</vt:lpwstr>
  </property>
  <property fmtid="{D5CDD505-2E9C-101B-9397-08002B2CF9AE}" pid="3" name="Applications">
    <vt:lpwstr>53;#PowerPoint 12</vt:lpwstr>
  </property>
  <property fmtid="{D5CDD505-2E9C-101B-9397-08002B2CF9AE}" pid="4" name="Order">
    <vt:r8>8581100</vt:r8>
  </property>
  <property fmtid="{D5CDD505-2E9C-101B-9397-08002B2CF9AE}" pid="5" name="APTrustLevel">
    <vt:r8>3</vt:r8>
  </property>
</Properties>
</file>