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37342" y="1628800"/>
            <a:ext cx="4560304" cy="5229200"/>
          </a:xfrm>
        </p:spPr>
        <p:txBody>
          <a:bodyPr>
            <a:normAutofit fontScale="90000"/>
          </a:bodyPr>
          <a:lstStyle/>
          <a:p>
            <a:r>
              <a:rPr lang="fr-FR" sz="1800" b="0" i="0" dirty="0">
                <a:solidFill>
                  <a:srgbClr val="000000"/>
                </a:solidFill>
                <a:effectLst/>
                <a:latin typeface="Crimson Text"/>
              </a:rPr>
              <a:t>Au pied du rocher de Roquebrune sur </a:t>
            </a:r>
            <a:r>
              <a:rPr lang="fr-FR" sz="1800" dirty="0">
                <a:solidFill>
                  <a:srgbClr val="000000"/>
                </a:solidFill>
                <a:latin typeface="Crimson Text"/>
              </a:rPr>
              <a:t>A</a:t>
            </a:r>
            <a:r>
              <a:rPr lang="fr-FR" sz="1800" b="0" i="0" dirty="0">
                <a:solidFill>
                  <a:srgbClr val="000000"/>
                </a:solidFill>
                <a:effectLst/>
                <a:latin typeface="Crimson Text"/>
              </a:rPr>
              <a:t>rgens, le Domaine de Marchandise, réputé pour la qualité de ses vins Rouge et Rosé Côtes de Provence, est tout d’abord une histoire de famille, la famille </a:t>
            </a:r>
            <a:r>
              <a:rPr lang="fr-FR" sz="1800" b="0" i="0" dirty="0" err="1">
                <a:solidFill>
                  <a:srgbClr val="000000"/>
                </a:solidFill>
                <a:effectLst/>
                <a:latin typeface="Crimson Text"/>
              </a:rPr>
              <a:t>Chauvier</a:t>
            </a:r>
            <a:r>
              <a:rPr lang="fr-FR" sz="1800" b="0" i="0" dirty="0">
                <a:solidFill>
                  <a:srgbClr val="000000"/>
                </a:solidFill>
                <a:effectLst/>
                <a:latin typeface="Crimson Text"/>
              </a:rPr>
              <a:t>.</a:t>
            </a:r>
            <a:br>
              <a:rPr lang="fr-FR" sz="1800" b="0" i="0" dirty="0">
                <a:solidFill>
                  <a:srgbClr val="000000"/>
                </a:solidFill>
                <a:effectLst/>
                <a:latin typeface="Crimson Text"/>
              </a:rPr>
            </a:br>
            <a:r>
              <a:rPr lang="fr-FR" sz="1800" b="0" i="0" dirty="0">
                <a:solidFill>
                  <a:srgbClr val="000000"/>
                </a:solidFill>
                <a:effectLst/>
                <a:latin typeface="Crimson Text"/>
              </a:rPr>
              <a:t>C’est aussi l’histoire pleine de couleur d’un village, une histoire peuplée d’animaux et de vignes, de soleil et de mistral, d’odeur d’herbe et de vin. </a:t>
            </a:r>
            <a:br>
              <a:rPr lang="fr-FR" sz="1800" b="0" i="0" dirty="0">
                <a:solidFill>
                  <a:srgbClr val="000000"/>
                </a:solidFill>
                <a:effectLst/>
                <a:latin typeface="Crimson Text"/>
              </a:rPr>
            </a:br>
            <a:r>
              <a:rPr lang="fr-FR" sz="1800" b="0" i="0" dirty="0">
                <a:solidFill>
                  <a:srgbClr val="000000"/>
                </a:solidFill>
                <a:effectLst/>
                <a:latin typeface="Crimson Text"/>
              </a:rPr>
              <a:t> Les </a:t>
            </a:r>
            <a:r>
              <a:rPr lang="fr-FR" sz="1800" b="0" i="0" dirty="0" err="1">
                <a:solidFill>
                  <a:srgbClr val="000000"/>
                </a:solidFill>
                <a:effectLst/>
                <a:latin typeface="Crimson Text"/>
              </a:rPr>
              <a:t>Chauvier</a:t>
            </a:r>
            <a:r>
              <a:rPr lang="fr-FR" sz="1800" b="0" i="0" dirty="0">
                <a:solidFill>
                  <a:srgbClr val="000000"/>
                </a:solidFill>
                <a:effectLst/>
                <a:latin typeface="Crimson Text"/>
              </a:rPr>
              <a:t> ont laissé l’herbe pousser naturellement pour ensuite la faucher et la tondre, afin qu’elle aide le sol à s’aérer et à s’enrichir ; de l’engrais naturel en fait.</a:t>
            </a:r>
            <a:br>
              <a:rPr lang="fr-FR" sz="1800" b="0" i="0" dirty="0">
                <a:solidFill>
                  <a:srgbClr val="000000"/>
                </a:solidFill>
                <a:effectLst/>
                <a:latin typeface="Crimson Text"/>
              </a:rPr>
            </a:br>
            <a:r>
              <a:rPr lang="fr-FR" sz="1800" b="0" i="0" dirty="0">
                <a:solidFill>
                  <a:srgbClr val="000000"/>
                </a:solidFill>
                <a:effectLst/>
                <a:latin typeface="Crimson Text"/>
              </a:rPr>
              <a:t>Aujourd’hui, les vignes sont fortes, produisent de beaux raisins, la terre est meuble et riche.</a:t>
            </a:r>
            <a:br>
              <a:rPr lang="fr-FR" sz="1800" b="0" i="0" dirty="0">
                <a:solidFill>
                  <a:srgbClr val="000000"/>
                </a:solidFill>
                <a:effectLst/>
                <a:latin typeface="Crimson Text"/>
              </a:rPr>
            </a:br>
            <a:r>
              <a:rPr lang="fr-FR" sz="1800" b="0" i="0" dirty="0">
                <a:solidFill>
                  <a:srgbClr val="000000"/>
                </a:solidFill>
                <a:effectLst/>
                <a:latin typeface="Crimson Text"/>
              </a:rPr>
              <a:t>C’est l’histoire d’un terroir pas comme les autres, celle d’un nectar si particulier ; l’histoire d’une passion qui se transmet et qui, au fil des ans, grâce à cette exigence de qualité, a amené les vins vers des niveaux d’excellence enviés, mais reconnus par tous. </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1600" y="548680"/>
            <a:ext cx="3009863" cy="802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6516216" y="1356313"/>
            <a:ext cx="1378692" cy="5510103"/>
          </a:xfrm>
          <a:prstGeom prst="rect">
            <a:avLst/>
          </a:prstGeom>
          <a:noFill/>
        </p:spPr>
      </p:pic>
      <p:sp>
        <p:nvSpPr>
          <p:cNvPr id="448" name="Titre 447"/>
          <p:cNvSpPr>
            <a:spLocks noGrp="1"/>
          </p:cNvSpPr>
          <p:nvPr>
            <p:ph type="ctrTitle"/>
          </p:nvPr>
        </p:nvSpPr>
        <p:spPr>
          <a:xfrm>
            <a:off x="374198" y="2584157"/>
            <a:ext cx="4089654" cy="742785"/>
          </a:xfrm>
        </p:spPr>
        <p:txBody>
          <a:bodyPr>
            <a:normAutofit fontScale="90000"/>
          </a:bodyPr>
          <a:lstStyle/>
          <a:p>
            <a:r>
              <a:rPr lang="fr-FR" sz="1600" dirty="0">
                <a:solidFill>
                  <a:srgbClr val="000000"/>
                </a:solidFill>
                <a:latin typeface="Crimson Text"/>
              </a:rPr>
              <a:t>Grenache (35%), Syrah (25%), </a:t>
            </a:r>
            <a:r>
              <a:rPr lang="fr-FR" sz="1600" dirty="0" err="1">
                <a:solidFill>
                  <a:srgbClr val="000000"/>
                </a:solidFill>
                <a:latin typeface="Crimson Text"/>
              </a:rPr>
              <a:t>Tibouren</a:t>
            </a:r>
            <a:r>
              <a:rPr lang="fr-FR" sz="1600" dirty="0">
                <a:solidFill>
                  <a:srgbClr val="000000"/>
                </a:solidFill>
                <a:latin typeface="Crimson Text"/>
              </a:rPr>
              <a:t> (15%), Mourvèdre (10%), Cinsault, Rolle, Carignan (15%)</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3340397"/>
            <a:ext cx="4536504" cy="3293209"/>
          </a:xfrm>
          <a:prstGeom prst="rect">
            <a:avLst/>
          </a:prstGeom>
          <a:noFill/>
        </p:spPr>
        <p:txBody>
          <a:bodyPr wrap="square" rtlCol="0">
            <a:spAutoFit/>
          </a:bodyPr>
          <a:lstStyle/>
          <a:p>
            <a:pPr algn="l"/>
            <a:r>
              <a:rPr lang="fr-FR" sz="1600" dirty="0">
                <a:solidFill>
                  <a:srgbClr val="000000"/>
                </a:solidFill>
                <a:latin typeface="Crimson Text"/>
              </a:rPr>
              <a:t>Robe cristalline, saumonée, aux reflets rose pâle. Nez complexe de pêche blanche, d’agrumes, et de fruits exotiques, avec des nuances d’épices et de rose.</a:t>
            </a:r>
          </a:p>
          <a:p>
            <a:pPr algn="l"/>
            <a:r>
              <a:rPr lang="fr-FR" sz="1600" dirty="0">
                <a:solidFill>
                  <a:srgbClr val="000000"/>
                </a:solidFill>
                <a:latin typeface="Crimson Text"/>
              </a:rPr>
              <a:t>L’attaque en bouche est ample et gourmande. Elle évolue sur des notes de fruits blancs, de litchi, avec une vivacité agréable.</a:t>
            </a:r>
          </a:p>
          <a:p>
            <a:pPr algn="l"/>
            <a:r>
              <a:rPr lang="fr-FR" sz="1600" dirty="0">
                <a:solidFill>
                  <a:srgbClr val="000000"/>
                </a:solidFill>
                <a:latin typeface="Crimson Text"/>
              </a:rPr>
              <a:t>La fin de bouche, longue et charnue, se distille en notes florales, tout en finesse..</a:t>
            </a:r>
          </a:p>
          <a:p>
            <a:pPr algn="l"/>
            <a:endParaRPr lang="fr-FR" sz="1600" dirty="0">
              <a:solidFill>
                <a:srgbClr val="000000"/>
              </a:solidFill>
              <a:latin typeface="Crimson Text"/>
            </a:endParaRPr>
          </a:p>
          <a:p>
            <a:pPr algn="l"/>
            <a:r>
              <a:rPr lang="fr-FR" sz="1600" i="1" dirty="0">
                <a:solidFill>
                  <a:srgbClr val="000000"/>
                </a:solidFill>
                <a:latin typeface="Crimson Text"/>
              </a:rPr>
              <a:t>Le Rosé Côtes de Provence du Domaine de Marchandise, issu de cépages nobles et locaux, est un vin connu et reconnu pour sa qualité.</a:t>
            </a:r>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916832"/>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Marchandise Rosé 2019</a:t>
            </a:r>
            <a:br>
              <a:rPr lang="fr-FR" b="1" i="0" dirty="0">
                <a:solidFill>
                  <a:srgbClr val="000000"/>
                </a:solidFill>
                <a:effectLst/>
                <a:latin typeface="Crimson Text"/>
              </a:rPr>
            </a:br>
            <a:r>
              <a:rPr lang="fr-FR" b="1" i="0" dirty="0">
                <a:solidFill>
                  <a:srgbClr val="000000"/>
                </a:solidFill>
                <a:effectLst/>
                <a:latin typeface="Crimson Text"/>
              </a:rPr>
              <a:t>A.O</a:t>
            </a:r>
            <a:r>
              <a:rPr lang="fr-FR" b="1" i="0">
                <a:solidFill>
                  <a:srgbClr val="000000"/>
                </a:solidFill>
                <a:effectLst/>
                <a:latin typeface="Crimson Text"/>
              </a:rPr>
              <a:t>.P. </a:t>
            </a:r>
            <a:r>
              <a:rPr lang="fr-FR" b="1" dirty="0">
                <a:solidFill>
                  <a:srgbClr val="000000"/>
                </a:solidFill>
                <a:latin typeface="Crimson Text"/>
              </a:rPr>
              <a:t>Côtes de Provence</a:t>
            </a:r>
            <a:endParaRPr lang="fr-FR" b="1" i="0" dirty="0">
              <a:solidFill>
                <a:srgbClr val="000000"/>
              </a:solidFill>
              <a:effectLst/>
              <a:latin typeface="Crimson Text"/>
            </a:endParaRPr>
          </a:p>
        </p:txBody>
      </p:sp>
      <p:pic>
        <p:nvPicPr>
          <p:cNvPr id="8" name="Image 7">
            <a:extLst>
              <a:ext uri="{FF2B5EF4-FFF2-40B4-BE49-F238E27FC236}">
                <a16:creationId xmlns:a16="http://schemas.microsoft.com/office/drawing/2014/main" id="{B4A4E0C2-E1A8-4C6A-9553-C46F71721F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1600" y="548680"/>
            <a:ext cx="3009863" cy="802630"/>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BC7FD9-A150-49B9-958E-F10BD64D6A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132</TotalTime>
  <Words>316</Words>
  <Application>Microsoft Office PowerPoint</Application>
  <PresentationFormat>Affichage à l'écran (4:3)</PresentationFormat>
  <Paragraphs>9</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Au pied du rocher de Roquebrune sur Argens, le Domaine de Marchandise, réputé pour la qualité de ses vins Rouge et Rosé Côtes de Provence, est tout d’abord une histoire de famille, la famille Chauvier. C’est aussi l’histoire pleine de couleur d’un village, une histoire peuplée d’animaux et de vignes, de soleil et de mistral, d’odeur d’herbe et de vin.   Les Chauvier ont laissé l’herbe pousser naturellement pour ensuite la faucher et la tondre, afin qu’elle aide le sol à s’aérer et à s’enrichir ; de l’engrais naturel en fait. Aujourd’hui, les vignes sont fortes, produisent de beaux raisins, la terre est meuble et riche. C’est l’histoire d’un terroir pas comme les autres, celle d’un nectar si particulier ; l’histoire d’une passion qui se transmet et qui, au fil des ans, grâce à cette exigence de qualité, a amené les vins vers des niveaux d’excellence enviés, mais reconnus par tous. </vt:lpstr>
      <vt:lpstr>Grenache (35%), Syrah (25%), Tibouren (15%), Mourvèdre (10%), Cinsault, Rolle, Carignan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20</cp:revision>
  <dcterms:created xsi:type="dcterms:W3CDTF">2020-11-05T23:22:39Z</dcterms:created>
  <dcterms:modified xsi:type="dcterms:W3CDTF">2020-11-30T14:05:20Z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