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3563721"/>
          </a:xfrm>
        </p:spPr>
        <p:txBody>
          <a:bodyPr>
            <a:normAutofit fontScale="90000"/>
          </a:bodyPr>
          <a:lstStyle/>
          <a:p>
            <a:r>
              <a:rPr lang="en-US" sz="1800" i="0" dirty="0">
                <a:solidFill>
                  <a:srgbClr val="000000"/>
                </a:solidFill>
                <a:effectLst/>
                <a:latin typeface="Crimson Text"/>
              </a:rPr>
              <a:t>Mas </a:t>
            </a:r>
            <a:r>
              <a:rPr lang="en-US" sz="1800" i="0" dirty="0" err="1">
                <a:solidFill>
                  <a:srgbClr val="000000"/>
                </a:solidFill>
                <a:effectLst/>
                <a:latin typeface="Crimson Text"/>
              </a:rPr>
              <a:t>Codina</a:t>
            </a:r>
            <a:r>
              <a:rPr lang="en-US" sz="1800" i="0" dirty="0">
                <a:solidFill>
                  <a:srgbClr val="000000"/>
                </a:solidFill>
                <a:effectLst/>
                <a:latin typeface="Crimson Text"/>
              </a:rPr>
              <a:t> </a:t>
            </a:r>
            <a:r>
              <a:rPr lang="fr-FR" sz="1800" i="0" dirty="0">
                <a:solidFill>
                  <a:srgbClr val="000000"/>
                </a:solidFill>
                <a:effectLst/>
                <a:latin typeface="Crimson Text"/>
              </a:rPr>
              <a:t>appartient à la même famille depuis plusieurs générations.</a:t>
            </a:r>
            <a:br>
              <a:rPr lang="fr-FR" sz="1800" i="0" dirty="0">
                <a:solidFill>
                  <a:srgbClr val="000000"/>
                </a:solidFill>
                <a:effectLst/>
                <a:latin typeface="Crimson Text"/>
              </a:rPr>
            </a:br>
            <a:r>
              <a:rPr lang="fr-FR" sz="1800" i="0" dirty="0">
                <a:solidFill>
                  <a:srgbClr val="000000"/>
                </a:solidFill>
                <a:effectLst/>
                <a:latin typeface="Crimson Text"/>
              </a:rPr>
              <a:t>Pour produire les vins, l</a:t>
            </a:r>
            <a:r>
              <a:rPr lang="en-US" sz="1800" dirty="0">
                <a:solidFill>
                  <a:srgbClr val="000000"/>
                </a:solidFill>
                <a:latin typeface="Crimson Text"/>
              </a:rPr>
              <a:t>a 4ème </a:t>
            </a:r>
            <a:r>
              <a:rPr lang="en-US" sz="1800" dirty="0" err="1">
                <a:solidFill>
                  <a:srgbClr val="000000"/>
                </a:solidFill>
                <a:latin typeface="Crimson Text"/>
              </a:rPr>
              <a:t>génération</a:t>
            </a:r>
            <a:r>
              <a:rPr lang="en-US" sz="1800" dirty="0">
                <a:solidFill>
                  <a:srgbClr val="000000"/>
                </a:solidFill>
                <a:latin typeface="Crimson Text"/>
              </a:rPr>
              <a:t> de propriétaires, Toni et Jordi </a:t>
            </a:r>
            <a:r>
              <a:rPr lang="en-US" sz="1800" dirty="0" err="1">
                <a:solidFill>
                  <a:srgbClr val="000000"/>
                </a:solidFill>
                <a:latin typeface="Crimson Text"/>
              </a:rPr>
              <a:t>Codina</a:t>
            </a:r>
            <a:r>
              <a:rPr lang="en-US" sz="1800" dirty="0">
                <a:solidFill>
                  <a:srgbClr val="000000"/>
                </a:solidFill>
                <a:latin typeface="Crimson Text"/>
              </a:rPr>
              <a:t>, </a:t>
            </a:r>
            <a:r>
              <a:rPr lang="en-US" sz="1800" dirty="0" err="1">
                <a:solidFill>
                  <a:srgbClr val="000000"/>
                </a:solidFill>
                <a:latin typeface="Crimson Text"/>
              </a:rPr>
              <a:t>utilisent</a:t>
            </a:r>
            <a:r>
              <a:rPr lang="en-US" sz="1800" dirty="0">
                <a:solidFill>
                  <a:srgbClr val="000000"/>
                </a:solidFill>
                <a:latin typeface="Crimson Text"/>
              </a:rPr>
              <a:t> les technologies dernier cri, </a:t>
            </a:r>
            <a:r>
              <a:rPr lang="en-US" sz="1800" dirty="0" err="1">
                <a:solidFill>
                  <a:srgbClr val="000000"/>
                </a:solidFill>
                <a:latin typeface="Crimson Text"/>
              </a:rPr>
              <a:t>ainsi</a:t>
            </a:r>
            <a:r>
              <a:rPr lang="en-US" sz="1800" dirty="0">
                <a:solidFill>
                  <a:srgbClr val="000000"/>
                </a:solidFill>
                <a:latin typeface="Crimson Text"/>
              </a:rPr>
              <a:t> que le savoir-faire </a:t>
            </a:r>
            <a:r>
              <a:rPr lang="en-US" sz="1800" dirty="0" err="1">
                <a:solidFill>
                  <a:srgbClr val="000000"/>
                </a:solidFill>
                <a:latin typeface="Crimson Text"/>
              </a:rPr>
              <a:t>appris</a:t>
            </a:r>
            <a:r>
              <a:rPr lang="en-US" sz="1800" dirty="0">
                <a:solidFill>
                  <a:srgbClr val="000000"/>
                </a:solidFill>
                <a:latin typeface="Crimson Text"/>
              </a:rPr>
              <a:t> de </a:t>
            </a:r>
            <a:r>
              <a:rPr lang="en-US" sz="1800" dirty="0" err="1">
                <a:solidFill>
                  <a:srgbClr val="000000"/>
                </a:solidFill>
                <a:latin typeface="Crimson Text"/>
              </a:rPr>
              <a:t>leurs</a:t>
            </a:r>
            <a:r>
              <a:rPr lang="en-US" sz="1800" dirty="0">
                <a:solidFill>
                  <a:srgbClr val="000000"/>
                </a:solidFill>
                <a:latin typeface="Crimson Text"/>
              </a:rPr>
              <a:t> </a:t>
            </a:r>
            <a:r>
              <a:rPr lang="en-US" sz="1800" dirty="0" err="1">
                <a:solidFill>
                  <a:srgbClr val="000000"/>
                </a:solidFill>
                <a:latin typeface="Crimson Text"/>
              </a:rPr>
              <a:t>ancêtres</a:t>
            </a:r>
            <a:r>
              <a:rPr lang="en-US" sz="1800" dirty="0">
                <a:solidFill>
                  <a:srgbClr val="000000"/>
                </a:solidFill>
                <a:latin typeface="Crimson Text"/>
              </a:rPr>
              <a:t>. </a:t>
            </a:r>
            <a:r>
              <a:rPr lang="en-US" sz="1800" dirty="0" err="1">
                <a:solidFill>
                  <a:srgbClr val="000000"/>
                </a:solidFill>
                <a:latin typeface="Crimson Text"/>
              </a:rPr>
              <a:t>Même</a:t>
            </a:r>
            <a:r>
              <a:rPr lang="en-US" sz="1800" dirty="0">
                <a:solidFill>
                  <a:srgbClr val="000000"/>
                </a:solidFill>
                <a:latin typeface="Crimson Text"/>
              </a:rPr>
              <a:t> </a:t>
            </a:r>
            <a:r>
              <a:rPr lang="en-US" sz="1800" dirty="0" err="1">
                <a:solidFill>
                  <a:srgbClr val="000000"/>
                </a:solidFill>
                <a:latin typeface="Crimson Text"/>
              </a:rPr>
              <a:t>si</a:t>
            </a:r>
            <a:r>
              <a:rPr lang="en-US" sz="1800" dirty="0">
                <a:solidFill>
                  <a:srgbClr val="000000"/>
                </a:solidFill>
                <a:latin typeface="Crimson Text"/>
              </a:rPr>
              <a:t> </a:t>
            </a:r>
            <a:r>
              <a:rPr lang="en-US" sz="1800" dirty="0" err="1">
                <a:solidFill>
                  <a:srgbClr val="000000"/>
                </a:solidFill>
                <a:latin typeface="Crimson Text"/>
              </a:rPr>
              <a:t>cela</a:t>
            </a:r>
            <a:r>
              <a:rPr lang="en-US" sz="1800" dirty="0">
                <a:solidFill>
                  <a:srgbClr val="000000"/>
                </a:solidFill>
                <a:latin typeface="Crimson Text"/>
              </a:rPr>
              <a:t> </a:t>
            </a:r>
            <a:r>
              <a:rPr lang="en-US" sz="1800" dirty="0" err="1">
                <a:solidFill>
                  <a:srgbClr val="000000"/>
                </a:solidFill>
                <a:latin typeface="Crimson Text"/>
              </a:rPr>
              <a:t>implique</a:t>
            </a:r>
            <a:r>
              <a:rPr lang="en-US" sz="1800" dirty="0">
                <a:solidFill>
                  <a:srgbClr val="000000"/>
                </a:solidFill>
                <a:latin typeface="Crimson Text"/>
              </a:rPr>
              <a:t> </a:t>
            </a:r>
            <a:r>
              <a:rPr lang="en-US" sz="1800" dirty="0" err="1">
                <a:solidFill>
                  <a:srgbClr val="000000"/>
                </a:solidFill>
                <a:latin typeface="Crimson Text"/>
              </a:rPr>
              <a:t>une</a:t>
            </a:r>
            <a:r>
              <a:rPr lang="en-US" sz="1800" dirty="0">
                <a:solidFill>
                  <a:srgbClr val="000000"/>
                </a:solidFill>
                <a:latin typeface="Crimson Text"/>
              </a:rPr>
              <a:t> charge de travail plus </a:t>
            </a:r>
            <a:r>
              <a:rPr lang="en-US" sz="1800" dirty="0" err="1">
                <a:solidFill>
                  <a:srgbClr val="000000"/>
                </a:solidFill>
                <a:latin typeface="Crimson Text"/>
              </a:rPr>
              <a:t>importante</a:t>
            </a:r>
            <a:r>
              <a:rPr lang="en-US" sz="1800" dirty="0">
                <a:solidFill>
                  <a:srgbClr val="000000"/>
                </a:solidFill>
                <a:latin typeface="Crimson Text"/>
              </a:rPr>
              <a:t>, </a:t>
            </a:r>
            <a:r>
              <a:rPr lang="en-US" sz="1800" dirty="0" err="1">
                <a:solidFill>
                  <a:srgbClr val="000000"/>
                </a:solidFill>
                <a:latin typeface="Crimson Text"/>
              </a:rPr>
              <a:t>ils</a:t>
            </a:r>
            <a:r>
              <a:rPr lang="en-US" sz="1800" dirty="0">
                <a:solidFill>
                  <a:srgbClr val="000000"/>
                </a:solidFill>
                <a:latin typeface="Crimson Text"/>
              </a:rPr>
              <a:t> </a:t>
            </a:r>
            <a:r>
              <a:rPr lang="en-US" sz="1800" dirty="0" err="1">
                <a:solidFill>
                  <a:srgbClr val="000000"/>
                </a:solidFill>
                <a:latin typeface="Crimson Text"/>
              </a:rPr>
              <a:t>ont</a:t>
            </a:r>
            <a:r>
              <a:rPr lang="en-US" sz="1800" dirty="0">
                <a:solidFill>
                  <a:srgbClr val="000000"/>
                </a:solidFill>
                <a:latin typeface="Crimson Text"/>
              </a:rPr>
              <a:t> </a:t>
            </a:r>
            <a:r>
              <a:rPr lang="en-US" sz="1800" dirty="0" err="1">
                <a:solidFill>
                  <a:srgbClr val="000000"/>
                </a:solidFill>
                <a:latin typeface="Crimson Text"/>
              </a:rPr>
              <a:t>adopté</a:t>
            </a:r>
            <a:r>
              <a:rPr lang="en-US" sz="1800" dirty="0">
                <a:solidFill>
                  <a:srgbClr val="000000"/>
                </a:solidFill>
                <a:latin typeface="Crimson Text"/>
              </a:rPr>
              <a:t> des pratiques de culture bio </a:t>
            </a:r>
            <a:r>
              <a:rPr lang="en-US" sz="1800" dirty="0" err="1">
                <a:solidFill>
                  <a:srgbClr val="000000"/>
                </a:solidFill>
                <a:latin typeface="Crimson Text"/>
              </a:rPr>
              <a:t>afin</a:t>
            </a:r>
            <a:r>
              <a:rPr lang="en-US" sz="1800" dirty="0">
                <a:solidFill>
                  <a:srgbClr val="000000"/>
                </a:solidFill>
                <a:latin typeface="Crimson Text"/>
              </a:rPr>
              <a:t> de </a:t>
            </a:r>
            <a:r>
              <a:rPr lang="en-US" sz="1800" dirty="0" err="1">
                <a:solidFill>
                  <a:srgbClr val="000000"/>
                </a:solidFill>
                <a:latin typeface="Crimson Text"/>
              </a:rPr>
              <a:t>promouvoir</a:t>
            </a:r>
            <a:r>
              <a:rPr lang="en-US" sz="1800" dirty="0">
                <a:solidFill>
                  <a:srgbClr val="000000"/>
                </a:solidFill>
                <a:latin typeface="Crimson Text"/>
              </a:rPr>
              <a:t> les </a:t>
            </a:r>
            <a:r>
              <a:rPr lang="en-US" sz="1800" dirty="0" err="1">
                <a:solidFill>
                  <a:srgbClr val="000000"/>
                </a:solidFill>
                <a:latin typeface="Crimson Text"/>
              </a:rPr>
              <a:t>procédés</a:t>
            </a:r>
            <a:r>
              <a:rPr lang="en-US" sz="1800" dirty="0">
                <a:solidFill>
                  <a:srgbClr val="000000"/>
                </a:solidFill>
                <a:latin typeface="Crimson Text"/>
              </a:rPr>
              <a:t> </a:t>
            </a:r>
            <a:r>
              <a:rPr lang="en-US" sz="1800" dirty="0" err="1">
                <a:solidFill>
                  <a:srgbClr val="000000"/>
                </a:solidFill>
                <a:latin typeface="Crimson Text"/>
              </a:rPr>
              <a:t>naturels</a:t>
            </a:r>
            <a:r>
              <a:rPr lang="en-US" sz="1800" dirty="0">
                <a:solidFill>
                  <a:srgbClr val="000000"/>
                </a:solidFill>
                <a:latin typeface="Crimson Text"/>
              </a:rPr>
              <a:t> et de </a:t>
            </a:r>
            <a:r>
              <a:rPr lang="en-US" sz="1800" dirty="0" err="1">
                <a:solidFill>
                  <a:srgbClr val="000000"/>
                </a:solidFill>
                <a:latin typeface="Crimson Text"/>
              </a:rPr>
              <a:t>rechercher</a:t>
            </a:r>
            <a:r>
              <a:rPr lang="en-US" sz="1800" dirty="0">
                <a:solidFill>
                  <a:srgbClr val="000000"/>
                </a:solidFill>
                <a:latin typeface="Crimson Text"/>
              </a:rPr>
              <a:t> </a:t>
            </a:r>
            <a:r>
              <a:rPr lang="en-US" sz="1800" dirty="0" err="1">
                <a:solidFill>
                  <a:srgbClr val="000000"/>
                </a:solidFill>
                <a:latin typeface="Crimson Text"/>
              </a:rPr>
              <a:t>l’équilibre</a:t>
            </a:r>
            <a:r>
              <a:rPr lang="en-US" sz="1800" dirty="0">
                <a:solidFill>
                  <a:srgbClr val="000000"/>
                </a:solidFill>
                <a:latin typeface="Crimson Text"/>
              </a:rPr>
              <a:t> de </a:t>
            </a:r>
            <a:r>
              <a:rPr lang="en-US" sz="1800">
                <a:solidFill>
                  <a:srgbClr val="000000"/>
                </a:solidFill>
                <a:latin typeface="Crimson Text"/>
              </a:rPr>
              <a:t>l’écosystème. </a:t>
            </a:r>
            <a:r>
              <a:rPr lang="en-US" sz="1800" dirty="0">
                <a:solidFill>
                  <a:srgbClr val="000000"/>
                </a:solidFill>
                <a:latin typeface="Crimson Text"/>
              </a:rPr>
              <a:t>Tout </a:t>
            </a:r>
            <a:r>
              <a:rPr lang="en-US" sz="1800" dirty="0" err="1">
                <a:solidFill>
                  <a:srgbClr val="000000"/>
                </a:solidFill>
                <a:latin typeface="Crimson Text"/>
              </a:rPr>
              <a:t>cela</a:t>
            </a:r>
            <a:r>
              <a:rPr lang="en-US" sz="1800" dirty="0">
                <a:solidFill>
                  <a:srgbClr val="000000"/>
                </a:solidFill>
                <a:latin typeface="Crimson Text"/>
              </a:rPr>
              <a:t> pour </a:t>
            </a:r>
            <a:r>
              <a:rPr lang="en-US" sz="1800" dirty="0" err="1">
                <a:solidFill>
                  <a:srgbClr val="000000"/>
                </a:solidFill>
                <a:latin typeface="Crimson Text"/>
              </a:rPr>
              <a:t>l’amour</a:t>
            </a:r>
            <a:r>
              <a:rPr lang="en-US" sz="1800" dirty="0">
                <a:solidFill>
                  <a:srgbClr val="000000"/>
                </a:solidFill>
                <a:latin typeface="Crimson Text"/>
              </a:rPr>
              <a:t> de la </a:t>
            </a:r>
            <a:r>
              <a:rPr lang="en-US" sz="1800" dirty="0" err="1">
                <a:solidFill>
                  <a:srgbClr val="000000"/>
                </a:solidFill>
                <a:latin typeface="Crimson Text"/>
              </a:rPr>
              <a:t>terre</a:t>
            </a:r>
            <a:r>
              <a:rPr lang="en-US" sz="1800" dirty="0">
                <a:solidFill>
                  <a:srgbClr val="000000"/>
                </a:solidFill>
                <a:latin typeface="Crimson Text"/>
              </a:rPr>
              <a:t> et des traditions.</a:t>
            </a:r>
            <a:br>
              <a:rPr lang="fr-FR" sz="900" dirty="0">
                <a:effectLst/>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6404" y="497888"/>
            <a:ext cx="2646891"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935343" y="654129"/>
            <a:ext cx="4255008" cy="5673344"/>
          </a:xfrm>
          <a:prstGeom prst="rect">
            <a:avLst/>
          </a:prstGeom>
          <a:noFill/>
        </p:spPr>
      </p:pic>
      <p:sp>
        <p:nvSpPr>
          <p:cNvPr id="448" name="Titre 447"/>
          <p:cNvSpPr>
            <a:spLocks noGrp="1"/>
          </p:cNvSpPr>
          <p:nvPr>
            <p:ph type="ctrTitle"/>
          </p:nvPr>
        </p:nvSpPr>
        <p:spPr>
          <a:xfrm>
            <a:off x="-45529" y="2427362"/>
            <a:ext cx="5004048" cy="465826"/>
          </a:xfrm>
        </p:spPr>
        <p:txBody>
          <a:bodyPr>
            <a:normAutofit/>
          </a:bodyPr>
          <a:lstStyle/>
          <a:p>
            <a:r>
              <a:rPr lang="fr-FR" sz="1600" dirty="0">
                <a:solidFill>
                  <a:srgbClr val="000000"/>
                </a:solidFill>
                <a:latin typeface="Crimson Text"/>
              </a:rPr>
              <a:t>Cabernet Sauvignon</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6346" y="281299"/>
            <a:ext cx="2646891" cy="116205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188243" y="2978322"/>
            <a:ext cx="4536504" cy="2062103"/>
          </a:xfrm>
          <a:prstGeom prst="rect">
            <a:avLst/>
          </a:prstGeom>
          <a:noFill/>
        </p:spPr>
        <p:txBody>
          <a:bodyPr wrap="square" rtlCol="0">
            <a:spAutoFit/>
          </a:bodyPr>
          <a:lstStyle/>
          <a:p>
            <a:pPr algn="l"/>
            <a:endParaRPr lang="fr-FR" sz="1600" i="0" dirty="0">
              <a:solidFill>
                <a:srgbClr val="000000"/>
              </a:solidFill>
              <a:effectLst/>
              <a:latin typeface="Crimson Text"/>
            </a:endParaRPr>
          </a:p>
          <a:p>
            <a:pPr algn="l"/>
            <a:r>
              <a:rPr lang="fr-FR" sz="1600" b="1" i="0" dirty="0">
                <a:solidFill>
                  <a:srgbClr val="000000"/>
                </a:solidFill>
                <a:effectLst/>
                <a:latin typeface="Crimson Text"/>
              </a:rPr>
              <a:t>Robe </a:t>
            </a:r>
            <a:br>
              <a:rPr lang="fr-FR" sz="1600" i="0" dirty="0">
                <a:solidFill>
                  <a:srgbClr val="000000"/>
                </a:solidFill>
                <a:effectLst/>
                <a:latin typeface="Crimson Text"/>
              </a:rPr>
            </a:br>
            <a:r>
              <a:rPr lang="fr-FR" sz="1600" i="0" dirty="0">
                <a:solidFill>
                  <a:srgbClr val="000000"/>
                </a:solidFill>
                <a:effectLst/>
                <a:latin typeface="Crimson Text"/>
              </a:rPr>
              <a:t>Couleur cerise noire </a:t>
            </a:r>
          </a:p>
          <a:p>
            <a:pPr algn="l"/>
            <a:r>
              <a:rPr lang="fr-FR" sz="1600" b="1" i="0" dirty="0">
                <a:solidFill>
                  <a:srgbClr val="000000"/>
                </a:solidFill>
                <a:effectLst/>
                <a:latin typeface="Crimson Text"/>
              </a:rPr>
              <a:t>Nez </a:t>
            </a:r>
            <a:br>
              <a:rPr lang="fr-FR" sz="1600" i="0" dirty="0">
                <a:solidFill>
                  <a:srgbClr val="000000"/>
                </a:solidFill>
                <a:effectLst/>
                <a:latin typeface="Crimson Text"/>
              </a:rPr>
            </a:br>
            <a:r>
              <a:rPr lang="fr-FR" sz="1600" i="0" dirty="0">
                <a:solidFill>
                  <a:srgbClr val="000000"/>
                </a:solidFill>
                <a:effectLst/>
                <a:latin typeface="Crimson Text"/>
              </a:rPr>
              <a:t>Fruits rouges avec des notes grillées </a:t>
            </a:r>
          </a:p>
          <a:p>
            <a:pPr algn="l"/>
            <a:r>
              <a:rPr lang="fr-FR" sz="1600" b="1" i="0" dirty="0">
                <a:solidFill>
                  <a:srgbClr val="000000"/>
                </a:solidFill>
                <a:effectLst/>
                <a:latin typeface="Crimson Text"/>
              </a:rPr>
              <a:t>Bouche</a:t>
            </a:r>
            <a:r>
              <a:rPr lang="fr-FR" sz="1600" i="0" dirty="0">
                <a:solidFill>
                  <a:srgbClr val="000000"/>
                </a:solidFill>
                <a:effectLst/>
                <a:latin typeface="Crimson Text"/>
              </a:rPr>
              <a:t> </a:t>
            </a:r>
            <a:br>
              <a:rPr lang="fr-FR" sz="1600" i="0" dirty="0">
                <a:solidFill>
                  <a:srgbClr val="000000"/>
                </a:solidFill>
                <a:effectLst/>
                <a:latin typeface="Crimson Text"/>
              </a:rPr>
            </a:br>
            <a:r>
              <a:rPr lang="fr-FR" sz="1600" i="0" dirty="0">
                <a:solidFill>
                  <a:srgbClr val="000000"/>
                </a:solidFill>
                <a:effectLst/>
                <a:latin typeface="Crimson Text"/>
              </a:rPr>
              <a:t>Fruits rouges avec des touches de vanille en fin de bouche. Des tannins soyeux</a:t>
            </a:r>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695897"/>
            <a:ext cx="4420362" cy="646331"/>
          </a:xfrm>
          <a:prstGeom prst="rect">
            <a:avLst/>
          </a:prstGeom>
          <a:noFill/>
          <a:ln w="12700">
            <a:solidFill>
              <a:schemeClr val="tx1"/>
            </a:solidFill>
          </a:ln>
        </p:spPr>
        <p:txBody>
          <a:bodyPr wrap="square" rtlCol="0">
            <a:spAutoFit/>
          </a:bodyPr>
          <a:lstStyle/>
          <a:p>
            <a:r>
              <a:rPr lang="fr-FR" b="1" i="0" dirty="0" err="1">
                <a:solidFill>
                  <a:srgbClr val="000000"/>
                </a:solidFill>
                <a:effectLst/>
                <a:latin typeface="Crimson Text"/>
              </a:rPr>
              <a:t>Crianza</a:t>
            </a:r>
            <a:r>
              <a:rPr lang="fr-FR" b="1" i="0" dirty="0">
                <a:solidFill>
                  <a:srgbClr val="000000"/>
                </a:solidFill>
                <a:effectLst/>
                <a:latin typeface="Crimson Text"/>
              </a:rPr>
              <a:t> Mas </a:t>
            </a:r>
            <a:r>
              <a:rPr lang="fr-FR" b="1" i="0" dirty="0" err="1">
                <a:solidFill>
                  <a:srgbClr val="000000"/>
                </a:solidFill>
                <a:effectLst/>
                <a:latin typeface="Crimson Text"/>
              </a:rPr>
              <a:t>Codina</a:t>
            </a:r>
            <a:r>
              <a:rPr lang="fr-FR" b="1" i="0" dirty="0">
                <a:solidFill>
                  <a:srgbClr val="000000"/>
                </a:solidFill>
                <a:effectLst/>
                <a:latin typeface="Crimson Text"/>
              </a:rPr>
              <a:t> Rouge 2016</a:t>
            </a:r>
            <a:br>
              <a:rPr lang="fr-FR" b="1" i="0" dirty="0">
                <a:solidFill>
                  <a:srgbClr val="000000"/>
                </a:solidFill>
                <a:effectLst/>
                <a:latin typeface="Crimson Text"/>
              </a:rPr>
            </a:br>
            <a:r>
              <a:rPr lang="fr-FR" b="1" i="0" dirty="0" err="1">
                <a:solidFill>
                  <a:srgbClr val="000000"/>
                </a:solidFill>
                <a:effectLst/>
                <a:latin typeface="Crimson Text"/>
              </a:rPr>
              <a:t>Penedes</a:t>
            </a:r>
            <a:r>
              <a:rPr lang="fr-FR" b="1" i="0" dirty="0">
                <a:solidFill>
                  <a:srgbClr val="000000"/>
                </a:solidFill>
                <a:effectLst/>
                <a:latin typeface="Crimson Text"/>
              </a:rPr>
              <a:t> DO – Italie</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86</TotalTime>
  <Words>131</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Mas Codina appartient à la même famille depuis plusieurs générations. Pour produire les vins, la 4ème génération de propriétaires, Toni et Jordi Codina, utilisent les technologies dernier cri, ainsi que le savoir-faire appris de leurs ancêtres. Même si cela implique une charge de travail plus importante, ils ont adopté des pratiques de culture bio afin de promouvoir les procédés naturels et de rechercher l’équilibre de l’écosystème. Tout cela pour l’amour de la terre et des traditions. </vt:lpstr>
      <vt:lpstr>Cabernet Sauvignon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13</cp:revision>
  <dcterms:created xsi:type="dcterms:W3CDTF">2020-11-05T23:22:39Z</dcterms:created>
  <dcterms:modified xsi:type="dcterms:W3CDTF">2020-11-13T22:43:36Z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