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95536" y="2204864"/>
            <a:ext cx="4560304" cy="3563721"/>
          </a:xfrm>
        </p:spPr>
        <p:txBody>
          <a:bodyPr>
            <a:normAutofit fontScale="90000"/>
          </a:bodyPr>
          <a:lstStyle/>
          <a:p>
            <a:r>
              <a:rPr lang="fr-FR" sz="1800" b="0" i="0" dirty="0">
                <a:solidFill>
                  <a:srgbClr val="000000"/>
                </a:solidFill>
                <a:effectLst/>
                <a:latin typeface="Crimson Text"/>
              </a:rPr>
              <a:t>Château THUERRY, domaine viticole en Provence, situé à Villecroze à l’entrée du Parc Régional Naturel du Haut-Var-Verdon, est avant tout l’histoire d’une Terre et d’Hommes qui ont traversé les âges. </a:t>
            </a:r>
            <a:br>
              <a:rPr lang="fr-FR" sz="1800" b="0" i="0" dirty="0">
                <a:solidFill>
                  <a:srgbClr val="000000"/>
                </a:solidFill>
                <a:effectLst/>
                <a:latin typeface="Crimson Text"/>
              </a:rPr>
            </a:br>
            <a:r>
              <a:rPr lang="fr-FR" sz="1800" b="0" i="0" dirty="0">
                <a:solidFill>
                  <a:srgbClr val="000000"/>
                </a:solidFill>
                <a:effectLst/>
                <a:latin typeface="Crimson Text"/>
              </a:rPr>
              <a:t>Cette majestueuse bastide dont les origines remontent aux Templiers, XIIème siècle, est nichée au cœur d’un terroir exceptionnel, préservé des vents.</a:t>
            </a:r>
            <a:br>
              <a:rPr lang="fr-FR" sz="1800" b="0" i="0" dirty="0">
                <a:solidFill>
                  <a:srgbClr val="000000"/>
                </a:solidFill>
                <a:effectLst/>
                <a:latin typeface="Crimson Text"/>
              </a:rPr>
            </a:br>
            <a:r>
              <a:rPr lang="fr-FR" sz="1800" b="0" i="0" dirty="0">
                <a:solidFill>
                  <a:srgbClr val="000000"/>
                </a:solidFill>
                <a:effectLst/>
                <a:latin typeface="Crimson Text"/>
              </a:rPr>
              <a:t> Le domaine dans son ensemble couvre 340 hectares, dont 40 ha de vignes et quelques 750 oliviers. Sur cette terre prédestinée, où l’amour du terroir côtoie celui des grands crus, naissent des vins de caractère, issus de l’alliance subtile des méthodes ancestrales et des techniques modernes de vinification.</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91680" y="331586"/>
            <a:ext cx="1780691" cy="17806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itre 447"/>
          <p:cNvSpPr>
            <a:spLocks noGrp="1"/>
          </p:cNvSpPr>
          <p:nvPr>
            <p:ph type="ctrTitle"/>
          </p:nvPr>
        </p:nvSpPr>
        <p:spPr>
          <a:xfrm>
            <a:off x="-45529" y="2321275"/>
            <a:ext cx="5004048" cy="465826"/>
          </a:xfrm>
        </p:spPr>
        <p:txBody>
          <a:bodyPr>
            <a:normAutofit/>
          </a:bodyPr>
          <a:lstStyle/>
          <a:p>
            <a:r>
              <a:rPr lang="fr-FR" sz="1600" dirty="0">
                <a:solidFill>
                  <a:srgbClr val="000000"/>
                </a:solidFill>
                <a:latin typeface="Crimson Text"/>
              </a:rPr>
              <a:t>Pinot Gris</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798179" y="233569"/>
            <a:ext cx="1493127" cy="1493127"/>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188243" y="2967606"/>
            <a:ext cx="4536504" cy="2554545"/>
          </a:xfrm>
          <a:prstGeom prst="rect">
            <a:avLst/>
          </a:prstGeom>
          <a:noFill/>
        </p:spPr>
        <p:txBody>
          <a:bodyPr wrap="square" rtlCol="0">
            <a:spAutoFit/>
          </a:bodyPr>
          <a:lstStyle/>
          <a:p>
            <a:pPr algn="l"/>
            <a:r>
              <a:rPr lang="fr-FR" sz="1600" b="1" i="0" dirty="0">
                <a:solidFill>
                  <a:srgbClr val="000000"/>
                </a:solidFill>
                <a:effectLst/>
                <a:latin typeface="Crimson Text"/>
              </a:rPr>
              <a:t>Robe </a:t>
            </a:r>
            <a:br>
              <a:rPr lang="fr-FR" sz="1600" i="0" dirty="0">
                <a:solidFill>
                  <a:srgbClr val="000000"/>
                </a:solidFill>
                <a:effectLst/>
                <a:latin typeface="Crimson Text"/>
              </a:rPr>
            </a:br>
            <a:r>
              <a:rPr lang="fr-FR" sz="1600" i="0" dirty="0">
                <a:solidFill>
                  <a:srgbClr val="000000"/>
                </a:solidFill>
                <a:effectLst/>
                <a:latin typeface="Crimson Text"/>
              </a:rPr>
              <a:t>Jaune intense </a:t>
            </a:r>
          </a:p>
          <a:p>
            <a:pPr algn="l"/>
            <a:r>
              <a:rPr lang="fr-FR" sz="1600" b="1" i="0" dirty="0">
                <a:solidFill>
                  <a:srgbClr val="000000"/>
                </a:solidFill>
                <a:effectLst/>
                <a:latin typeface="Crimson Text"/>
              </a:rPr>
              <a:t>Nez </a:t>
            </a:r>
            <a:br>
              <a:rPr lang="fr-FR" sz="1600" i="0" dirty="0">
                <a:solidFill>
                  <a:srgbClr val="000000"/>
                </a:solidFill>
                <a:effectLst/>
                <a:latin typeface="Crimson Text"/>
              </a:rPr>
            </a:br>
            <a:r>
              <a:rPr lang="fr-FR" sz="1600" i="0" dirty="0">
                <a:solidFill>
                  <a:srgbClr val="000000"/>
                </a:solidFill>
                <a:effectLst/>
                <a:latin typeface="Crimson Text"/>
              </a:rPr>
              <a:t>Typique des pinots gris. Pas une grande intensité mais une belle complexité de fruits secs et d’abricot </a:t>
            </a:r>
          </a:p>
          <a:p>
            <a:pPr algn="l"/>
            <a:r>
              <a:rPr lang="fr-FR" sz="1600" b="1" i="0" dirty="0">
                <a:solidFill>
                  <a:srgbClr val="000000"/>
                </a:solidFill>
                <a:effectLst/>
                <a:latin typeface="Crimson Text"/>
              </a:rPr>
              <a:t>Bouche </a:t>
            </a:r>
            <a:br>
              <a:rPr lang="fr-FR" sz="1600" i="0" dirty="0">
                <a:solidFill>
                  <a:srgbClr val="000000"/>
                </a:solidFill>
                <a:effectLst/>
                <a:latin typeface="Crimson Text"/>
              </a:rPr>
            </a:br>
            <a:r>
              <a:rPr lang="fr-FR" sz="1600" i="0" dirty="0">
                <a:solidFill>
                  <a:srgbClr val="000000"/>
                </a:solidFill>
                <a:effectLst/>
                <a:latin typeface="Crimson Text"/>
              </a:rPr>
              <a:t>Belle et harmonieuse avec le retour des fruits secs et de l’abricot et une finale légèrement oxydative qui rajoute une belle complexité</a:t>
            </a:r>
          </a:p>
          <a:p>
            <a:pPr algn="l"/>
            <a:endParaRPr lang="fr-FR" sz="1600" b="0" dirty="0">
              <a:solidFill>
                <a:srgbClr val="000000"/>
              </a:solidFill>
              <a:latin typeface="Crimson Text"/>
            </a:endParaRPr>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695897"/>
            <a:ext cx="4420362" cy="369332"/>
          </a:xfrm>
          <a:prstGeom prst="rect">
            <a:avLst/>
          </a:prstGeom>
          <a:noFill/>
          <a:ln w="12700">
            <a:solidFill>
              <a:schemeClr val="tx1"/>
            </a:solidFill>
          </a:ln>
        </p:spPr>
        <p:txBody>
          <a:bodyPr wrap="square" rtlCol="0">
            <a:spAutoFit/>
          </a:bodyPr>
          <a:lstStyle/>
          <a:p>
            <a:r>
              <a:rPr lang="it-IT" b="1" i="0" dirty="0">
                <a:solidFill>
                  <a:srgbClr val="000000"/>
                </a:solidFill>
                <a:effectLst/>
                <a:latin typeface="Crimson Text"/>
              </a:rPr>
              <a:t>Montello et Colli Asolani Pinot grigio - Italie</a:t>
            </a:r>
          </a:p>
        </p:txBody>
      </p:sp>
      <p:pic>
        <p:nvPicPr>
          <p:cNvPr id="6" name="Image 5">
            <a:extLst>
              <a:ext uri="{FF2B5EF4-FFF2-40B4-BE49-F238E27FC236}">
                <a16:creationId xmlns:a16="http://schemas.microsoft.com/office/drawing/2014/main" id="{471A1698-2280-489A-9271-83080268A0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218541" y="1726696"/>
            <a:ext cx="2067711" cy="4135422"/>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114</TotalTime>
  <Words>175</Words>
  <Application>Microsoft Office PowerPoint</Application>
  <PresentationFormat>Affichage à l'écran (4:3)</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Château THUERRY, domaine viticole en Provence, situé à Villecroze à l’entrée du Parc Régional Naturel du Haut-Var-Verdon, est avant tout l’histoire d’une Terre et d’Hommes qui ont traversé les âges.  Cette majestueuse bastide dont les origines remontent aux Templiers, XIIème siècle, est nichée au cœur d’un terroir exceptionnel, préservé des vents.  Le domaine dans son ensemble couvre 340 hectares, dont 40 ha de vignes et quelques 750 oliviers. Sur cette terre prédestinée, où l’amour du terroir côtoie celui des grands crus, naissent des vins de caractère, issus de l’alliance subtile des méthodes ancestrales et des techniques modernes de vinification.</vt:lpstr>
      <vt:lpstr>Pinot Gris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23</cp:revision>
  <dcterms:created xsi:type="dcterms:W3CDTF">2020-11-05T23:22:39Z</dcterms:created>
  <dcterms:modified xsi:type="dcterms:W3CDTF">2020-12-10T14:21:29Z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